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3.xml"/>
  <Override ContentType="application/vnd.openxmlformats-officedocument.presentationml.comments+xml" PartName="/ppt/comments/comment31.xml"/>
  <Override ContentType="application/vnd.openxmlformats-officedocument.presentationml.comments+xml" PartName="/ppt/comments/comment32.xml"/>
  <Override ContentType="application/vnd.openxmlformats-officedocument.presentationml.comments+xml" PartName="/ppt/comments/comment24.xml"/>
  <Override ContentType="application/vnd.openxmlformats-officedocument.presentationml.comments+xml" PartName="/ppt/comments/comment15.xml"/>
  <Override ContentType="application/vnd.openxmlformats-officedocument.presentationml.comments+xml" PartName="/ppt/comments/comment41.xml"/>
  <Override ContentType="application/vnd.openxmlformats-officedocument.presentationml.comments+xml" PartName="/ppt/comments/comment2.xml"/>
  <Override ContentType="application/vnd.openxmlformats-officedocument.presentationml.comments+xml" PartName="/ppt/comments/comment22.xml"/>
  <Override ContentType="application/vnd.openxmlformats-officedocument.presentationml.comments+xml" PartName="/ppt/comments/comment48.xml"/>
  <Override ContentType="application/vnd.openxmlformats-officedocument.presentationml.comments+xml" PartName="/ppt/comments/comment49.xml"/>
  <Override ContentType="application/vnd.openxmlformats-officedocument.presentationml.comments+xml" PartName="/ppt/comments/comment40.xml"/>
  <Override ContentType="application/vnd.openxmlformats-officedocument.presentationml.comments+xml" PartName="/ppt/comments/comment14.xml"/>
  <Override ContentType="application/vnd.openxmlformats-officedocument.presentationml.comments+xml" PartName="/ppt/comments/comment42.xml"/>
  <Override ContentType="application/vnd.openxmlformats-officedocument.presentationml.comments+xml" PartName="/ppt/comments/comment8.xml"/>
  <Override ContentType="application/vnd.openxmlformats-officedocument.presentationml.comments+xml" PartName="/ppt/comments/comment43.xml"/>
  <Override ContentType="application/vnd.openxmlformats-officedocument.presentationml.comments+xml" PartName="/ppt/comments/comment39.xml"/>
  <Override ContentType="application/vnd.openxmlformats-officedocument.presentationml.comments+xml" PartName="/ppt/comments/comment26.xml"/>
  <Override ContentType="application/vnd.openxmlformats-officedocument.presentationml.comments+xml" PartName="/ppt/comments/comment13.xml"/>
  <Override ContentType="application/vnd.openxmlformats-officedocument.presentationml.comments+xml" PartName="/ppt/comments/comment11.xml"/>
  <Override ContentType="application/vnd.openxmlformats-officedocument.presentationml.comments+xml" PartName="/ppt/comments/comment30.xml"/>
  <Override ContentType="application/vnd.openxmlformats-officedocument.presentationml.comments+xml" PartName="/ppt/comments/comment9.xml"/>
  <Override ContentType="application/vnd.openxmlformats-officedocument.presentationml.comments+xml" PartName="/ppt/comments/comment25.xml"/>
  <Override ContentType="application/vnd.openxmlformats-officedocument.presentationml.comments+xml" PartName="/ppt/comments/comment38.xml"/>
  <Override ContentType="application/vnd.openxmlformats-officedocument.presentationml.comments+xml" PartName="/ppt/comments/comment12.xml"/>
  <Override ContentType="application/vnd.openxmlformats-officedocument.presentationml.comments+xml" PartName="/ppt/comments/comment28.xml"/>
  <Override ContentType="application/vnd.openxmlformats-officedocument.presentationml.comments+xml" PartName="/ppt/comments/comment53.xml"/>
  <Override ContentType="application/vnd.openxmlformats-officedocument.presentationml.comments+xml" PartName="/ppt/comments/comment10.xml"/>
  <Override ContentType="application/vnd.openxmlformats-officedocument.presentationml.comments+xml" PartName="/ppt/comments/comment36.xml"/>
  <Override ContentType="application/vnd.openxmlformats-officedocument.presentationml.comments+xml" PartName="/ppt/comments/comment45.xml"/>
  <Override ContentType="application/vnd.openxmlformats-officedocument.presentationml.comments+xml" PartName="/ppt/comments/comment6.xml"/>
  <Override ContentType="application/vnd.openxmlformats-officedocument.presentationml.comments+xml" PartName="/ppt/comments/comment19.xml"/>
  <Override ContentType="application/vnd.openxmlformats-officedocument.presentationml.comments+xml" PartName="/ppt/comments/comment37.xml"/>
  <Override ContentType="application/vnd.openxmlformats-officedocument.presentationml.comments+xml" PartName="/ppt/comments/comment52.xml"/>
  <Override ContentType="application/vnd.openxmlformats-officedocument.presentationml.comments+xml" PartName="/ppt/comments/comment35.xml"/>
  <Override ContentType="application/vnd.openxmlformats-officedocument.presentationml.comments+xml" PartName="/ppt/comments/comment7.xml"/>
  <Override ContentType="application/vnd.openxmlformats-officedocument.presentationml.comments+xml" PartName="/ppt/comments/comment44.xml"/>
  <Override ContentType="application/vnd.openxmlformats-officedocument.presentationml.comments+xml" PartName="/ppt/comments/comment18.xml"/>
  <Override ContentType="application/vnd.openxmlformats-officedocument.presentationml.comments+xml" PartName="/ppt/comments/comment27.xml"/>
  <Override ContentType="application/vnd.openxmlformats-officedocument.presentationml.comments+xml" PartName="/ppt/comments/comment17.xml"/>
  <Override ContentType="application/vnd.openxmlformats-officedocument.presentationml.comments+xml" PartName="/ppt/comments/comment21.xml"/>
  <Override ContentType="application/vnd.openxmlformats-officedocument.presentationml.comments+xml" PartName="/ppt/comments/comment34.xml"/>
  <Override ContentType="application/vnd.openxmlformats-officedocument.presentationml.comments+xml" PartName="/ppt/comments/comment47.xml"/>
  <Override ContentType="application/vnd.openxmlformats-officedocument.presentationml.comments+xml" PartName="/ppt/comments/comment20.xml"/>
  <Override ContentType="application/vnd.openxmlformats-officedocument.presentationml.comments+xml" PartName="/ppt/comments/comment50.xml"/>
  <Override ContentType="application/vnd.openxmlformats-officedocument.presentationml.comments+xml" PartName="/ppt/comments/comment3.xml"/>
  <Override ContentType="application/vnd.openxmlformats-officedocument.presentationml.comments+xml" PartName="/ppt/comments/comment16.xml"/>
  <Override ContentType="application/vnd.openxmlformats-officedocument.presentationml.comments+xml" PartName="/ppt/comments/comment5.xml"/>
  <Override ContentType="application/vnd.openxmlformats-officedocument.presentationml.comments+xml" PartName="/ppt/comments/comment46.xml"/>
  <Override ContentType="application/vnd.openxmlformats-officedocument.presentationml.comments+xml" PartName="/ppt/comments/comment33.xml"/>
  <Override ContentType="application/vnd.openxmlformats-officedocument.presentationml.comments+xml" PartName="/ppt/comments/comment4.xml"/>
  <Override ContentType="application/vnd.openxmlformats-officedocument.presentationml.comments+xml" PartName="/ppt/comments/comment29.xml"/>
  <Override ContentType="application/vnd.openxmlformats-officedocument.presentationml.comments+xml" PartName="/ppt/comments/comment51.xml"/>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Lst>
  <p:sldSz cy="6858000" cx="9144000"/>
  <p:notesSz cx="6858000" cy="9144000"/>
  <p:embeddedFontLst>
    <p:embeddedFont>
      <p:font typeface="Roboto"/>
      <p:regular r:id="rId135"/>
      <p:bold r:id="rId136"/>
      <p:italic r:id="rId137"/>
      <p:boldItalic r:id="rId138"/>
    </p:embeddedFont>
    <p:embeddedFont>
      <p:font typeface="Open Sans"/>
      <p:regular r:id="rId139"/>
      <p:bold r:id="rId140"/>
      <p:italic r:id="rId141"/>
      <p:boldItalic r:id="rId1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7" name="Jill Cousins"/>
  <p:cmAuthor clrIdx="1" id="1" initials="" lastIdx="11" name="Naomi O'Nolan"/>
  <p:cmAuthor clrIdx="2" id="2" initials="" lastIdx="28" name="The Hunt Museum"/>
  <p:cmAuthor clrIdx="3" id="3" initials="" lastIdx="2" name="Stephen Murphy"/>
  <p:cmAuthor clrIdx="4" id="4" initials="" lastIdx="1" name="rosemarie noone"/>
  <p:cmAuthor clrIdx="5" id="5" initials="" lastIdx="6" name="Friends of the Hunt Museu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142" Type="http://schemas.openxmlformats.org/officeDocument/2006/relationships/font" Target="fonts/OpenSans-boldItalic.fntdata"/><Relationship Id="rId141" Type="http://schemas.openxmlformats.org/officeDocument/2006/relationships/font" Target="fonts/OpenSans-italic.fntdata"/><Relationship Id="rId140"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font" Target="fonts/OpenSans-regular.fntdata"/><Relationship Id="rId138" Type="http://schemas.openxmlformats.org/officeDocument/2006/relationships/font" Target="fonts/Roboto-boldItalic.fntdata"/><Relationship Id="rId137" Type="http://schemas.openxmlformats.org/officeDocument/2006/relationships/font" Target="fonts/Roboto-italic.fntdata"/><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font" Target="fonts/Roboto-bold.fntdata"/><Relationship Id="rId135" Type="http://schemas.openxmlformats.org/officeDocument/2006/relationships/font" Target="fonts/Roboto-regular.fntdata"/><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3-10T09:44:48.102">
    <p:pos x="0" y="967"/>
    <p:text>Sprint 3</p:text>
  </p:cm>
  <p:cm authorId="0" idx="2" dt="2020-06-03T19:30:42.503">
    <p:pos x="0" y="1067"/>
    <p:text>Sprint 2</p:text>
  </p:cm>
  <p:cm authorId="1" idx="1" dt="2020-06-03T19:30:42.503">
    <p:pos x="0" y="1067"/>
    <p:text>Deferred to Q3 July</p:text>
  </p:cm>
  <p:cm authorId="0" idx="3" dt="2020-06-03T19:31:15.209">
    <p:pos x="0" y="1167"/>
    <p:text>Sprint 2</p:text>
  </p:cm>
  <p:cm authorId="1" idx="2" dt="2020-06-03T19:31:15.209">
    <p:pos x="0" y="1167"/>
    <p:text>Waiting for Board Approval</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5" dt="2020-06-03T19:47:57.663">
    <p:pos x="196" y="725"/>
    <p:text>Defer to Q3 due to uncertainty of programme due to COVID 19</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0-02-25T09:59:26.863">
    <p:pos x="77" y="854"/>
    <p:text>completed sprint 1?</p:text>
  </p:cm>
  <p:cm authorId="0" idx="19" dt="2020-02-25T09:59:26.863">
    <p:pos x="77" y="854"/>
    <p:text>done</p:text>
  </p:cm>
  <p:cm authorId="0" idx="20" dt="2020-02-25T08:58:51.850">
    <p:pos x="77" y="954"/>
    <p:text>completed sprint 1?</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1" dt="2020-02-25T09:00:35.896">
    <p:pos x="196" y="854"/>
    <p:text>Sprint 2</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2" dt="2020-02-25T13:40:32.311">
    <p:pos x="196" y="854"/>
    <p:text>Sprint 2</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3" dt="2020-02-25T09:01:21.639">
    <p:pos x="196" y="663"/>
    <p:text>Sprint 2</p:text>
  </p:cm>
  <p:cm authorId="0" idx="24" dt="2020-06-03T19:53:09.031">
    <p:pos x="196" y="763"/>
    <p:text>completed sprint 1</p:text>
  </p:cm>
  <p:cm authorId="1" idx="6" dt="2020-06-03T19:53:09.031">
    <p:pos x="196" y="763"/>
    <p:text>Extended until November 2020</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7" dt="2020-06-03T19:52:40.150">
    <p:pos x="196" y="839"/>
    <p:text>Exhibition deferred until 2021 -</p:text>
  </p:cm>
</p:cmLst>
</file>

<file path=ppt/comments/comment1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5" dt="2020-05-05T15:20:23.807">
    <p:pos x="121" y="501"/>
    <p:text>+naomi@huntmuseum.com - can you alter this slide to reflect what is currently happening.. do in a different colour text
_Reassigned to Naomi O'Nolan_</p:text>
  </p:cm>
  <p:cm authorId="1" idx="8" dt="2020-05-05T11:27:32.258">
    <p:pos x="121" y="501"/>
    <p:text>T5 Mapping the Collection - LSAD students putting their responses to the collection and Europe on instagram - Alisson overseeing  &amp; Justin liaising with students</p:text>
  </p:cm>
  <p:cm authorId="1" idx="9" dt="2020-05-05T15:20:23.807">
    <p:pos x="121" y="501"/>
    <p:text>Sprint 2</p:text>
  </p:cm>
  <p:cm authorId="0" idx="26" dt="2020-02-25T09:01:53.864">
    <p:pos x="121" y="601"/>
    <p:text>Sprint 2</p:text>
  </p:cm>
  <p:cm authorId="0" idx="27" dt="2020-02-25T10:07:16.662">
    <p:pos x="121" y="701"/>
    <p:text>Jill talk to marketing</p:text>
  </p:cm>
</p:cmLst>
</file>

<file path=ppt/comments/comment1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8" dt="2020-03-25T10:05:12.864">
    <p:pos x="196" y="968"/>
    <p:text>? and when</p:text>
  </p:cm>
  <p:cm authorId="0" idx="29" dt="2020-03-21T12:52:12.286">
    <p:pos x="196" y="968"/>
    <p:text>+naomi@huntmuseum.com can you add quarter dates.. will make reporting easier</p:text>
  </p:cm>
  <p:cm authorId="1" idx="10" dt="2020-03-25T10:05:12.864">
    <p:pos x="196" y="968"/>
    <p:text>These are not correct exhibition for cafe - should be T7.1 Dressed for the Times 7 Feb - !4 April
T7.2 Marie Madden Rice May - July</p:text>
  </p:cm>
</p:cmLst>
</file>

<file path=ppt/comments/comment1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0" dt="2020-05-05T08:06:56.004">
    <p:pos x="196" y="764"/>
    <p:text>+naomi@huntmuseum.com This one needs updating too
_Reassigned to Naomi O'Nolan_</p:text>
  </p:cm>
  <p:cm authorId="1" idx="11" dt="2020-05-05T08:06:56.004">
    <p:pos x="196" y="764"/>
    <p:text>T8 Bobby Baker Exhibition - deferred due to rescheduling of 'Belonging' exhibition which will now run from early February to mid May 2021</p:text>
  </p:cm>
</p:cmLst>
</file>

<file path=ppt/comments/comment1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0-06-03T15:37:00.806">
    <p:pos x="136" y="664"/>
    <p:text>Training to be delivered in Q4 at earliest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06-03T19:33:59.068">
    <p:pos x="255" y="480"/>
    <p:text>complete in Sprint  2</p:text>
  </p:cm>
  <p:cm authorId="1" idx="3" dt="2020-06-03T19:33:59.068">
    <p:pos x="255" y="480"/>
    <p:text>Waiting for report from conservator Q2</p:text>
  </p:cm>
</p:cmLst>
</file>

<file path=ppt/comments/comment2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 dt="2020-06-17T17:48:19.738">
    <p:pos x="196" y="615"/>
    <p:text>best to postpone until 2021 as we cannot offer this workshop until then</p:text>
  </p:cm>
</p:cmLst>
</file>

<file path=ppt/comments/comment2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3" dt="2020-06-17T16:35:49.888">
    <p:pos x="42" y="372"/>
    <p:text>postponed</p:text>
  </p:cm>
  <p:cm authorId="2" idx="4" dt="2020-06-17T16:35:49.888">
    <p:pos x="42" y="372"/>
    <p:text>Given the closure of Cragg until Spring 2021, this will have to be postponed until March 2021 at earliest</p:text>
  </p:cm>
  <p:cm authorId="2" idx="5" dt="2020-06-17T16:34:31.464">
    <p:pos x="42" y="472"/>
    <p:text>Time scales remain the same but a different approach to piloting will now  need to be used as tangible learning is not feasible in schools due to COVID. According to Eileen O Sullivan at MIC two alternatives are available to us.  Her student teachers can critique the resources or if their teaching placements go ahead in September, they can trail some of the activity based resources (but not ones that require physical objects. Visuals of objects will have to be used instead).</p:text>
  </p:cm>
</p:cmLst>
</file>

<file path=ppt/comments/comment2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6" dt="2020-06-17T17:36:57.846">
    <p:pos x="141" y="848"/>
    <p:text>timescales impacted</p:text>
  </p:cm>
  <p:cm authorId="2" idx="7" dt="2020-06-17T17:40:44.778">
    <p:pos x="141" y="948"/>
    <p:text>Limerick Lifelong Learning Week now happening in Oct. Online format allowing students to deliver virtual tours or online exhibitions is currently being scoped. The bulk of work on this will happen in  Q3 2020</p:text>
  </p:cm>
  <p:cm authorId="2" idx="8" dt="2020-06-17T17:45:56.245">
    <p:pos x="141" y="1048"/>
    <p:text>Pilot evaluation will be difficult to complete given the extent to which COVID has impacted the original objectives and stats we had for this project.</p:text>
  </p:cm>
  <p:cm authorId="2" idx="9" dt="2020-06-17T17:38:10.049">
    <p:pos x="141" y="1148"/>
    <p:text>Development postponed to Q4 and workshop delivery to Q1 2021</p:text>
  </p:cm>
  <p:cm authorId="2" idx="10" dt="2020-06-17T17:43:48.365">
    <p:pos x="141" y="1248"/>
    <p:text>EVA is being restructured into three phases. Virtual tours may still be possible. +adam@huntmuseum.com is liaising with Matt Pakker  who aims to provide more info in early July.</p:text>
  </p:cm>
</p:cmLst>
</file>

<file path=ppt/comments/comment2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1" dt="2020-06-17T17:49:57.264">
    <p:pos x="196" y="581"/>
    <p:text>Postponed until Q4 2020 and Q1 2021</p:text>
  </p:cm>
  <p:cm authorId="3" idx="1" dt="2020-06-04T08:29:54.590">
    <p:pos x="196" y="681"/>
    <p:text>This will not be possible this year due to exhib. postponement</p:text>
  </p:cm>
</p:cmLst>
</file>

<file path=ppt/comments/comment2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2" dt="2020-06-26T12:54:50.143">
    <p:pos x="196" y="581"/>
    <p:text>Awaiting information on how EVA will be restructured due to COVID.  The intention is still to provide a education programme though, it may take place online.</p:text>
  </p:cm>
</p:cmLst>
</file>

<file path=ppt/comments/comment2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3" idx="2" dt="2020-06-04T08:31:59.714">
    <p:pos x="196" y="657"/>
    <p:text>This will be going ahead but as virtual event.</p:text>
  </p:cm>
</p:cmLst>
</file>

<file path=ppt/comments/comment2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3" dt="2020-06-17T17:50:56.744">
    <p:pos x="98" y="386"/>
    <p:text>postponed to 2021</p:text>
  </p:cm>
</p:cmLst>
</file>

<file path=ppt/comments/comment2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4" dt="2020-06-17T17:54:22.046">
    <p:pos x="72" y="504"/>
    <p:text>moved to Q3 &amp; Q4 2020. Unlikely that live workshops are possible due to GDPR and childsafe guarding. Video based workshops are more likely.</p:text>
  </p:cm>
</p:cmLst>
</file>

<file path=ppt/comments/comment2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5" dt="2020-06-17T17:57:44.633">
    <p:pos x="162" y="456"/>
    <p:text>If EVA goes ahead, video tours are most likely the format that will be used to engage Leaving Cert students. Visits by small groups may be possible. 
 Update -  Matt Pakker has advised that three phases of EVA might be delivered so ED programming might very possibly run into 2021</p:text>
  </p:cm>
</p:cmLst>
</file>

<file path=ppt/comments/comment2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6" dt="2020-03-19T14:30:31.337">
    <p:pos x="126" y="480"/>
    <p:text>Hi Jill, before Christmas in a 1:1 meeting with you we agreed that we would scope this project in 2020 and not attempt to run a pilot. This was because we decided that the Archy Loan Box project with Lough Gur and Cragg needed to be prioritised.</p:text>
  </p:cm>
  <p:cm authorId="2" idx="17" dt="2020-03-19T14:30:31.337">
    <p:pos x="126" y="480"/>
    <p:text>Hi Jill,
Can we please review this slide in line with the above comment?</p:text>
  </p:cm>
  <p:cm authorId="2" idx="18" dt="2020-06-17T17:59:23.435">
    <p:pos x="126" y="580"/>
    <p:text>none of these tasks are now possible until Spring 2021 due the closure of Craggaunownen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0-05-04T20:14:43.537">
    <p:pos x="196" y="636"/>
    <p:text>sprint 4</p:text>
  </p:cm>
</p:cmLst>
</file>

<file path=ppt/comments/comment3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9" dt="2020-06-04T08:26:15.139">
    <p:pos x="134" y="600"/>
    <p:text>Consider Oct/Nov 2020 for delivery using the Creative Ireland funding secured</p:text>
  </p:cm>
  <p:cm authorId="2" idx="20" dt="2020-06-17T18:01:25.392">
    <p:pos x="134" y="700"/>
    <p:text>+hannah@huntmuseum.com 
Need to find out if this is being cancelled by the organisers in which case it will be 2021 before we can deliver it.
_Assigned to Hannah Bloom Teskey_</p:text>
  </p:cm>
  <p:cm authorId="2" idx="21" dt="2020-06-17T18:02:34.537">
    <p:pos x="134" y="800"/>
    <p:text>Aiming to deliver this by Nov Q4</p:text>
  </p:cm>
</p:cmLst>
</file>

<file path=ppt/comments/comment3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2" dt="2020-03-24T12:23:05.309">
    <p:pos x="156" y="557"/>
    <p:text>Q2 Sprint 2</p:text>
  </p:cm>
  <p:cm authorId="2" idx="23" dt="2020-06-17T18:03:06.387">
    <p:pos x="156" y="657"/>
    <p:text>postponed to Q3 and 4</p:text>
  </p:cm>
</p:cmLst>
</file>

<file path=ppt/comments/comment3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4" dt="2020-06-17T18:04:21.182">
    <p:pos x="136" y="768"/>
    <p:text>Q4 for proposal but offer some virtual activities for Science Week 2020 plus simple workshops for families on site</p:text>
  </p:cm>
  <p:cm authorId="2" idx="25" dt="2020-03-21T15:07:04.065">
    <p:pos x="6000" y="0"/>
    <p:text>Hi Jill, do you have timescales yet for the Limerick Medieval trail?</p:text>
  </p:cm>
  <p:cm authorId="0" idx="31" dt="2020-03-21T15:07:04.065">
    <p:pos x="6000" y="0"/>
    <p:text>Q2</p:text>
  </p:cm>
</p:cmLst>
</file>

<file path=ppt/comments/comment3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6" dt="2020-06-17T18:05:33.094">
    <p:pos x="196" y="715"/>
    <p:text>Public talks now in Q3 and 4</p:text>
  </p:cm>
</p:cmLst>
</file>

<file path=ppt/comments/comment3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7" dt="2020-06-26T13:31:04.157">
    <p:pos x="165" y="694"/>
    <p:text>postponed due new timetable for Belonging exhibition ( Q1 and 2 2021)</p:text>
  </p:cm>
</p:cmLst>
</file>

<file path=ppt/comments/comment3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2" dt="2020-02-25T11:04:21.175">
    <p:pos x="152" y="557"/>
    <p:text>sprint 1 for completion in sprint 2?</p:text>
  </p:cm>
  <p:cm authorId="0" idx="33" dt="2020-02-25T10:13:33.184">
    <p:pos x="152" y="657"/>
    <p:text>moved to Q3</p:text>
  </p:cm>
</p:cmLst>
</file>

<file path=ppt/comments/comment3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4" dt="2020-02-25T09:04:46.948">
    <p:pos x="196" y="967"/>
    <p:text>sprint 1 workshop held.  Sprint 2 activity plan to be agreed. Link to funding and Laneways project</p:text>
  </p:cm>
  <p:cm authorId="0" idx="35" dt="2020-02-25T11:04:21.175">
    <p:pos x="196" y="1067"/>
    <p:text>sprint 1 for completion in sprint 2?</p:text>
  </p:cm>
</p:cmLst>
</file>

<file path=ppt/comments/comment3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6" dt="2020-03-03T09:44:44.363">
    <p:pos x="165" y="972"/>
    <p:text>Sprint 2?</p:text>
  </p:cm>
  <p:cm authorId="0" idx="37" dt="2020-03-03T09:44:44.363">
    <p:pos x="165" y="972"/>
    <p:text>complete</p:text>
  </p:cm>
  <p:cm authorId="0" idx="38" dt="2020-02-25T09:05:33.256">
    <p:pos x="165" y="1072"/>
    <p:text>Sprint 2?</p:text>
  </p:cm>
</p:cmLst>
</file>

<file path=ppt/comments/comment3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9" dt="2020-03-03T09:44:44.363">
    <p:pos x="81" y="395"/>
    <p:text>Sprint 2?</p:text>
  </p:cm>
  <p:cm authorId="0" idx="40" dt="2020-03-03T09:44:44.363">
    <p:pos x="81" y="395"/>
    <p:text>complete</p:text>
  </p:cm>
</p:cmLst>
</file>

<file path=ppt/comments/comment3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1" dt="2020-02-25T11:04:21.175">
    <p:pos x="77" y="725"/>
    <p:text>sprint 1 for completion in sprint 2?</p:text>
  </p:cm>
  <p:cm authorId="2" idx="28" dt="2020-03-21T16:01:16.714">
    <p:pos x="77" y="825"/>
    <p:text>Jill not sure what you mean by 'evaluate'? I could do with more information about these tasks please.  Do they relate to medieval objects for digitisation in 2D and 3D?</p:text>
  </p:cm>
  <p:cm authorId="0" idx="42" dt="2020-03-21T16:01:16.714">
    <p:pos x="77" y="825"/>
    <p:text>Removed Evaluate and yes Medieval objects</p:text>
  </p:cm>
  <p:cm authorId="0" idx="43" dt="2020-02-25T09:06:34.941">
    <p:pos x="77" y="925"/>
    <p:text>Spnnt 2</p:text>
  </p:cm>
  <p:cm authorId="0" idx="44" dt="2020-02-25T10:20:13.902">
    <p:pos x="77" y="1025"/>
    <p:text>sprint 3</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0-02-25T08:52:13.952">
    <p:pos x="385" y="798"/>
    <p:text>sprint 2</p:text>
  </p:cm>
</p:cmLst>
</file>

<file path=ppt/comments/comment4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5" dt="2020-02-25T09:07:48.736">
    <p:pos x="77" y="725"/>
    <p:text>move to funding</p:text>
  </p:cm>
  <p:cm authorId="0" idx="46" dt="2020-02-25T09:07:25.540">
    <p:pos x="77" y="825"/>
    <p:text>? - new ?</p:text>
  </p:cm>
  <p:cm authorId="0" idx="47" dt="2020-02-25T11:04:21.175">
    <p:pos x="77" y="925"/>
    <p:text>sprint 1 for completion in sprint 2?</p:text>
  </p:cm>
</p:cmLst>
</file>

<file path=ppt/comments/comment4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8" dt="2020-02-25T09:08:30.511">
    <p:pos x="196" y="967"/>
    <p:text>moved to Q2 - April 24/25 - is this workable</p:text>
  </p:cm>
  <p:cm authorId="0" idx="49" dt="2020-02-25T11:04:21.175">
    <p:pos x="196" y="1067"/>
    <p:text>sprint 1 for completion in sprint 2?</p:text>
  </p:cm>
  <p:cm authorId="0" idx="50" dt="2020-02-25T09:09:38.186">
    <p:pos x="196" y="1167"/>
    <p:text>sprint 2 set up</p:text>
  </p:cm>
</p:cmLst>
</file>

<file path=ppt/comments/comment4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1" dt="2020-02-25T09:10:43.813">
    <p:pos x="134" y="697"/>
    <p:text>Sprint 1 completed?
Sprint 2  confirm dates ?</p:text>
  </p:cm>
</p:cmLst>
</file>

<file path=ppt/comments/comment4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2" dt="2020-02-25T09:12:47.855">
    <p:pos x="196" y="967"/>
    <p:text>Sprint 2</p:text>
  </p:cm>
</p:cmLst>
</file>

<file path=ppt/comments/comment4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3" dt="2020-02-25T09:13:51.268">
    <p:pos x="196" y="967"/>
    <p:text>Sprint 2 - dates confirmed 9/10 July</p:text>
  </p:cm>
</p:cmLst>
</file>

<file path=ppt/comments/comment4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4" idx="1" dt="2020-05-01T10:18:49.016">
    <p:pos x="108" y="422"/>
    <p:text>Garden timeline and plan to be revisited, due to fact that the LIO progamme in UL has discontinued</p:text>
  </p:cm>
</p:cmLst>
</file>

<file path=ppt/comments/comment4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4" dt="2020-02-25T11:54:41.211">
    <p:pos x="76" y="602"/>
    <p:text>Sprint 2 Table Quiz - tickets and spot prizes
Sprint 2 - Belonging - try for corporate sponsorship
               - Belonging Fundraiser - discuss costs and dates and finalise event</p:text>
  </p:cm>
  <p:cm authorId="0" idx="55" dt="2020-02-25T11:45:54.817">
    <p:pos x="76" y="702"/>
    <p:text>Sprint 2</p:text>
  </p:cm>
  <p:cm authorId="0" idx="56" dt="2020-02-25T11:16:01.706">
    <p:pos x="76" y="802"/>
    <p:text>sprint 2</p:text>
  </p:cm>
  <p:cm authorId="0" idx="57" dt="2020-02-25T11:16:43.999">
    <p:pos x="76" y="902"/>
    <p:text>sprint 3</p:text>
  </p:cm>
  <p:cm authorId="0" idx="58" dt="2020-02-25T11:39:30.879">
    <p:pos x="76" y="1002"/>
    <p:text>Sprint 2 start</p:text>
  </p:cm>
  <p:cm authorId="0" idx="59" dt="2020-02-25T11:10:49.587">
    <p:pos x="76" y="1102"/>
    <p:text>Tactical plans in place for Garden, Best Costume and Belonging.  Under Sprint 2 - Jewellry action plan, Sprint 3 Three Muses</p:text>
  </p:cm>
</p:cmLst>
</file>

<file path=ppt/comments/comment4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0" dt="2020-02-25T11:38:06.479">
    <p:pos x="196" y="725"/>
    <p:text>Sprint 2 is members and prospects lunch &amp; tour of Best Costume goes to</p:text>
  </p:cm>
  <p:cm authorId="0" idx="61" dt="2020-02-25T11:49:31.469">
    <p:pos x="196" y="825"/>
    <p:text>Sprint 2</p:text>
  </p:cm>
  <p:cm authorId="0" idx="62" dt="2020-02-25T11:49:49.375">
    <p:pos x="196" y="925"/>
    <p:text>Sprint 2</p:text>
  </p:cm>
  <p:cm authorId="0" idx="63" dt="2020-02-25T11:40:46.361">
    <p:pos x="196" y="1025"/>
    <p:text>Sprint 3</p:text>
  </p:cm>
</p:cmLst>
</file>

<file path=ppt/comments/comment4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4" dt="2020-03-23T07:32:22.477">
    <p:pos x="114" y="644"/>
    <p:text>From Joni</p:text>
  </p:cm>
  <p:cm authorId="0" idx="65" dt="2020-06-20T15:12:32.770">
    <p:pos x="114" y="744"/>
    <p:text>+joni@huntmuseum.com add to retail plan.  Does not need to be in BP
_Assigned to Joni Roche_</p:text>
  </p:cm>
</p:cmLst>
</file>

<file path=ppt/comments/comment4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5" idx="1" dt="2020-06-04T08:25:53.955">
    <p:pos x="799" y="3088"/>
    <p:text>Reaching target of 600 may be challenging.</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0-02-25T10:50:06.428">
    <p:pos x="163" y="658"/>
    <p:text>Sprint 1 Audit, Sprint 2 CMS branch?</p:text>
  </p:cm>
  <p:cm authorId="0" idx="8" dt="2020-02-25T10:50:06.428">
    <p:pos x="163" y="658"/>
    <p:text>sprint 3 CMS Branch &amp; entering of paper audit</p:text>
  </p:cm>
  <p:cm authorId="0" idx="9" dt="2020-02-25T08:52:40.554">
    <p:pos x="163" y="758"/>
    <p:text>sprint 1,2,3...</p:text>
  </p:cm>
</p:cmLst>
</file>

<file path=ppt/comments/comment5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5" idx="2" dt="2020-06-03T12:11:10.876">
    <p:pos x="196" y="593"/>
    <p:text>unlikely to take place this year</p:text>
  </p:cm>
  <p:cm authorId="0" idx="66" dt="2020-03-02T12:58:56.040">
    <p:pos x="196" y="693"/>
    <p:text>Review approach to gaining a younger age group
Set campaign to attract age group</p:text>
  </p:cm>
  <p:cm authorId="0" idx="67" dt="2020-03-02T12:58:56.040">
    <p:pos x="196" y="693"/>
    <p:text>Investigate means of getting to 50-70 age group to become members</p:text>
  </p:cm>
</p:cmLst>
</file>

<file path=ppt/comments/comment5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5" idx="3" dt="2020-06-03T14:24:36.384">
    <p:pos x="196" y="718"/>
    <p:text>Could possibly only happen virtually, but other activities such as silver circle successful online.</p:text>
  </p:cm>
  <p:cm authorId="5" idx="4" dt="2020-06-03T12:08:39.936">
    <p:pos x="196" y="818"/>
    <p:text>AGM &amp; lunch postponed to Nov (Q4)</p:text>
  </p:cm>
</p:cmLst>
</file>

<file path=ppt/comments/comment5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5" idx="5" dt="2020-06-04T08:28:20.952">
    <p:pos x="196" y="919"/>
    <p:text>Focus on getting 2019 accounts. Clearly set out with monthly bank reconciliation for AGM &amp; Charities Commission</p:text>
  </p:cm>
</p:cmLst>
</file>

<file path=ppt/comments/comment5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5" idx="6" dt="2020-06-03T14:23:04.642">
    <p:pos x="196" y="919"/>
    <p:text>Printed flyers may not be relevant until later in the year?</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0-02-25T11:02:38.687">
    <p:pos x="77" y="480"/>
    <p:text>Sprint 2</p:text>
  </p:cm>
  <p:cm authorId="0" idx="11" dt="2020-02-25T11:02:56.731">
    <p:pos x="77" y="580"/>
    <p:text>Sprint 2, 3 and ...</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0-06-03T19:36:51.169">
    <p:pos x="196" y="697"/>
    <p:text>Sprint 2</p:text>
  </p:cm>
  <p:cm authorId="1" idx="4" dt="2020-06-03T19:36:51.169">
    <p:pos x="196" y="697"/>
    <p:text>Unlikely to go ahead, defer to 2021</p:text>
  </p:cm>
  <p:cm authorId="0" idx="13" dt="2020-02-25T11:22:36.952">
    <p:pos x="196" y="797"/>
    <p:text>Sprint 2</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4" dt="2020-02-25T08:55:42.198">
    <p:pos x="385" y="798"/>
    <p:text>Sprint 1 and 2 - any issues completing T8.1.1 in Q1</p:text>
  </p:cm>
  <p:cm authorId="0" idx="15" dt="2020-02-25T08:56:24.510">
    <p:pos x="385" y="898"/>
    <p:text>not very understandable as a task....</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0-02-25T08:57:36.515">
    <p:pos x="196" y="725"/>
    <p:text>Sprint 1 and 2</p:text>
  </p:cm>
  <p:cm authorId="0" idx="17" dt="2020-02-25T08:57:15.876">
    <p:pos x="196" y="825"/>
    <p:text>Email - Rebecca has money... Q1 - this sprint 2?</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cr.org.uk/Images/208170-costume-design-topic-exploration.pdf#targetText=The%20activity%20consists%20of%20students,terms%20of%20creativity%20and%20style" TargetMode="External"/><Relationship Id="rId3" Type="http://schemas.openxmlformats.org/officeDocument/2006/relationships/hyperlink" Target="https://www.stemread.com/wp-content/uploads/2017/05/Costume_Design_Lesson_Plan.pdf" TargetMode="External"/><Relationship Id="rId4" Type="http://schemas.openxmlformats.org/officeDocument/2006/relationships/hyperlink" Target="https://docs.google.com/document/d/1dDGPRUjF06yiGQAka1PPusoEEU_ceuoH73M_h-7Uh6k/edit#heading=h.sgel89k986xr"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cfe.ie/full_time_courses/costume-design-for-theatre-film-cdtx/" TargetMode="Externa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000">
              <a:solidFill>
                <a:schemeClr val="dk1"/>
              </a:solidFill>
              <a:highlight>
                <a:schemeClr val="lt1"/>
              </a:highlight>
            </a:endParaRPr>
          </a:p>
          <a:p>
            <a:pPr indent="0" lvl="0" marL="0" rtl="0" algn="l">
              <a:lnSpc>
                <a:spcPct val="115000"/>
              </a:lnSpc>
              <a:spcBef>
                <a:spcPts val="0"/>
              </a:spcBef>
              <a:spcAft>
                <a:spcPts val="0"/>
              </a:spcAft>
              <a:buNone/>
            </a:pPr>
            <a:r>
              <a:t/>
            </a:r>
            <a:endParaRPr i="1" sz="1000">
              <a:solidFill>
                <a:schemeClr val="dk1"/>
              </a:solidFill>
              <a:highlight>
                <a:schemeClr val="lt1"/>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4af7041e18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af7041e1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621141c14f_1_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621141c14f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4c4b018e55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4c4b018e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T9.2.1 Source stock and develop products to match exhibitions and  Hunt Collections a</a:t>
            </a:r>
            <a:r>
              <a:rPr lang="en-GB" sz="1400">
                <a:solidFill>
                  <a:schemeClr val="dk1"/>
                </a:solidFill>
                <a:latin typeface="Open Sans"/>
                <a:ea typeface="Open Sans"/>
                <a:cs typeface="Open Sans"/>
                <a:sym typeface="Open Sans"/>
              </a:rPr>
              <a:t>nd relate to the six top best sellers in 2018</a:t>
            </a:r>
            <a:r>
              <a:rPr lang="en-GB" sz="1400">
                <a:solidFill>
                  <a:schemeClr val="dk1"/>
                </a:solidFill>
                <a:latin typeface="Open Sans"/>
                <a:ea typeface="Open Sans"/>
                <a:cs typeface="Open Sans"/>
                <a:sym typeface="Open Sans"/>
              </a:rPr>
              <a:t> Q2</a:t>
            </a:r>
            <a:endParaRPr sz="1400">
              <a:solidFill>
                <a:schemeClr val="dk1"/>
              </a:solidFill>
              <a:latin typeface="Open Sans"/>
              <a:ea typeface="Open Sans"/>
              <a:cs typeface="Open Sans"/>
              <a:sym typeface="Open Sans"/>
            </a:endParaRPr>
          </a:p>
          <a:p>
            <a:pPr indent="457200" lvl="0" marL="457200" rtl="0" algn="l">
              <a:lnSpc>
                <a:spcPct val="115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T9.2.2 Attend Showcase Jan. 2020, RDS </a:t>
            </a:r>
            <a:endParaRPr sz="1400">
              <a:solidFill>
                <a:schemeClr val="dk1"/>
              </a:solidFill>
              <a:latin typeface="Open Sans"/>
              <a:ea typeface="Open Sans"/>
              <a:cs typeface="Open Sans"/>
              <a:sym typeface="Open Sans"/>
            </a:endParaRPr>
          </a:p>
          <a:p>
            <a:pPr indent="457200" lvl="0" marL="457200" rtl="0" algn="l">
              <a:lnSpc>
                <a:spcPct val="115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T9.2.3 Cost attendance of Museums and  Heritage Show, London, May 2020. </a:t>
            </a:r>
            <a:endParaRPr sz="1400">
              <a:solidFill>
                <a:schemeClr val="dk1"/>
              </a:solidFill>
              <a:latin typeface="Open Sans"/>
              <a:ea typeface="Open Sans"/>
              <a:cs typeface="Open Sans"/>
              <a:sym typeface="Open Sans"/>
            </a:endParaRPr>
          </a:p>
          <a:p>
            <a:pPr indent="457200" lvl="0" marL="457200" rtl="0" algn="l">
              <a:lnSpc>
                <a:spcPct val="115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T9.2.4  Source/develop twenty replicas of items in the Hunt Collection</a:t>
            </a:r>
            <a:endParaRPr sz="1400">
              <a:solidFill>
                <a:schemeClr val="dk1"/>
              </a:solidFill>
              <a:latin typeface="Open Sans"/>
              <a:ea typeface="Open Sans"/>
              <a:cs typeface="Open Sans"/>
              <a:sym typeface="Open Sans"/>
            </a:endParaRPr>
          </a:p>
          <a:p>
            <a:pPr indent="0" lvl="0" marL="457200" rtl="0" algn="l">
              <a:lnSpc>
                <a:spcPct val="115000"/>
              </a:lnSpc>
              <a:spcBef>
                <a:spcPts val="1600"/>
              </a:spcBef>
              <a:spcAft>
                <a:spcPts val="1600"/>
              </a:spcAft>
              <a:buClr>
                <a:schemeClr val="dk1"/>
              </a:buClr>
              <a:buSzPts val="1100"/>
              <a:buFont typeface="Arial"/>
              <a:buNone/>
            </a:pPr>
            <a:r>
              <a:rPr lang="en-GB" sz="1400">
                <a:solidFill>
                  <a:schemeClr val="dk1"/>
                </a:solidFill>
                <a:latin typeface="Open Sans"/>
                <a:ea typeface="Open Sans"/>
                <a:cs typeface="Open Sans"/>
                <a:sym typeface="Open Sans"/>
              </a:rPr>
              <a:t>T9.3  Investigate and implement new promotion mechanisms for the shop</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4aea5400f2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4aea5400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76a31fa4bf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76a31fa4b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For the 3 platforms the impacts we want to have for 2019, and therefore the areas or objectives we will concentrate on for the year, are proposed as follows</a:t>
            </a:r>
            <a:endParaRPr/>
          </a:p>
          <a:p>
            <a:pPr indent="0" lvl="0" marL="0" rtl="0" algn="l">
              <a:spcBef>
                <a:spcPts val="3800"/>
              </a:spcBef>
              <a:spcAft>
                <a:spcPts val="0"/>
              </a:spcAft>
              <a:buClr>
                <a:schemeClr val="dk1"/>
              </a:buClr>
              <a:buSzPts val="1100"/>
              <a:buFont typeface="Arial"/>
              <a:buNone/>
            </a:pPr>
            <a:r>
              <a:t/>
            </a:r>
            <a:endParaRPr/>
          </a:p>
          <a:p>
            <a:pPr indent="0" lvl="0" marL="0" rtl="0" algn="l">
              <a:lnSpc>
                <a:spcPct val="115000"/>
              </a:lnSpc>
              <a:spcBef>
                <a:spcPts val="3800"/>
              </a:spcBef>
              <a:spcAft>
                <a:spcPts val="0"/>
              </a:spcAft>
              <a:buClr>
                <a:schemeClr val="dk1"/>
              </a:buClr>
              <a:buSzPts val="1100"/>
              <a:buFont typeface="Arial"/>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Which translate to the following tasks for the year.</a:t>
            </a:r>
            <a:endParaRPr b="1">
              <a:solidFill>
                <a:schemeClr val="dk1"/>
              </a:solidFill>
            </a:endParaRPr>
          </a:p>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621141c14f_1_1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621141c14f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621141c14f_1_15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621141c14f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Ceramic tour</a:t>
            </a:r>
            <a:endParaRPr/>
          </a:p>
          <a:p>
            <a:pPr indent="0" lvl="0" marL="0" rtl="0" algn="l">
              <a:spcBef>
                <a:spcPts val="3800"/>
              </a:spcBef>
              <a:spcAft>
                <a:spcPts val="0"/>
              </a:spcAft>
              <a:buClr>
                <a:schemeClr val="dk1"/>
              </a:buClr>
              <a:buSzPts val="1100"/>
              <a:buFont typeface="Arial"/>
              <a:buNone/>
            </a:pPr>
            <a:r>
              <a:rPr lang="en-GB"/>
              <a:t>Sybill Connolly booklet</a:t>
            </a:r>
            <a:endParaRPr/>
          </a:p>
          <a:p>
            <a:pPr indent="0" lvl="0" marL="0" rtl="0" algn="l">
              <a:spcBef>
                <a:spcPts val="3800"/>
              </a:spcBef>
              <a:spcAft>
                <a:spcPts val="0"/>
              </a:spcAft>
              <a:buClr>
                <a:schemeClr val="dk1"/>
              </a:buClr>
              <a:buSzPts val="1100"/>
              <a:buFont typeface="Arial"/>
              <a:buNone/>
            </a:pPr>
            <a:r>
              <a:t/>
            </a:r>
            <a:endParaRPr/>
          </a:p>
          <a:p>
            <a:pPr indent="0" lvl="0" marL="0" rtl="0" algn="l">
              <a:lnSpc>
                <a:spcPct val="115000"/>
              </a:lnSpc>
              <a:spcBef>
                <a:spcPts val="3800"/>
              </a:spcBef>
              <a:spcAft>
                <a:spcPts val="0"/>
              </a:spcAft>
              <a:buClr>
                <a:schemeClr val="dk1"/>
              </a:buClr>
              <a:buSzPts val="1100"/>
              <a:buFont typeface="Arial"/>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Which translate to the following tasks for the year.</a:t>
            </a:r>
            <a:endParaRPr b="1">
              <a:solidFill>
                <a:schemeClr val="dk1"/>
              </a:solidFill>
            </a:endParaRPr>
          </a:p>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6baa597f32_3_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6baa597f32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Ceramic tour</a:t>
            </a:r>
            <a:endParaRPr/>
          </a:p>
          <a:p>
            <a:pPr indent="0" lvl="0" marL="0" rtl="0" algn="l">
              <a:spcBef>
                <a:spcPts val="3800"/>
              </a:spcBef>
              <a:spcAft>
                <a:spcPts val="0"/>
              </a:spcAft>
              <a:buClr>
                <a:schemeClr val="dk1"/>
              </a:buClr>
              <a:buSzPts val="1100"/>
              <a:buFont typeface="Arial"/>
              <a:buNone/>
            </a:pPr>
            <a:r>
              <a:rPr lang="en-GB"/>
              <a:t>Sybill Connolly booklet</a:t>
            </a:r>
            <a:endParaRPr/>
          </a:p>
          <a:p>
            <a:pPr indent="0" lvl="0" marL="0" rtl="0" algn="l">
              <a:spcBef>
                <a:spcPts val="3800"/>
              </a:spcBef>
              <a:spcAft>
                <a:spcPts val="0"/>
              </a:spcAft>
              <a:buClr>
                <a:schemeClr val="dk1"/>
              </a:buClr>
              <a:buSzPts val="1100"/>
              <a:buFont typeface="Arial"/>
              <a:buNone/>
            </a:pPr>
            <a:r>
              <a:t/>
            </a:r>
            <a:endParaRPr/>
          </a:p>
          <a:p>
            <a:pPr indent="0" lvl="0" marL="0" rtl="0" algn="l">
              <a:lnSpc>
                <a:spcPct val="115000"/>
              </a:lnSpc>
              <a:spcBef>
                <a:spcPts val="3800"/>
              </a:spcBef>
              <a:spcAft>
                <a:spcPts val="0"/>
              </a:spcAft>
              <a:buClr>
                <a:schemeClr val="dk1"/>
              </a:buClr>
              <a:buSzPts val="1100"/>
              <a:buFont typeface="Arial"/>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Which translate to the following tasks for the year.</a:t>
            </a:r>
            <a:endParaRPr b="1">
              <a:solidFill>
                <a:schemeClr val="dk1"/>
              </a:solidFill>
            </a:endParaRPr>
          </a:p>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621141c14f_1_1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621141c14f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6baa597f32_3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6baa597f3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621141c14f_1_1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621141c14f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4af7041e18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af7041e1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621141c14f_1_1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621141c14f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GB" sz="1800">
                <a:solidFill>
                  <a:schemeClr val="dk1"/>
                </a:solidFill>
                <a:latin typeface="Calibri"/>
                <a:ea typeface="Calibri"/>
                <a:cs typeface="Calibri"/>
                <a:sym typeface="Calibri"/>
              </a:rPr>
              <a:t>Develop a way to integrate staff and interns and docents so everyone knows who</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621141c14f_1_1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621141c14f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4af7041e18_0_1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4af7041e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Community</a:t>
            </a:r>
            <a:r>
              <a:rPr lang="en-GB">
                <a:solidFill>
                  <a:schemeClr val="dk1"/>
                </a:solidFill>
              </a:rPr>
              <a:t> is our key platform for participation and organic growth</a:t>
            </a:r>
            <a:r>
              <a:rPr lang="en-GB" sz="1000">
                <a:solidFill>
                  <a:srgbClr val="333333"/>
                </a:solidFill>
                <a:highlight>
                  <a:srgbClr val="FFFFFF"/>
                </a:highlight>
              </a:rPr>
              <a:t>.  </a:t>
            </a:r>
            <a:r>
              <a:rPr lang="en-GB">
                <a:solidFill>
                  <a:schemeClr val="dk1"/>
                </a:solidFill>
              </a:rPr>
              <a:t>The Hunt Museum brand attracts a significant and loyal </a:t>
            </a:r>
            <a:r>
              <a:rPr b="1" lang="en-GB">
                <a:solidFill>
                  <a:schemeClr val="dk1"/>
                </a:solidFill>
              </a:rPr>
              <a:t>Friends’</a:t>
            </a:r>
            <a:r>
              <a:rPr lang="en-GB">
                <a:solidFill>
                  <a:schemeClr val="dk1"/>
                </a:solidFill>
              </a:rPr>
              <a:t> network with a considerable number of people who have been associated with the museum for decades.  They carry out work, fundraise and support and promote the museum and its activities.  We also have a thriving </a:t>
            </a:r>
            <a:r>
              <a:rPr b="1" lang="en-GB">
                <a:solidFill>
                  <a:schemeClr val="dk1"/>
                </a:solidFill>
              </a:rPr>
              <a:t>Docent </a:t>
            </a:r>
            <a:r>
              <a:rPr lang="en-GB">
                <a:solidFill>
                  <a:schemeClr val="dk1"/>
                </a:solidFill>
              </a:rPr>
              <a:t>programme, with expert volunteers informing visitors about our objects, giving tours and working on projects.  We work with </a:t>
            </a:r>
            <a:r>
              <a:rPr b="1" lang="en-GB">
                <a:solidFill>
                  <a:schemeClr val="dk1"/>
                </a:solidFill>
              </a:rPr>
              <a:t>local community </a:t>
            </a:r>
            <a:r>
              <a:rPr lang="en-GB">
                <a:solidFill>
                  <a:schemeClr val="dk1"/>
                </a:solidFill>
              </a:rPr>
              <a:t>initiatives such as mental health groups and traveller people.  </a:t>
            </a:r>
            <a:endParaRPr>
              <a:solidFill>
                <a:schemeClr val="dk1"/>
              </a:solidFill>
            </a:endParaRPr>
          </a:p>
          <a:p>
            <a:pPr indent="0" lvl="0" marL="0" rtl="0" algn="l">
              <a:lnSpc>
                <a:spcPct val="115000"/>
              </a:lnSpc>
              <a:spcBef>
                <a:spcPts val="0"/>
              </a:spcBef>
              <a:spcAft>
                <a:spcPts val="0"/>
              </a:spcAft>
              <a:buNone/>
            </a:pPr>
            <a:r>
              <a:t/>
            </a:r>
            <a:endParaRPr b="1">
              <a:solidFill>
                <a:schemeClr val="dk1"/>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49b51be153_0_17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49b51be15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Open Sans"/>
              <a:buAutoNum type="arabicPeriod"/>
            </a:pPr>
            <a:r>
              <a:t/>
            </a:r>
            <a:endParaRPr sz="1000">
              <a:solidFill>
                <a:schemeClr val="dk1"/>
              </a:solidFill>
              <a:latin typeface="Open Sans"/>
              <a:ea typeface="Open Sans"/>
              <a:cs typeface="Open Sans"/>
              <a:sym typeface="Open Sans"/>
            </a:endParaRPr>
          </a:p>
          <a:p>
            <a:pPr indent="-292100" lvl="0" marL="457200" rtl="0" algn="l">
              <a:spcBef>
                <a:spcPts val="0"/>
              </a:spcBef>
              <a:spcAft>
                <a:spcPts val="0"/>
              </a:spcAft>
              <a:buClr>
                <a:schemeClr val="dk1"/>
              </a:buClr>
              <a:buSzPts val="1000"/>
              <a:buFont typeface="Open Sans"/>
              <a:buAutoNum type="arabicPeriod"/>
            </a:pPr>
            <a:r>
              <a:rPr lang="en-GB" sz="1000">
                <a:solidFill>
                  <a:schemeClr val="dk1"/>
                </a:solidFill>
                <a:latin typeface="Open Sans"/>
                <a:ea typeface="Open Sans"/>
                <a:cs typeface="Open Sans"/>
                <a:sym typeface="Open Sans"/>
              </a:rPr>
              <a:t>Marketing Management Master Plan: all Projects, Exhibitions and Marketing Activities </a:t>
            </a:r>
            <a:endParaRPr sz="1000">
              <a:solidFill>
                <a:schemeClr val="dk1"/>
              </a:solidFill>
              <a:latin typeface="Open Sans"/>
              <a:ea typeface="Open Sans"/>
              <a:cs typeface="Open Sans"/>
              <a:sym typeface="Open Sans"/>
            </a:endParaRPr>
          </a:p>
          <a:p>
            <a:pPr indent="-292100" lvl="0" marL="457200" rtl="0" algn="l">
              <a:spcBef>
                <a:spcPts val="0"/>
              </a:spcBef>
              <a:spcAft>
                <a:spcPts val="0"/>
              </a:spcAft>
              <a:buClr>
                <a:schemeClr val="dk1"/>
              </a:buClr>
              <a:buSzPts val="1000"/>
              <a:buFont typeface="Open Sans"/>
              <a:buAutoNum type="arabicPeriod"/>
            </a:pPr>
            <a:r>
              <a:t/>
            </a:r>
            <a:endParaRPr sz="1800">
              <a:solidFill>
                <a:srgbClr val="777777"/>
              </a:solidFill>
              <a:latin typeface="Roboto"/>
              <a:ea typeface="Roboto"/>
              <a:cs typeface="Roboto"/>
              <a:sym typeface="Roboto"/>
            </a:endParaRPr>
          </a:p>
          <a:p>
            <a:pPr indent="-292100" lvl="0" marL="457200" rtl="0" algn="l">
              <a:spcBef>
                <a:spcPts val="0"/>
              </a:spcBef>
              <a:spcAft>
                <a:spcPts val="0"/>
              </a:spcAft>
              <a:buClr>
                <a:schemeClr val="dk1"/>
              </a:buClr>
              <a:buSzPts val="1000"/>
              <a:buFont typeface="Open Sans"/>
              <a:buAutoNum type="arabicPeriod"/>
            </a:pPr>
            <a:r>
              <a:rPr lang="en-GB" sz="1000">
                <a:solidFill>
                  <a:schemeClr val="dk1"/>
                </a:solidFill>
                <a:latin typeface="Open Sans"/>
                <a:ea typeface="Open Sans"/>
                <a:cs typeface="Open Sans"/>
                <a:sym typeface="Open Sans"/>
              </a:rPr>
              <a:t> Align online/Offline actions with the Hunt Museum Strategy 2025.</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5815523a92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5815523a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5815523a92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5815523a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6b73639499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6b7363949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50fc1f637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50fc1f63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None/>
            </a:pPr>
            <a:r>
              <a:rPr b="1" lang="en-GB">
                <a:solidFill>
                  <a:schemeClr val="dk1"/>
                </a:solidFill>
              </a:rPr>
              <a:t>Which translate to the following tasks for the year.</a:t>
            </a:r>
            <a:endParaRPr b="1">
              <a:solidFill>
                <a:schemeClr val="dk1"/>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50fc1f637f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50fc1f63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These are the overall goals</a:t>
            </a:r>
            <a:endParaRPr b="1">
              <a:solidFill>
                <a:schemeClr val="dk1"/>
              </a:solidFill>
            </a:endParaRPr>
          </a:p>
          <a:p>
            <a:pPr indent="0" lvl="0" marL="0" rtl="0" algn="l">
              <a:lnSpc>
                <a:spcPct val="115000"/>
              </a:lnSpc>
              <a:spcBef>
                <a:spcPts val="0"/>
              </a:spcBef>
              <a:spcAft>
                <a:spcPts val="0"/>
              </a:spcAft>
              <a:buNone/>
            </a:pPr>
            <a:r>
              <a:rPr b="1" lang="en-GB">
                <a:solidFill>
                  <a:schemeClr val="dk1"/>
                </a:solidFill>
              </a:rPr>
              <a:t>Which translate to the following tasks for the year.</a:t>
            </a:r>
            <a:endParaRPr b="1">
              <a:solidFill>
                <a:schemeClr val="dk1"/>
              </a:solidFil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50fc1f637f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50fc1f637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6bb651f3f6_0_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bb651f3f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50fc1f637f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50fc1f637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50fc1f637f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50fc1f63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50fc1f637f_0_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50fc1f637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50fc1f637f_0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50fc1f637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641b9db73f_0_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641b9db73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50fc1f637f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50fc1f637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41f8d85fbd_0_1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41f8d85fb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We start with the statement and then next time round as part of our creating the Business or Operational Plan for 2019 we will work out outcomes / outputs, the activities - leading on from our Key Actions  and resources that we need in place to achieve our aimed for 2025 Impact</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4974dbbfd4_2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4974dbbfd4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Describing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76a31fa4bf_0_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6a31fa4b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6b121edadf_5_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b121edadf_5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4af7041e18_0_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af7041e1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4af7041e18_0_7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4af7041e1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4974dbbfd4_0_1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974dbbfd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4974dbbfd4_2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974dbbfd4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278b00ec8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a278b00e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621141c14f_1_1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21141c14f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4974dbbfd4_0_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974dbbfd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49b51be153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49b51be15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4ba8800cd9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4ba8800cd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4ddc48942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4ddc4894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6cbe4788b6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6cbe4788b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4ddc48942f_0_9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4ddc48942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706c311ff9_3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706c311ff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706c311ff9_15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706c311ff9_1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4ba0413e2f_0_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ba0413e2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4cc1628e04_3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cc1628e04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4974dbbfd4_2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974dbbfd4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Font typeface="Open Sans"/>
              <a:buAutoNum type="arabicPeriod"/>
            </a:pPr>
            <a:r>
              <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6d8a579865_0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6d8a57986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4974dbbfd4_0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974dbbfd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4975a85f62_0_6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4975a85f6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4974dbbfd4_0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4974dbbfd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3800"/>
              </a:spcBef>
              <a:spcAft>
                <a:spcPts val="3800"/>
              </a:spcAft>
              <a:buClr>
                <a:schemeClr val="dk1"/>
              </a:buClr>
              <a:buSzPts val="1100"/>
              <a:buFont typeface="Arial"/>
              <a:buNone/>
            </a:pPr>
            <a:r>
              <a:rPr lang="en-GB"/>
              <a:t>This is the 2019 schedule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4975a85f62_0_7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4975a85f6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49b51be153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49b51be1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49b51be153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49b51be15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7695ccc5c1_1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7695ccc5c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4ba8800cd9_0_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4ba8800cd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6572839afb_1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6572839af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4974dbbfd4_2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974dbbfd4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4c47bc06b4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4c47bc06b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4c47bc06b4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4c47bc06b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4c47bc06b4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4c47bc06b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4c47bc06b4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4c47bc06b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76a31fa4b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76a31fa4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4975a85f62_0_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4975a85f6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63025e50ea_27_9: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63025e50ea_27_9: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63025e50ea_27_93: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63025e50ea_27_93: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76a31fa4bf_0_7: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76a31fa4bf_0_7: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63025e50ea_27_177:notes"/>
          <p:cNvSpPr/>
          <p:nvPr>
            <p:ph idx="2" type="sldImg"/>
          </p:nvPr>
        </p:nvSpPr>
        <p:spPr>
          <a:xfrm>
            <a:off x="925718" y="685838"/>
            <a:ext cx="50067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63025e50ea_27_177: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4974dbbfd4_2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974dbbfd4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63025e50ea_27_262: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63025e50ea_27_262: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63025e50ea_27_346:notes"/>
          <p:cNvSpPr/>
          <p:nvPr>
            <p:ph idx="2" type="sldImg"/>
          </p:nvPr>
        </p:nvSpPr>
        <p:spPr>
          <a:xfrm>
            <a:off x="925718" y="685838"/>
            <a:ext cx="50067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63025e50ea_27_346: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63025e50ea_27_599:notes"/>
          <p:cNvSpPr/>
          <p:nvPr>
            <p:ph idx="2" type="sldImg"/>
          </p:nvPr>
        </p:nvSpPr>
        <p:spPr>
          <a:xfrm>
            <a:off x="680675" y="744331"/>
            <a:ext cx="5435700" cy="3723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g63025e50ea_27_599:notes"/>
          <p:cNvSpPr txBox="1"/>
          <p:nvPr>
            <p:ph idx="1" type="body"/>
          </p:nvPr>
        </p:nvSpPr>
        <p:spPr>
          <a:xfrm>
            <a:off x="679767" y="4715160"/>
            <a:ext cx="5438100" cy="44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solidFill>
                  <a:srgbClr val="FF0000"/>
                </a:solidFill>
                <a:latin typeface="Open Sans"/>
                <a:ea typeface="Open Sans"/>
                <a:cs typeface="Open Sans"/>
                <a:sym typeface="Open Sans"/>
              </a:rPr>
              <a:t>KPIs  -  Engage 15 or more schools throughout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63025e50ea_27_431: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63025e50ea_27_431: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63025e50ea_27_515: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63025e50ea_27_515: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65b5481e9b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65b5481e9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63025e50ea_27_684: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63025e50ea_27_684: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63025e50ea_27_768: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63025e50ea_27_768: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63025e50ea_27_852: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63025e50ea_27_852: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457200" lvl="0" marL="0" rtl="0" algn="l">
              <a:spcBef>
                <a:spcPts val="0"/>
              </a:spcBef>
              <a:spcAft>
                <a:spcPts val="0"/>
              </a:spcAft>
              <a:buClr>
                <a:schemeClr val="dk1"/>
              </a:buClr>
              <a:buSzPts val="1200"/>
              <a:buFont typeface="Calibri"/>
              <a:buNone/>
            </a:pPr>
            <a:r>
              <a:rPr lang="en-GB" sz="1200" u="sng">
                <a:solidFill>
                  <a:schemeClr val="hlink"/>
                </a:solidFill>
                <a:hlinkClick r:id="rId2"/>
              </a:rPr>
              <a:t>https://www.ocr.org.uk/Images/208170-costume-design-topic-exploration.pdf#targetText=The%20activity%20consists%20of%20students,terms%20of%20creativity%20and%20style</a:t>
            </a:r>
            <a:r>
              <a:rPr lang="en-GB" sz="1200"/>
              <a:t>. </a:t>
            </a:r>
            <a:endParaRPr/>
          </a:p>
          <a:p>
            <a:pPr indent="457200" lvl="0" marL="0" rtl="0" algn="l">
              <a:spcBef>
                <a:spcPts val="1600"/>
              </a:spcBef>
              <a:spcAft>
                <a:spcPts val="0"/>
              </a:spcAft>
              <a:buClr>
                <a:schemeClr val="dk1"/>
              </a:buClr>
              <a:buSzPts val="1200"/>
              <a:buFont typeface="Calibri"/>
              <a:buNone/>
            </a:pPr>
            <a:r>
              <a:rPr lang="en-GB" sz="1200"/>
              <a:t>And </a:t>
            </a:r>
            <a:endParaRPr/>
          </a:p>
          <a:p>
            <a:pPr indent="457200" lvl="0" marL="0" rtl="0" algn="l">
              <a:spcBef>
                <a:spcPts val="1600"/>
              </a:spcBef>
              <a:spcAft>
                <a:spcPts val="0"/>
              </a:spcAft>
              <a:buClr>
                <a:schemeClr val="dk1"/>
              </a:buClr>
              <a:buSzPts val="1200"/>
              <a:buFont typeface="Calibri"/>
              <a:buNone/>
            </a:pPr>
            <a:r>
              <a:rPr lang="en-GB" sz="1200" u="sng">
                <a:solidFill>
                  <a:schemeClr val="hlink"/>
                </a:solidFill>
                <a:hlinkClick r:id="rId3"/>
              </a:rPr>
              <a:t>https://www.stemread.com/wp-content/uploads/2017/05/Costume_Design_Lesson_Plan.pdf</a:t>
            </a:r>
            <a:endParaRPr sz="1200"/>
          </a:p>
          <a:p>
            <a:pPr indent="457200" lvl="0" marL="0" rtl="0" algn="l">
              <a:spcBef>
                <a:spcPts val="1600"/>
              </a:spcBef>
              <a:spcAft>
                <a:spcPts val="0"/>
              </a:spcAft>
              <a:buClr>
                <a:schemeClr val="dk1"/>
              </a:buClr>
              <a:buSzPts val="1200"/>
              <a:buFont typeface="Calibri"/>
              <a:buNone/>
            </a:pPr>
            <a:r>
              <a:t/>
            </a:r>
            <a:endParaRPr sz="1200">
              <a:solidFill>
                <a:schemeClr val="dk1"/>
              </a:solidFill>
              <a:latin typeface="Open Sans"/>
              <a:ea typeface="Open Sans"/>
              <a:cs typeface="Open Sans"/>
              <a:sym typeface="Open Sans"/>
            </a:endParaRPr>
          </a:p>
          <a:p>
            <a:pPr indent="457200" lvl="0" marL="0" marR="0" rtl="0" algn="l">
              <a:lnSpc>
                <a:spcPct val="100000"/>
              </a:lnSpc>
              <a:spcBef>
                <a:spcPts val="1600"/>
              </a:spcBef>
              <a:spcAft>
                <a:spcPts val="0"/>
              </a:spcAft>
              <a:buClr>
                <a:schemeClr val="dk1"/>
              </a:buClr>
              <a:buSzPts val="1200"/>
              <a:buFont typeface="Open Sans"/>
              <a:buNone/>
            </a:pPr>
            <a:r>
              <a:rPr b="1" lang="en-GB" sz="1200">
                <a:solidFill>
                  <a:schemeClr val="dk1"/>
                </a:solidFill>
                <a:highlight>
                  <a:srgbClr val="FFFF00"/>
                </a:highlight>
                <a:latin typeface="Open Sans"/>
                <a:ea typeface="Open Sans"/>
                <a:cs typeface="Open Sans"/>
                <a:sym typeface="Open Sans"/>
              </a:rPr>
              <a:t>Hannah see event brief on google drive </a:t>
            </a:r>
            <a:r>
              <a:rPr lang="en-GB" sz="1200" u="sng">
                <a:solidFill>
                  <a:schemeClr val="hlink"/>
                </a:solidFill>
                <a:highlight>
                  <a:srgbClr val="FFFF00"/>
                </a:highlight>
                <a:hlinkClick r:id="rId4"/>
              </a:rPr>
              <a:t>https://docs.google.com/document/d/1dDGPRUjF06yiGQAka1PPusoEEU_ceuoH73M_h-7Uh6k/edit#heading=h.sgel89k986xr</a:t>
            </a:r>
            <a:endParaRPr b="1" sz="1200">
              <a:solidFill>
                <a:schemeClr val="dk1"/>
              </a:solidFill>
              <a:highlight>
                <a:srgbClr val="FFFF00"/>
              </a:highlight>
              <a:latin typeface="Open Sans"/>
              <a:ea typeface="Open Sans"/>
              <a:cs typeface="Open Sans"/>
              <a:sym typeface="Open Sans"/>
            </a:endParaRPr>
          </a:p>
          <a:p>
            <a:pPr indent="457200" lvl="0" marL="0" rtl="0" algn="l">
              <a:spcBef>
                <a:spcPts val="1600"/>
              </a:spcBef>
              <a:spcAft>
                <a:spcPts val="0"/>
              </a:spcAft>
              <a:buClr>
                <a:schemeClr val="dk1"/>
              </a:buClr>
              <a:buSzPts val="1200"/>
              <a:buFont typeface="Calibri"/>
              <a:buNone/>
            </a:pPr>
            <a:r>
              <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565" name="Google Shape;565;g63025e50ea_27_85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63025e50ea_27_937: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63025e50ea_27_937: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4974dbbfd4_0_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974dbbfd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63025e50ea_27_1021: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63025e50ea_27_1021: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63025e50ea_27_1190: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63025e50ea_27_1190: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63025e50ea_27_1274: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63025e50ea_27_1274: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89120fb254_8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89120fb254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63025e50ea_27_1358:notes"/>
          <p:cNvSpPr/>
          <p:nvPr>
            <p:ph idx="2" type="sldImg"/>
          </p:nvPr>
        </p:nvSpPr>
        <p:spPr>
          <a:xfrm>
            <a:off x="925718" y="685838"/>
            <a:ext cx="50067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63025e50ea_27_1358: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65b5481e9b_0_18:notes"/>
          <p:cNvSpPr/>
          <p:nvPr>
            <p:ph idx="2" type="sldImg"/>
          </p:nvPr>
        </p:nvSpPr>
        <p:spPr>
          <a:xfrm>
            <a:off x="925718" y="685838"/>
            <a:ext cx="50067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65b5481e9b_0_18: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63025e50ea_27_1443: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http://www.lcfe.ie/full_time_courses/costume-design-for-theatre-film-cdtx/</a:t>
            </a:r>
            <a:endParaRPr/>
          </a:p>
          <a:p>
            <a:pPr indent="0" lvl="0" marL="0" rtl="0" algn="l">
              <a:spcBef>
                <a:spcPts val="0"/>
              </a:spcBef>
              <a:spcAft>
                <a:spcPts val="0"/>
              </a:spcAft>
              <a:buNone/>
            </a:pPr>
            <a:r>
              <a:t/>
            </a:r>
            <a:endParaRPr/>
          </a:p>
          <a:p>
            <a:pPr indent="0" lvl="0" marL="114300" rtl="0" algn="l">
              <a:lnSpc>
                <a:spcPct val="90000"/>
              </a:lnSpc>
              <a:spcBef>
                <a:spcPts val="0"/>
              </a:spcBef>
              <a:spcAft>
                <a:spcPts val="0"/>
              </a:spcAft>
              <a:buClr>
                <a:schemeClr val="dk1"/>
              </a:buClr>
              <a:buSzPts val="1800"/>
              <a:buFont typeface="Arial"/>
              <a:buNone/>
            </a:pPr>
            <a:r>
              <a:rPr b="1" lang="en-GB" sz="1400">
                <a:solidFill>
                  <a:schemeClr val="dk1"/>
                </a:solidFill>
                <a:latin typeface="Open Sans"/>
                <a:ea typeface="Open Sans"/>
                <a:cs typeface="Open Sans"/>
                <a:sym typeface="Open Sans"/>
              </a:rPr>
              <a:t>   T12.3.1 </a:t>
            </a:r>
            <a:r>
              <a:rPr lang="en-GB" sz="1200">
                <a:solidFill>
                  <a:schemeClr val="dk1"/>
                </a:solidFill>
                <a:latin typeface="Open Sans"/>
                <a:ea typeface="Open Sans"/>
                <a:cs typeface="Open Sans"/>
                <a:sym typeface="Open Sans"/>
              </a:rPr>
              <a:t>Research and plan talks by</a:t>
            </a:r>
            <a:endParaRPr sz="1200">
              <a:solidFill>
                <a:schemeClr val="dk1"/>
              </a:solidFill>
              <a:latin typeface="Open Sans"/>
              <a:ea typeface="Open Sans"/>
              <a:cs typeface="Open Sans"/>
              <a:sym typeface="Open Sans"/>
            </a:endParaRPr>
          </a:p>
          <a:p>
            <a:pPr indent="0" lvl="0" marL="457200" rtl="0" algn="l">
              <a:lnSpc>
                <a:spcPct val="90000"/>
              </a:lnSpc>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ICAP Veerle and Eimear   Jan/Feb Q1                                                                                                                      </a:t>
            </a:r>
            <a:endParaRPr sz="1400">
              <a:solidFill>
                <a:schemeClr val="dk1"/>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Font typeface="Arial"/>
              <a:buNone/>
            </a:pPr>
            <a:r>
              <a:rPr lang="en-GB" sz="1400">
                <a:solidFill>
                  <a:schemeClr val="dk1"/>
                </a:solidFill>
                <a:latin typeface="Open Sans"/>
                <a:ea typeface="Open Sans"/>
                <a:cs typeface="Open Sans"/>
                <a:sym typeface="Open Sans"/>
              </a:rPr>
              <a:t>                      Eimear Murphy, Abbey Theatre costumes and  props etc                                            March</a:t>
            </a:r>
            <a:endParaRPr sz="1400">
              <a:solidFill>
                <a:schemeClr val="dk1"/>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Font typeface="Arial"/>
              <a:buNone/>
            </a:pPr>
            <a:r>
              <a:rPr lang="en-GB" sz="1400">
                <a:solidFill>
                  <a:schemeClr val="dk1"/>
                </a:solidFill>
                <a:latin typeface="Open Sans"/>
                <a:ea typeface="Open Sans"/>
                <a:cs typeface="Open Sans"/>
                <a:sym typeface="Open Sans"/>
              </a:rPr>
              <a:t>                      Dr Harvey O Brien,  </a:t>
            </a:r>
            <a:r>
              <a:rPr lang="en-GB" sz="1400">
                <a:solidFill>
                  <a:srgbClr val="545454"/>
                </a:solidFill>
                <a:highlight>
                  <a:schemeClr val="lt1"/>
                </a:highlight>
              </a:rPr>
              <a:t>School of English, Drama and Film</a:t>
            </a:r>
            <a:r>
              <a:rPr lang="en-GB" sz="1400">
                <a:solidFill>
                  <a:schemeClr val="dk1"/>
                </a:solidFill>
                <a:latin typeface="Open Sans"/>
                <a:ea typeface="Open Sans"/>
                <a:cs typeface="Open Sans"/>
                <a:sym typeface="Open Sans"/>
              </a:rPr>
              <a:t> UCD </a:t>
            </a:r>
            <a:r>
              <a:rPr b="1" lang="en-GB" sz="1400">
                <a:solidFill>
                  <a:srgbClr val="6A6A6A"/>
                </a:solidFill>
                <a:highlight>
                  <a:schemeClr val="lt1"/>
                </a:highlight>
              </a:rPr>
              <a:t>     				      </a:t>
            </a:r>
            <a:r>
              <a:rPr lang="en-GB" sz="1400">
                <a:solidFill>
                  <a:srgbClr val="6A6A6A"/>
                </a:solidFill>
                <a:highlight>
                  <a:schemeClr val="lt1"/>
                </a:highlight>
              </a:rPr>
              <a:t>April</a:t>
            </a:r>
            <a:endParaRPr/>
          </a:p>
        </p:txBody>
      </p:sp>
      <p:sp>
        <p:nvSpPr>
          <p:cNvPr id="619" name="Google Shape;619;g63025e50ea_27_1443: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63025e50ea_27_1527: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63025e50ea_27_1527:notes"/>
          <p:cNvSpPr/>
          <p:nvPr>
            <p:ph idx="2" type="sldImg"/>
          </p:nvPr>
        </p:nvSpPr>
        <p:spPr>
          <a:xfrm>
            <a:off x="1177168" y="1143550"/>
            <a:ext cx="45036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4975a85f62_0_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4975a85f6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4975a85f62_0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4975a85f6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41b9db73f_0_1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41b9db73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4af7041e18_0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4af7041e1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49b51be153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49b51be15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4ddc48942f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4ddc48942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4ddc48942f_0_1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4ddc48942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sz="1400">
                <a:solidFill>
                  <a:schemeClr val="dk1"/>
                </a:solidFill>
                <a:latin typeface="Open Sans"/>
                <a:ea typeface="Open Sans"/>
                <a:cs typeface="Open Sans"/>
                <a:sym typeface="Open Sans"/>
              </a:rPr>
              <a:t>Decision made to take smaller groups and engage fewer docents, to secure sufficient resources.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8ab8e38f55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8ab8e38f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4975a85f62_0_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4975a85f6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Our actions for Public Engagement Participation are three  - Translating to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4975a85f62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4975a85f6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Add to tasks: </a:t>
            </a:r>
            <a:r>
              <a:rPr lang="en-GB" sz="1400">
                <a:latin typeface="Open Sans"/>
                <a:ea typeface="Open Sans"/>
                <a:cs typeface="Open Sans"/>
                <a:sym typeface="Open Sans"/>
              </a:rPr>
              <a:t>Develop volunteer groups within Hunt Friends and Society to run participation activities including Vlogging about museum and our objects.</a:t>
            </a:r>
            <a:endParaRPr sz="1400">
              <a:latin typeface="Open Sans"/>
              <a:ea typeface="Open Sans"/>
              <a:cs typeface="Open Sans"/>
              <a:sym typeface="Open Sans"/>
            </a:endParaRPr>
          </a:p>
          <a:p>
            <a:pPr indent="-317500" lvl="0" marL="457200" rtl="0" algn="l">
              <a:lnSpc>
                <a:spcPct val="115000"/>
              </a:lnSpc>
              <a:spcBef>
                <a:spcPts val="3800"/>
              </a:spcBef>
              <a:spcAft>
                <a:spcPts val="0"/>
              </a:spcAft>
              <a:buClr>
                <a:srgbClr val="000000"/>
              </a:buClr>
              <a:buSzPts val="1400"/>
              <a:buFont typeface="Open Sans"/>
              <a:buChar char="●"/>
            </a:pPr>
            <a:r>
              <a:rPr b="1" lang="en-GB" sz="1400">
                <a:latin typeface="Open Sans"/>
                <a:ea typeface="Open Sans"/>
                <a:cs typeface="Open Sans"/>
                <a:sym typeface="Open Sans"/>
              </a:rPr>
              <a:t>Hackathon</a:t>
            </a:r>
            <a:r>
              <a:rPr lang="en-GB" sz="1400">
                <a:latin typeface="Open Sans"/>
                <a:ea typeface="Open Sans"/>
                <a:cs typeface="Open Sans"/>
                <a:sym typeface="Open Sans"/>
              </a:rPr>
              <a:t> - Run a hackathon with @LIT and @UL linked to Coding Da Vinci  to generate new technology for the museum</a:t>
            </a:r>
            <a:endParaRPr sz="1400">
              <a:latin typeface="Open Sans"/>
              <a:ea typeface="Open Sans"/>
              <a:cs typeface="Open Sans"/>
              <a:sym typeface="Open San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641b9db73f_0_1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641b9db73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The following tasks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4ba8800cd9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4ba8800cd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7686256043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76862560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by Maria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641b9db73f_0_10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41b9db73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49b51be153_0_8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49b51be15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49b51be153_0_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49b51be15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7695ccc5c1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7695ccc5c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706c311ff9_0_7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706c311ff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706c311ff9_0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706c311ff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Whereas under our priority Innovation we are aiming to to Create A Medieval trail</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4975a85f62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4975a85f6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Whereas under our priority Innovation we are aiming to to Create A Medieval trail</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706c311ff9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706c311ff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rPr lang="en-GB"/>
              <a:t>Whereas under our priority Innovation we are aiming to to Create A Medieval trail</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76a31fa4bf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76a31fa4b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621141c14f_1_28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621141c14f_1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76a31fa4bf_0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76a31fa4b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4af7041e18_0_7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af7041e1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49b51be153_0_1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49b51be15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49b51be153_0_1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49b51be15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49b51be153_0_1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49b51be15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706c311ff9_0_8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706c311ff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706c311ff9_0_6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706c311ff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4798d210fb_5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4798d210fb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621141c14f_1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621141c14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3800"/>
              </a:spcAft>
              <a:buClr>
                <a:schemeClr val="dk1"/>
              </a:buClr>
              <a:buSzPts val="1100"/>
              <a:buFont typeface="Arial"/>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706c311ff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706c311f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t>KPI’s: Public Funds increase by 10%</a:t>
            </a:r>
            <a:endParaRPr sz="1400"/>
          </a:p>
          <a:p>
            <a:pPr indent="0" lvl="0" marL="457200" rtl="0" algn="l">
              <a:spcBef>
                <a:spcPts val="0"/>
              </a:spcBef>
              <a:spcAft>
                <a:spcPts val="0"/>
              </a:spcAft>
              <a:buClr>
                <a:schemeClr val="dk1"/>
              </a:buClr>
              <a:buSzPts val="1100"/>
              <a:buFont typeface="Arial"/>
              <a:buNone/>
            </a:pPr>
            <a:r>
              <a:rPr lang="en-GB" sz="1400"/>
              <a:t>20 patrons and/or sponsors signed up</a:t>
            </a:r>
            <a:endParaRPr sz="1400"/>
          </a:p>
          <a:p>
            <a:pPr indent="0" lvl="0" marL="0" rtl="0" algn="l">
              <a:spcBef>
                <a:spcPts val="0"/>
              </a:spcBef>
              <a:spcAft>
                <a:spcPts val="0"/>
              </a:spcAft>
              <a:buClr>
                <a:schemeClr val="dk1"/>
              </a:buClr>
              <a:buSzPts val="1100"/>
              <a:buFont typeface="Arial"/>
              <a:buNone/>
            </a:pPr>
            <a:r>
              <a:rPr lang="en-GB" sz="1400"/>
              <a:t>	Three to five year strategy in place</a:t>
            </a:r>
            <a:endParaRPr sz="1400"/>
          </a:p>
          <a:p>
            <a:pPr indent="457200" lvl="0" marL="0" rtl="0" algn="l">
              <a:spcBef>
                <a:spcPts val="0"/>
              </a:spcBef>
              <a:spcAft>
                <a:spcPts val="0"/>
              </a:spcAft>
              <a:buClr>
                <a:schemeClr val="dk1"/>
              </a:buClr>
              <a:buSzPts val="1100"/>
              <a:buFont typeface="Arial"/>
              <a:buNone/>
            </a:pPr>
            <a:r>
              <a:rPr lang="en-GB" sz="1400">
                <a:latin typeface="Open Sans"/>
                <a:ea typeface="Open Sans"/>
                <a:cs typeface="Open Sans"/>
                <a:sym typeface="Open Sans"/>
              </a:rPr>
              <a:t>Retail revenues increased by 10%</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706c311ff9_0_9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706c311ff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Need more pictures from programmes…. </a:t>
            </a:r>
            <a:endParaRPr/>
          </a:p>
          <a:p>
            <a:pPr indent="0" lvl="0" marL="0" rtl="0" algn="l">
              <a:spcBef>
                <a:spcPts val="3800"/>
              </a:spcBef>
              <a:spcAft>
                <a:spcPts val="3800"/>
              </a:spcAft>
              <a:buClr>
                <a:schemeClr val="dk1"/>
              </a:buClr>
              <a:buSzPts val="1100"/>
              <a:buFont typeface="Arial"/>
              <a:buNone/>
            </a:pPr>
            <a:r>
              <a:rPr lang="en-GB"/>
              <a:t>Intern to strip Ed digital archive</a:t>
            </a:r>
            <a:r>
              <a:rPr lang="en-GB"/>
              <a:t>...</a:t>
            </a:r>
            <a:r>
              <a:rPr lang="en-GB"/>
              <a:t>.</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63025e50ea_31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63025e50ea_3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 name="Google Shape;58;p14"/>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59" name="Google Shape;59;p1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1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5" name="Google Shape;65;p1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lgn="l">
              <a:lnSpc>
                <a:spcPct val="90000"/>
              </a:lnSpc>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gn="l">
              <a:lnSpc>
                <a:spcPct val="90000"/>
              </a:lnSpc>
              <a:spcBef>
                <a:spcPts val="0"/>
              </a:spcBef>
              <a:spcAft>
                <a:spcPts val="0"/>
              </a:spcAft>
              <a:buClr>
                <a:schemeClr val="dk1"/>
              </a:buClr>
              <a:buSzPts val="18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71" name="Google Shape;71;p1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7"/>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Google Shape;75;p1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8"/>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1" name="Google Shape;81;p18"/>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2" name="Google Shape;82;p1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 name="Google Shape;87;p19"/>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8" name="Google Shape;88;p19"/>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9"/>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90" name="Google Shape;90;p19"/>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1" name="Google Shape;91;p1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2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2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2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2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22"/>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22"/>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6" name="Google Shape;106;p22"/>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7" name="Google Shape;107;p2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p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23"/>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23"/>
          <p:cNvSpPr/>
          <p:nvPr>
            <p:ph idx="2" type="pic"/>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3" name="Google Shape;113;p23"/>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4" name="Google Shape;114;p2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2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2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7" name="Shape 117"/>
        <p:cNvGrpSpPr/>
        <p:nvPr/>
      </p:nvGrpSpPr>
      <p:grpSpPr>
        <a:xfrm>
          <a:off x="0" y="0"/>
          <a:ext cx="0" cy="0"/>
          <a:chOff x="0" y="0"/>
          <a:chExt cx="0" cy="0"/>
        </a:xfrm>
      </p:grpSpPr>
      <p:sp>
        <p:nvSpPr>
          <p:cNvPr id="118" name="Google Shape;118;p2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 name="Google Shape;119;p24"/>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0" name="Google Shape;120;p2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2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2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3" name="Shape 123"/>
        <p:cNvGrpSpPr/>
        <p:nvPr/>
      </p:nvGrpSpPr>
      <p:grpSpPr>
        <a:xfrm>
          <a:off x="0" y="0"/>
          <a:ext cx="0" cy="0"/>
          <a:chOff x="0" y="0"/>
          <a:chExt cx="0" cy="0"/>
        </a:xfrm>
      </p:grpSpPr>
      <p:sp>
        <p:nvSpPr>
          <p:cNvPr id="124" name="Google Shape;124;p25"/>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p25"/>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6" name="Google Shape;126;p2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5496"/>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comments" Target="../comments/comment4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comments" Target="../comments/comment4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10.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comments" Target="../comments/comment4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comments" Target="../comments/comment5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comments" Target="../comments/comment5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 Id="rId3" Type="http://schemas.openxmlformats.org/officeDocument/2006/relationships/comments" Target="../comments/comment5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comments" Target="../comments/comment5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 Id="rId3" Type="http://schemas.openxmlformats.org/officeDocument/2006/relationships/image" Target="../media/image1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omments" Target="../comments/commen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omments" Target="../comments/commen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comments" Target="../comments/commen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comments" Target="../comments/commen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omments" Target="../comments/commen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comments" Target="../comments/comment11.xml"/><Relationship Id="rId4" Type="http://schemas.openxmlformats.org/officeDocument/2006/relationships/hyperlink" Target="https://drive.google.com/open?id=1YSLi-aeJryoBMv2DWIj-mmMXSowx9M05ud6AcCeMN2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comments" Target="../comments/commen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comments" Target="../comments/commen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comments" Target="../comments/comment14.xml"/><Relationship Id="rId4" Type="http://schemas.openxmlformats.org/officeDocument/2006/relationships/hyperlink" Target="https://drive.google.com/open?id=1dDGPRUjF06yiGQAka1PPusoEEU_ceuoH73M_h-7Uh6k" TargetMode="External"/><Relationship Id="rId5" Type="http://schemas.openxmlformats.org/officeDocument/2006/relationships/hyperlink" Target="https://artsandculture.google.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comments" Target="../comments/commen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comments" Target="../comments/commen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comments" Target="../comments/commen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comments" Target="../comments/commen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comments" Target="../comments/commen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comments" Target="../comments/commen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comments" Target="../comments/commen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comments" Target="../comments/comment22.xml"/><Relationship Id="rId4" Type="http://schemas.openxmlformats.org/officeDocument/2006/relationships/hyperlink" Target="https://docs.google.com/document/d/1r1lR5MM4ITD8Z715Pk007y1kWaGxEB3DlfzuNhcbaQ0/edit?usp=sharin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comments" Target="../comments/commen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comments" Target="../comments/commen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comments" Target="../comments/commen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comments" Target="../comments/commen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comments" Target="../comments/commen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comments" Target="../comments/commen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comments" Target="../comments/commen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comments" Target="../comments/commen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 Id="rId3" Type="http://schemas.openxmlformats.org/officeDocument/2006/relationships/comments" Target="../comments/commen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comments" Target="../comments/comment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 Id="rId3" Type="http://schemas.openxmlformats.org/officeDocument/2006/relationships/comments" Target="../comments/commen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 Id="rId3" Type="http://schemas.openxmlformats.org/officeDocument/2006/relationships/comments" Target="../comments/commen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comments" Target="../comments/commen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comments" Target="../comments/comment36.xml"/><Relationship Id="rId4" Type="http://schemas.openxmlformats.org/officeDocument/2006/relationships/hyperlink" Target="https://docs.google.com/document/d/14A2Tt5eYyESASTfoPSz-RxuCIIQNZHqsuC2jTFIormM/edit#heading=h.2l6n80o2uup9"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comments" Target="../comments/commen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comments" Target="../comments/commen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1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comments" Target="../comments/commen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comments" Target="../comments/commen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comments" Target="../comments/comment4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comments" Target="../comments/comment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1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comments" Target="../comments/commen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comments" Target="../comments/comment4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1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1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comments" Target="../comments/comment45.xml"/><Relationship Id="rId4" Type="http://schemas.openxmlformats.org/officeDocument/2006/relationships/image" Target="../media/image1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1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1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comments" Target="../comments/comment4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6"/>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35" name="Google Shape;135;p26"/>
          <p:cNvPicPr preferRelativeResize="0"/>
          <p:nvPr/>
        </p:nvPicPr>
        <p:blipFill rotWithShape="1">
          <a:blip r:embed="rId3">
            <a:alphaModFix/>
          </a:blip>
          <a:srcRect b="0" l="0" r="0" t="0"/>
          <a:stretch/>
        </p:blipFill>
        <p:spPr>
          <a:xfrm>
            <a:off x="-100325" y="0"/>
            <a:ext cx="9344649" cy="6858000"/>
          </a:xfrm>
          <a:prstGeom prst="rect">
            <a:avLst/>
          </a:prstGeom>
          <a:noFill/>
          <a:ln>
            <a:noFill/>
          </a:ln>
        </p:spPr>
      </p:pic>
      <p:sp>
        <p:nvSpPr>
          <p:cNvPr id="136" name="Google Shape;136;p26"/>
          <p:cNvSpPr txBox="1"/>
          <p:nvPr/>
        </p:nvSpPr>
        <p:spPr>
          <a:xfrm>
            <a:off x="95450" y="1409625"/>
            <a:ext cx="2863200" cy="1903200"/>
          </a:xfrm>
          <a:prstGeom prst="rect">
            <a:avLst/>
          </a:prstGeom>
          <a:solidFill>
            <a:srgbClr val="1C458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latin typeface="Open Sans"/>
                <a:ea typeface="Open Sans"/>
                <a:cs typeface="Open Sans"/>
                <a:sym typeface="Open Sans"/>
              </a:rPr>
              <a:t>Hunt Museum Business Plan 2020</a:t>
            </a:r>
            <a:endParaRPr sz="24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400">
              <a:solidFill>
                <a:srgbClr val="FFFFFF"/>
              </a:solidFill>
              <a:latin typeface="Open Sans"/>
              <a:ea typeface="Open Sans"/>
              <a:cs typeface="Open Sans"/>
              <a:sym typeface="Open Sans"/>
            </a:endParaRPr>
          </a:p>
          <a:p>
            <a:pPr indent="0" lvl="0" marL="0" rtl="0" algn="l">
              <a:spcBef>
                <a:spcPts val="0"/>
              </a:spcBef>
              <a:spcAft>
                <a:spcPts val="0"/>
              </a:spcAft>
              <a:buNone/>
            </a:pPr>
            <a:r>
              <a:rPr lang="en-GB" sz="2400">
                <a:solidFill>
                  <a:srgbClr val="FFFFFF"/>
                </a:solidFill>
                <a:latin typeface="Open Sans"/>
                <a:ea typeface="Open Sans"/>
                <a:cs typeface="Open Sans"/>
                <a:sym typeface="Open Sans"/>
              </a:rPr>
              <a:t>Final Version</a:t>
            </a:r>
            <a:endParaRPr sz="2400">
              <a:solidFill>
                <a:srgbClr val="FFFFFF"/>
              </a:solidFill>
              <a:latin typeface="Open Sans"/>
              <a:ea typeface="Open Sans"/>
              <a:cs typeface="Open Sans"/>
              <a:sym typeface="Open Sans"/>
            </a:endParaRPr>
          </a:p>
        </p:txBody>
      </p:sp>
      <p:sp>
        <p:nvSpPr>
          <p:cNvPr id="137" name="Google Shape;137;p26"/>
          <p:cNvSpPr txBox="1"/>
          <p:nvPr/>
        </p:nvSpPr>
        <p:spPr>
          <a:xfrm>
            <a:off x="95450" y="4395275"/>
            <a:ext cx="4476600" cy="1659900"/>
          </a:xfrm>
          <a:prstGeom prst="rect">
            <a:avLst/>
          </a:prstGeom>
          <a:solidFill>
            <a:srgbClr val="1C458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800">
                <a:solidFill>
                  <a:schemeClr val="lt1"/>
                </a:solidFill>
                <a:latin typeface="Open Sans"/>
                <a:ea typeface="Open Sans"/>
                <a:cs typeface="Open Sans"/>
                <a:sym typeface="Open Sans"/>
              </a:rPr>
              <a:t>Changing Lives with Culture, Creativity and Learning</a:t>
            </a:r>
            <a:endParaRPr sz="1800">
              <a:solidFill>
                <a:schemeClr val="lt1"/>
              </a:solidFill>
              <a:latin typeface="Open Sans"/>
              <a:ea typeface="Open Sans"/>
              <a:cs typeface="Open Sans"/>
              <a:sym typeface="Open Sans"/>
            </a:endParaRPr>
          </a:p>
        </p:txBody>
      </p:sp>
      <p:sp>
        <p:nvSpPr>
          <p:cNvPr id="138" name="Google Shape;138;p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09" name="Shape 209"/>
        <p:cNvGrpSpPr/>
        <p:nvPr/>
      </p:nvGrpSpPr>
      <p:grpSpPr>
        <a:xfrm>
          <a:off x="0" y="0"/>
          <a:ext cx="0" cy="0"/>
          <a:chOff x="0" y="0"/>
          <a:chExt cx="0" cy="0"/>
        </a:xfrm>
      </p:grpSpPr>
      <p:sp>
        <p:nvSpPr>
          <p:cNvPr id="210" name="Google Shape;210;p35"/>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Overall KPI’s</a:t>
            </a:r>
            <a:endParaRPr sz="3000">
              <a:solidFill>
                <a:srgbClr val="BF9000"/>
              </a:solidFill>
              <a:latin typeface="Open Sans"/>
              <a:ea typeface="Open Sans"/>
              <a:cs typeface="Open Sans"/>
              <a:sym typeface="Open Sans"/>
            </a:endParaRPr>
          </a:p>
        </p:txBody>
      </p:sp>
      <p:sp>
        <p:nvSpPr>
          <p:cNvPr id="212" name="Google Shape;212;p35"/>
          <p:cNvSpPr txBox="1"/>
          <p:nvPr/>
        </p:nvSpPr>
        <p:spPr>
          <a:xfrm>
            <a:off x="697800" y="1006625"/>
            <a:ext cx="77484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2020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1. Docents: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200">
                <a:solidFill>
                  <a:srgbClr val="666666"/>
                </a:solidFill>
              </a:rPr>
              <a:t> </a:t>
            </a:r>
            <a:r>
              <a:rPr lang="en-GB" sz="1800">
                <a:solidFill>
                  <a:schemeClr val="lt1"/>
                </a:solidFill>
                <a:latin typeface="Open Sans"/>
                <a:ea typeface="Open Sans"/>
                <a:cs typeface="Open Sans"/>
                <a:sym typeface="Open Sans"/>
              </a:rPr>
              <a:t>  	5 Docent museum needed projects  delivered in the year.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2. Friends: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380 subscriptions to 500, targeting 50 from age group 50-65 or younger.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 €10K in non subscription funds raised</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3. </a:t>
            </a:r>
            <a:r>
              <a:rPr b="1" lang="en-GB" sz="1800">
                <a:solidFill>
                  <a:schemeClr val="lt1"/>
                </a:solidFill>
                <a:latin typeface="Open Sans"/>
                <a:ea typeface="Open Sans"/>
                <a:cs typeface="Open Sans"/>
                <a:sym typeface="Open Sans"/>
              </a:rPr>
              <a:t>Building:</a:t>
            </a: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Five Year Maintenance plan agreed.</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Feasible architectural plans to reconfigure the building drawn up</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 4. </a:t>
            </a:r>
            <a:r>
              <a:rPr b="1" lang="en-GB" sz="1800">
                <a:solidFill>
                  <a:schemeClr val="lt1"/>
                </a:solidFill>
                <a:latin typeface="Open Sans"/>
                <a:ea typeface="Open Sans"/>
                <a:cs typeface="Open Sans"/>
                <a:sym typeface="Open Sans"/>
              </a:rPr>
              <a:t>Online Presence</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New website in place by June 2020</a:t>
            </a:r>
            <a:endParaRPr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	Social media reach has increased by 20% on 2019</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213" name="Google Shape;213;p35"/>
          <p:cNvPicPr preferRelativeResize="0"/>
          <p:nvPr/>
        </p:nvPicPr>
        <p:blipFill>
          <a:blip r:embed="rId3">
            <a:alphaModFix/>
          </a:blip>
          <a:stretch>
            <a:fillRect/>
          </a:stretch>
        </p:blipFill>
        <p:spPr>
          <a:xfrm>
            <a:off x="4571988" y="297463"/>
            <a:ext cx="4429125" cy="1171575"/>
          </a:xfrm>
          <a:prstGeom prst="rect">
            <a:avLst/>
          </a:prstGeom>
          <a:noFill/>
          <a:ln>
            <a:noFill/>
          </a:ln>
        </p:spPr>
      </p:pic>
      <p:sp>
        <p:nvSpPr>
          <p:cNvPr id="214" name="Google Shape;214;p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25"/>
          <p:cNvSpPr txBox="1"/>
          <p:nvPr>
            <p:ph type="title"/>
          </p:nvPr>
        </p:nvSpPr>
        <p:spPr>
          <a:xfrm>
            <a:off x="311700" y="2617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4. Funding: Grants</a:t>
            </a:r>
            <a:endParaRPr/>
          </a:p>
        </p:txBody>
      </p:sp>
      <p:sp>
        <p:nvSpPr>
          <p:cNvPr id="891" name="Google Shape;891;p125"/>
          <p:cNvSpPr txBox="1"/>
          <p:nvPr>
            <p:ph idx="1" type="body"/>
          </p:nvPr>
        </p:nvSpPr>
        <p:spPr>
          <a:xfrm>
            <a:off x="311700" y="1151408"/>
            <a:ext cx="8520600" cy="4555200"/>
          </a:xfrm>
          <a:prstGeom prst="rect">
            <a:avLst/>
          </a:prstGeom>
        </p:spPr>
        <p:txBody>
          <a:bodyPr anchorCtr="0" anchor="t" bIns="91425" lIns="91425" spcFirstLastPara="1" rIns="91425" wrap="square" tIns="91425">
            <a:noAutofit/>
          </a:bodyPr>
          <a:lstStyle/>
          <a:p>
            <a:pPr indent="457200" lvl="0" marL="0" rtl="0" algn="l">
              <a:lnSpc>
                <a:spcPct val="100000"/>
              </a:lnSpc>
              <a:spcBef>
                <a:spcPts val="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T4  Corporate Membership</a:t>
            </a:r>
            <a:endParaRPr b="1" sz="1400">
              <a:solidFill>
                <a:schemeClr val="dk1"/>
              </a:solidFill>
              <a:latin typeface="Open Sans"/>
              <a:ea typeface="Open Sans"/>
              <a:cs typeface="Open Sans"/>
              <a:sym typeface="Open Sans"/>
            </a:endParaRPr>
          </a:p>
          <a:p>
            <a:pPr indent="899999"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T4.1		</a:t>
            </a:r>
            <a:r>
              <a:rPr lang="en-GB" sz="1400">
                <a:solidFill>
                  <a:schemeClr val="dk1"/>
                </a:solidFill>
                <a:latin typeface="Open Sans"/>
                <a:ea typeface="Open Sans"/>
                <a:cs typeface="Open Sans"/>
                <a:sym typeface="Open Sans"/>
              </a:rPr>
              <a:t>Promote and grow memberships - target retain 5 current, add 10 in 2020 </a:t>
            </a:r>
            <a:endParaRPr sz="1400">
              <a:solidFill>
                <a:schemeClr val="dk1"/>
              </a:solidFill>
              <a:latin typeface="Open Sans"/>
              <a:ea typeface="Open Sans"/>
              <a:cs typeface="Open Sans"/>
              <a:sym typeface="Open Sans"/>
            </a:endParaRPr>
          </a:p>
          <a:p>
            <a:pPr indent="899999" lvl="0" marL="9144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Q1-Q4</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T4.2		Target smaller businesses for €500 sponsorship  - target 20 in 2020  Q1-Q4</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b="1"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T5. </a:t>
            </a:r>
            <a:r>
              <a:rPr b="1" lang="en-GB" sz="1400">
                <a:solidFill>
                  <a:schemeClr val="dk1"/>
                </a:solidFill>
                <a:latin typeface="Open Sans"/>
                <a:ea typeface="Open Sans"/>
                <a:cs typeface="Open Sans"/>
                <a:sym typeface="Open Sans"/>
              </a:rPr>
              <a:t>Foundation Funding</a:t>
            </a:r>
            <a:endParaRPr b="1" sz="1400">
              <a:solidFill>
                <a:schemeClr val="dk1"/>
              </a:solidFill>
              <a:latin typeface="Open Sans"/>
              <a:ea typeface="Open Sans"/>
              <a:cs typeface="Open Sans"/>
              <a:sym typeface="Open Sans"/>
            </a:endParaRPr>
          </a:p>
          <a:p>
            <a:pPr indent="0" lvl="0" marL="899999"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T5.1</a:t>
            </a:r>
            <a:r>
              <a:rPr lang="en-GB" sz="1400">
                <a:solidFill>
                  <a:schemeClr val="dk1"/>
                </a:solidFill>
                <a:latin typeface="Open Sans"/>
                <a:ea typeface="Open Sans"/>
                <a:cs typeface="Open Sans"/>
                <a:sym typeface="Open Sans"/>
              </a:rPr>
              <a:t> Create pl</a:t>
            </a:r>
            <a:r>
              <a:rPr lang="en-GB" sz="1400">
                <a:solidFill>
                  <a:srgbClr val="000000"/>
                </a:solidFill>
                <a:latin typeface="Open Sans"/>
                <a:ea typeface="Open Sans"/>
                <a:cs typeface="Open Sans"/>
                <a:sym typeface="Open Sans"/>
              </a:rPr>
              <a:t>an targeting foundations, such as Ireland funds etc. tied to programme with calendar of deadlines - M3 </a:t>
            </a:r>
            <a:endParaRPr sz="1400">
              <a:solidFill>
                <a:srgbClr val="000000"/>
              </a:solidFill>
              <a:latin typeface="Open Sans"/>
              <a:ea typeface="Open Sans"/>
              <a:cs typeface="Open Sans"/>
              <a:sym typeface="Open Sans"/>
            </a:endParaRPr>
          </a:p>
          <a:p>
            <a:pPr indent="899999"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T5.2 Research international foundations Q2</a:t>
            </a:r>
            <a:endParaRPr b="1"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rPr b="1" lang="en-GB" sz="1400">
                <a:solidFill>
                  <a:srgbClr val="000000"/>
                </a:solidFill>
                <a:latin typeface="Open Sans"/>
                <a:ea typeface="Open Sans"/>
                <a:cs typeface="Open Sans"/>
                <a:sym typeface="Open Sans"/>
              </a:rPr>
              <a:t>T6. Grant bodies for Cultural Grant Aid</a:t>
            </a:r>
            <a:endParaRPr b="1" sz="1400">
              <a:solidFill>
                <a:srgbClr val="000000"/>
              </a:solidFill>
              <a:latin typeface="Open Sans"/>
              <a:ea typeface="Open Sans"/>
              <a:cs typeface="Open Sans"/>
              <a:sym typeface="Open Sans"/>
            </a:endParaRPr>
          </a:p>
          <a:p>
            <a:pPr indent="457200" lvl="0" marL="4572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T6.1 Develop a relationship with the Arts Council M3</a:t>
            </a:r>
            <a:endParaRPr sz="1400">
              <a:solidFill>
                <a:srgbClr val="000000"/>
              </a:solidFill>
              <a:latin typeface="Open Sans"/>
              <a:ea typeface="Open Sans"/>
              <a:cs typeface="Open Sans"/>
              <a:sym typeface="Open Sans"/>
            </a:endParaRPr>
          </a:p>
          <a:p>
            <a:pPr indent="457200" lvl="0" marL="4572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T6.2  Prospect opportunities for funding. Culture Ireland, M2</a:t>
            </a:r>
            <a:endParaRPr b="1" sz="1400">
              <a:solidFill>
                <a:srgbClr val="000000"/>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b="1" sz="1400">
              <a:solidFill>
                <a:srgbClr val="000000"/>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rPr b="1" lang="en-GB" sz="1400">
                <a:solidFill>
                  <a:srgbClr val="000000"/>
                </a:solidFill>
                <a:latin typeface="Open Sans"/>
                <a:ea typeface="Open Sans"/>
                <a:cs typeface="Open Sans"/>
                <a:sym typeface="Open Sans"/>
              </a:rPr>
              <a:t>T7. Irish Government Funding; </a:t>
            </a:r>
            <a:endParaRPr b="1" sz="1400">
              <a:solidFill>
                <a:srgbClr val="000000"/>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T7.1 Research funding opportunities within all government departments and create spreadsheet with submission dates 	M2</a:t>
            </a:r>
            <a:endParaRPr sz="1400">
              <a:solidFill>
                <a:srgbClr val="000000"/>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T7.2 Local Council Funding</a:t>
            </a:r>
            <a:r>
              <a:rPr lang="en-GB" sz="1400">
                <a:solidFill>
                  <a:srgbClr val="000000"/>
                </a:solidFill>
                <a:latin typeface="Open Sans"/>
                <a:ea typeface="Open Sans"/>
                <a:cs typeface="Open Sans"/>
                <a:sym typeface="Open Sans"/>
              </a:rPr>
              <a:t> create 2020 spreadsheet of opportunities and submission dates, </a:t>
            </a:r>
            <a:r>
              <a:rPr lang="en-GB" sz="1400">
                <a:solidFill>
                  <a:schemeClr val="dk1"/>
                </a:solidFill>
                <a:latin typeface="Open Sans"/>
                <a:ea typeface="Open Sans"/>
                <a:cs typeface="Open Sans"/>
                <a:sym typeface="Open Sans"/>
              </a:rPr>
              <a:t>Creative Ireland etc.</a:t>
            </a:r>
            <a:r>
              <a:rPr lang="en-GB" sz="1400">
                <a:solidFill>
                  <a:schemeClr val="dk1"/>
                </a:solidFill>
                <a:latin typeface="Open Sans"/>
                <a:ea typeface="Open Sans"/>
                <a:cs typeface="Open Sans"/>
                <a:sym typeface="Open Sans"/>
              </a:rPr>
              <a:t> M3</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          </a:t>
            </a:r>
            <a:endParaRPr b="1" sz="1400">
              <a:solidFill>
                <a:srgbClr val="000000"/>
              </a:solidFill>
              <a:latin typeface="Open Sans"/>
              <a:ea typeface="Open Sans"/>
              <a:cs typeface="Open Sans"/>
              <a:sym typeface="Open Sans"/>
            </a:endParaRPr>
          </a:p>
          <a:p>
            <a:pPr indent="0" lvl="0" marL="450000" rtl="0" algn="l">
              <a:lnSpc>
                <a:spcPct val="100000"/>
              </a:lnSpc>
              <a:spcBef>
                <a:spcPts val="0"/>
              </a:spcBef>
              <a:spcAft>
                <a:spcPts val="0"/>
              </a:spcAft>
              <a:buClr>
                <a:schemeClr val="dk1"/>
              </a:buClr>
              <a:buSzPts val="1100"/>
              <a:buFont typeface="Arial"/>
              <a:buNone/>
            </a:pPr>
            <a:r>
              <a:rPr b="1" lang="en-GB" sz="1400">
                <a:solidFill>
                  <a:srgbClr val="000000"/>
                </a:solidFill>
                <a:latin typeface="Open Sans"/>
                <a:ea typeface="Open Sans"/>
                <a:cs typeface="Open Sans"/>
                <a:sym typeface="Open Sans"/>
              </a:rPr>
              <a:t>T8 European Funding - </a:t>
            </a:r>
            <a:endParaRPr b="1" sz="1400">
              <a:solidFill>
                <a:srgbClr val="000000"/>
              </a:solidFill>
              <a:latin typeface="Open Sans"/>
              <a:ea typeface="Open Sans"/>
              <a:cs typeface="Open Sans"/>
              <a:sym typeface="Open Sans"/>
            </a:endParaRPr>
          </a:p>
          <a:p>
            <a:pPr indent="7199" lvl="0" marL="9072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T8.1 Set up and keep spreadsheet of opportunities.   </a:t>
            </a:r>
            <a:r>
              <a:rPr lang="en-GB" sz="1400">
                <a:solidFill>
                  <a:srgbClr val="000000"/>
                </a:solidFill>
                <a:latin typeface="Open Sans"/>
                <a:ea typeface="Open Sans"/>
                <a:cs typeface="Open Sans"/>
                <a:sym typeface="Open Sans"/>
              </a:rPr>
              <a:t>M2</a:t>
            </a:r>
            <a:endParaRPr sz="1400">
              <a:solidFill>
                <a:srgbClr val="000000"/>
              </a:solidFill>
              <a:latin typeface="Open Sans"/>
              <a:ea typeface="Open Sans"/>
              <a:cs typeface="Open Sans"/>
              <a:sym typeface="Open Sans"/>
            </a:endParaRPr>
          </a:p>
          <a:p>
            <a:pPr indent="7199" lvl="0" marL="9072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T8.2 Submissions for first quarter 2020 under Horizon 2020 - Culture Beyond Borders - April 12 Deadline </a:t>
            </a:r>
            <a:r>
              <a:rPr lang="en-GB" sz="1400">
                <a:solidFill>
                  <a:srgbClr val="000000"/>
                </a:solidFill>
                <a:latin typeface="Open Sans"/>
                <a:ea typeface="Open Sans"/>
                <a:cs typeface="Open Sans"/>
                <a:sym typeface="Open Sans"/>
              </a:rPr>
              <a:t>Q1</a:t>
            </a:r>
            <a:endParaRPr sz="1400">
              <a:solidFill>
                <a:srgbClr val="000000"/>
              </a:solidFill>
              <a:latin typeface="Open Sans"/>
              <a:ea typeface="Open Sans"/>
              <a:cs typeface="Open Sans"/>
              <a:sym typeface="Open Sans"/>
            </a:endParaRPr>
          </a:p>
          <a:p>
            <a:pPr indent="0" lvl="0" marL="4500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		T8.3 3DUP&amp; ARME Submissions - Generic Services - Q2</a:t>
            </a:r>
            <a:endParaRPr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892" name="Google Shape;892;p1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26"/>
          <p:cNvSpPr txBox="1"/>
          <p:nvPr>
            <p:ph idx="1" type="body"/>
          </p:nvPr>
        </p:nvSpPr>
        <p:spPr>
          <a:xfrm>
            <a:off x="182400" y="1023113"/>
            <a:ext cx="8779200" cy="511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Responsible: </a:t>
            </a:r>
            <a:r>
              <a:rPr lang="en-GB" sz="1400"/>
              <a:t>    </a:t>
            </a:r>
            <a:r>
              <a:rPr b="1" lang="en-GB"/>
              <a:t>Timeline:</a:t>
            </a:r>
            <a:r>
              <a:rPr lang="en-GB" sz="1400">
                <a:solidFill>
                  <a:schemeClr val="dk1"/>
                </a:solidFill>
                <a:latin typeface="Open Sans"/>
                <a:ea typeface="Open Sans"/>
                <a:cs typeface="Open Sans"/>
                <a:sym typeface="Open Sans"/>
              </a:rPr>
              <a:t>:  2020    </a:t>
            </a:r>
            <a:endParaRPr sz="1400">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T9 Retail</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T9.1  </a:t>
            </a:r>
            <a:r>
              <a:rPr lang="en-GB" sz="1400">
                <a:solidFill>
                  <a:schemeClr val="dk1"/>
                </a:solidFill>
                <a:latin typeface="Open Sans"/>
                <a:ea typeface="Open Sans"/>
                <a:cs typeface="Open Sans"/>
                <a:sym typeface="Open Sans"/>
              </a:rPr>
              <a:t>Create retail plan based on sales analysis and visitor behaviour, aiming to increase revenues by 10% by end of February 2020 - audiences to be addressed now and future, analysis of past sales &amp; behaviour, areas for experimentation, quantifiable pilots and surveys, new promotion mechanisms, online presence and retail displays. </a:t>
            </a:r>
            <a:r>
              <a:rPr lang="en-GB" sz="1400" u="sng">
                <a:solidFill>
                  <a:srgbClr val="FF0000"/>
                </a:solidFill>
                <a:latin typeface="Open Sans"/>
                <a:ea typeface="Open Sans"/>
                <a:cs typeface="Open Sans"/>
                <a:sym typeface="Open Sans"/>
              </a:rPr>
              <a:t>To be re-examined in light of COVID-19</a:t>
            </a:r>
            <a:endParaRPr sz="1400" u="sng">
              <a:solidFill>
                <a:srgbClr val="FF0000"/>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b="1" sz="1400" u="sng">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T9.2 </a:t>
            </a:r>
            <a:r>
              <a:rPr lang="en-GB" sz="1400">
                <a:solidFill>
                  <a:schemeClr val="dk1"/>
                </a:solidFill>
                <a:latin typeface="Open Sans"/>
                <a:ea typeface="Open Sans"/>
                <a:cs typeface="Open Sans"/>
                <a:sym typeface="Open Sans"/>
              </a:rPr>
              <a:t>Execute Retail plan Q1-Q4</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     T9.2.1 Source stock and develop products to match exhibitions and  Hunt Collections a</a:t>
            </a:r>
            <a:r>
              <a:rPr lang="en-GB" sz="1400">
                <a:solidFill>
                  <a:schemeClr val="dk1"/>
                </a:solidFill>
                <a:latin typeface="Open Sans"/>
                <a:ea typeface="Open Sans"/>
                <a:cs typeface="Open Sans"/>
                <a:sym typeface="Open Sans"/>
              </a:rPr>
              <a:t>nd relate to the six top best sellers in 2018</a:t>
            </a:r>
            <a:r>
              <a:rPr lang="en-GB" sz="1400">
                <a:solidFill>
                  <a:schemeClr val="dk1"/>
                </a:solidFill>
                <a:latin typeface="Open Sans"/>
                <a:ea typeface="Open Sans"/>
                <a:cs typeface="Open Sans"/>
                <a:sym typeface="Open Sans"/>
              </a:rPr>
              <a:t> Q3</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Implemented up to COVID-19 closure, for exhibition ‘Best Costume Goes To’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T9.2.2 Attend Showcase Jan. 2020, RDS</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               T9.2.4  </a:t>
            </a:r>
            <a:r>
              <a:rPr lang="en-GB" sz="1400" u="sng">
                <a:solidFill>
                  <a:srgbClr val="FF0000"/>
                </a:solidFill>
                <a:latin typeface="Open Sans"/>
                <a:ea typeface="Open Sans"/>
                <a:cs typeface="Open Sans"/>
                <a:sym typeface="Open Sans"/>
              </a:rPr>
              <a:t>Source/develop twenty replicas of items in the Hunt Collection deferred until effects of   COVID-19 on retail are evident</a:t>
            </a:r>
            <a:endParaRPr sz="1400" u="sng">
              <a:solidFill>
                <a:srgbClr val="FF0000"/>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T9.3 </a:t>
            </a:r>
            <a:r>
              <a:rPr lang="en-GB" sz="1400">
                <a:solidFill>
                  <a:schemeClr val="dk1"/>
                </a:solidFill>
                <a:latin typeface="Open Sans"/>
                <a:ea typeface="Open Sans"/>
                <a:cs typeface="Open Sans"/>
                <a:sym typeface="Open Sans"/>
              </a:rPr>
              <a:t> Investigate and implement new promotion mechanisms for the shop- ongoing</a:t>
            </a:r>
            <a:endParaRPr sz="1100">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b="1" sz="1400">
              <a:solidFill>
                <a:schemeClr val="dk1"/>
              </a:solidFill>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914400" rtl="0" algn="l">
              <a:lnSpc>
                <a:spcPct val="100000"/>
              </a:lnSpc>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T9.1 Aim for shop sales equivalent to at least €2.22 per paying visitor as recommended by Association of Independent Museums, UK</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T9.2 Increase retail turnover to correlate with increase in number of paying visitors</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T9.3 Make shop environment</a:t>
            </a:r>
            <a:r>
              <a:rPr lang="en-GB" sz="1000">
                <a:solidFill>
                  <a:schemeClr val="dk1"/>
                </a:solidFill>
                <a:latin typeface="Open Sans"/>
                <a:ea typeface="Open Sans"/>
                <a:cs typeface="Open Sans"/>
                <a:sym typeface="Open Sans"/>
              </a:rPr>
              <a:t> more evocative of the museum experience, with a stronger connection with the stock on sale and the collectionl </a:t>
            </a:r>
            <a:endParaRPr>
              <a:solidFill>
                <a:schemeClr val="dk1"/>
              </a:solidFill>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Q2</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 Enhance visitor experience (or have preparations made if still closed)</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T9.4 Prepare signage for products and suppliers profiles to put in the shop space between the displays and the ceiling.</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Plan seating area</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T9.4.1 Purchasing plan to end of year that increases the number  museum themed products versus the number of generic products</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T9.5 Devise joint marketing plan for shop/cafe, ready to implement when we re-open</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898" name="Google Shape;898;p1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899" name="Google Shape;899;p126"/>
          <p:cNvSpPr txBox="1"/>
          <p:nvPr>
            <p:ph type="title"/>
          </p:nvPr>
        </p:nvSpPr>
        <p:spPr>
          <a:xfrm>
            <a:off x="242075" y="1833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Funding: Retail</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27"/>
          <p:cNvSpPr txBox="1"/>
          <p:nvPr>
            <p:ph type="title"/>
          </p:nvPr>
        </p:nvSpPr>
        <p:spPr>
          <a:xfrm>
            <a:off x="311700" y="164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Funding:  Front of House</a:t>
            </a:r>
            <a:endParaRPr/>
          </a:p>
        </p:txBody>
      </p:sp>
      <p:sp>
        <p:nvSpPr>
          <p:cNvPr id="905" name="Google Shape;905;p127"/>
          <p:cNvSpPr txBox="1"/>
          <p:nvPr>
            <p:ph idx="1" type="body"/>
          </p:nvPr>
        </p:nvSpPr>
        <p:spPr>
          <a:xfrm>
            <a:off x="311700" y="10582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rgbClr val="000000"/>
                </a:solidFill>
                <a:latin typeface="Open Sans"/>
                <a:ea typeface="Open Sans"/>
                <a:cs typeface="Open Sans"/>
                <a:sym typeface="Open Sans"/>
              </a:rPr>
              <a:t>T10  Admissions &amp; Front of House</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T10.1 Ensure Front of House Customer Service continues to give optimum care and attention to each visitor to encourage repeat business Q1-4</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T10.1.1 Agree plans for any areas in need of improvement Q1</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T10.2 Streamline further all EPOS to Accounts and Admissions to Hunt Museum Statistics processes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T10.2.1. Create plan of areas needing streamlining with Accounts end of February 2020</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T10.2.2  Execute plan, and make sure first two months of 2020 are covered.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rPr lang="en-GB" sz="1400">
                <a:latin typeface="Open Sans"/>
                <a:ea typeface="Open Sans"/>
                <a:cs typeface="Open Sans"/>
                <a:sym typeface="Open Sans"/>
              </a:rPr>
              <a:t>        </a:t>
            </a:r>
            <a:endParaRPr sz="1400">
              <a:latin typeface="Open Sans"/>
              <a:ea typeface="Open Sans"/>
              <a:cs typeface="Open Sans"/>
              <a:sym typeface="Open Sans"/>
            </a:endParaRPr>
          </a:p>
        </p:txBody>
      </p:sp>
      <p:sp>
        <p:nvSpPr>
          <p:cNvPr id="906" name="Google Shape;906;p1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10" name="Shape 910"/>
        <p:cNvGrpSpPr/>
        <p:nvPr/>
      </p:nvGrpSpPr>
      <p:grpSpPr>
        <a:xfrm>
          <a:off x="0" y="0"/>
          <a:ext cx="0" cy="0"/>
          <a:chOff x="0" y="0"/>
          <a:chExt cx="0" cy="0"/>
        </a:xfrm>
      </p:grpSpPr>
      <p:sp>
        <p:nvSpPr>
          <p:cNvPr id="911" name="Google Shape;911;p128"/>
          <p:cNvSpPr txBox="1"/>
          <p:nvPr/>
        </p:nvSpPr>
        <p:spPr>
          <a:xfrm>
            <a:off x="330900" y="484100"/>
            <a:ext cx="4081200" cy="9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28"/>
          <p:cNvSpPr txBox="1"/>
          <p:nvPr/>
        </p:nvSpPr>
        <p:spPr>
          <a:xfrm>
            <a:off x="591600" y="196833"/>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Events 2020 </a:t>
            </a:r>
            <a:endParaRPr sz="3000">
              <a:solidFill>
                <a:srgbClr val="BF9000"/>
              </a:solidFill>
              <a:latin typeface="Open Sans"/>
              <a:ea typeface="Open Sans"/>
              <a:cs typeface="Open Sans"/>
              <a:sym typeface="Open Sans"/>
            </a:endParaRPr>
          </a:p>
        </p:txBody>
      </p:sp>
      <p:sp>
        <p:nvSpPr>
          <p:cNvPr id="913" name="Google Shape;913;p128"/>
          <p:cNvSpPr txBox="1"/>
          <p:nvPr/>
        </p:nvSpPr>
        <p:spPr>
          <a:xfrm>
            <a:off x="711775" y="700725"/>
            <a:ext cx="8122500" cy="5211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Limerick  Literary Festival (Feb 21-22 2020) </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Launch of Best costume goes to….. (Feb 7 - April 14)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i="1" lang="en-GB" sz="1800">
                <a:solidFill>
                  <a:schemeClr val="lt1"/>
                </a:solidFill>
                <a:latin typeface="Open Sans"/>
                <a:ea typeface="Open Sans"/>
                <a:cs typeface="Open Sans"/>
                <a:sym typeface="Open Sans"/>
              </a:rPr>
              <a:t>St Patrick’s Day	17 March</a:t>
            </a:r>
            <a:endParaRPr i="1"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i="1" lang="en-GB" sz="1800">
                <a:solidFill>
                  <a:schemeClr val="lt1"/>
                </a:solidFill>
                <a:latin typeface="Open Sans"/>
                <a:ea typeface="Open Sans"/>
                <a:cs typeface="Open Sans"/>
                <a:sym typeface="Open Sans"/>
              </a:rPr>
              <a:t>Lifelong Learning 30th March -5th April</a:t>
            </a:r>
            <a:endParaRPr i="1"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i="1" lang="en-GB" sz="1800">
                <a:solidFill>
                  <a:schemeClr val="lt1"/>
                </a:solidFill>
                <a:latin typeface="Open Sans"/>
                <a:ea typeface="Open Sans"/>
                <a:cs typeface="Open Sans"/>
                <a:sym typeface="Open Sans"/>
              </a:rPr>
              <a:t>Limerick Fringe 4-7 April</a:t>
            </a:r>
            <a:endParaRPr i="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Launch of Belonging Reflection with LSAD</a:t>
            </a:r>
            <a:endParaRPr sz="1800">
              <a:solidFill>
                <a:schemeClr val="lt1"/>
              </a:solidFill>
              <a:latin typeface="Open Sans"/>
              <a:ea typeface="Open Sans"/>
              <a:cs typeface="Open Sans"/>
              <a:sym typeface="Open Sans"/>
            </a:endParaRPr>
          </a:p>
          <a:p>
            <a:pPr indent="-342900" lvl="1" marL="914400" marR="0" rtl="0" algn="l">
              <a:lnSpc>
                <a:spcPct val="100000"/>
              </a:lnSpc>
              <a:spcBef>
                <a:spcPts val="0"/>
              </a:spcBef>
              <a:spcAft>
                <a:spcPts val="0"/>
              </a:spcAft>
              <a:buClr>
                <a:schemeClr val="lt1"/>
              </a:buClr>
              <a:buSzPts val="1800"/>
              <a:buFont typeface="Open Sans"/>
              <a:buAutoNum type="alphaLcPeriod"/>
            </a:pPr>
            <a:r>
              <a:rPr lang="en-GB" sz="1800">
                <a:solidFill>
                  <a:schemeClr val="lt1"/>
                </a:solidFill>
                <a:latin typeface="Open Sans"/>
                <a:ea typeface="Open Sans"/>
                <a:cs typeface="Open Sans"/>
                <a:sym typeface="Open Sans"/>
              </a:rPr>
              <a:t>CIKADA - Acrobats b. Dance Limerick c.Music </a:t>
            </a:r>
            <a:r>
              <a:rPr lang="en-GB" sz="1800">
                <a:solidFill>
                  <a:schemeClr val="lt1"/>
                </a:solidFill>
                <a:latin typeface="Open Sans"/>
                <a:ea typeface="Open Sans"/>
                <a:cs typeface="Open Sans"/>
                <a:sym typeface="Open Sans"/>
              </a:rPr>
              <a:t>Generation</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TLC </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Launch of Belonging &amp; European Expo</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RiverFest (May 1-4 2020)</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i="1" lang="en-GB" sz="1800">
                <a:solidFill>
                  <a:schemeClr val="lt1"/>
                </a:solidFill>
                <a:latin typeface="Open Sans"/>
                <a:ea typeface="Open Sans"/>
                <a:cs typeface="Open Sans"/>
                <a:sym typeface="Open Sans"/>
              </a:rPr>
              <a:t>Green Ribbon Month May</a:t>
            </a:r>
            <a:endParaRPr i="1"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Bealtaine (June 2020)</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Crinniu na Nog 15 June</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i="1" lang="en-GB" sz="1800">
                <a:solidFill>
                  <a:schemeClr val="lt1"/>
                </a:solidFill>
                <a:latin typeface="Open Sans"/>
                <a:ea typeface="Open Sans"/>
                <a:cs typeface="Open Sans"/>
                <a:sym typeface="Open Sans"/>
              </a:rPr>
              <a:t>Limerick LGBTQ Pride Festival </a:t>
            </a:r>
            <a:r>
              <a:rPr lang="en-GB" sz="1800">
                <a:solidFill>
                  <a:schemeClr val="lt1"/>
                </a:solidFill>
                <a:latin typeface="Open Sans"/>
                <a:ea typeface="Open Sans"/>
                <a:cs typeface="Open Sans"/>
                <a:sym typeface="Open Sans"/>
              </a:rPr>
              <a:t>July 2020</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Heritage Week 15-23 August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i="1" lang="en-GB" sz="1800">
                <a:solidFill>
                  <a:schemeClr val="lt1"/>
                </a:solidFill>
                <a:latin typeface="Open Sans"/>
                <a:ea typeface="Open Sans"/>
                <a:cs typeface="Open Sans"/>
                <a:sym typeface="Open Sans"/>
              </a:rPr>
              <a:t>Limerick Jazz Festival</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EVA (Sept 4 - Nov 15 2020)</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Culture Night (Sept 2020)</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Launch of Paper works</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Europeana Tech (Nov/Dec 2020)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Science Week </a:t>
            </a:r>
            <a:r>
              <a:rPr lang="en-GB" sz="1800">
                <a:solidFill>
                  <a:schemeClr val="lt1"/>
                </a:solidFill>
                <a:latin typeface="Open Sans"/>
                <a:ea typeface="Open Sans"/>
                <a:cs typeface="Open Sans"/>
                <a:sym typeface="Open Sans"/>
              </a:rPr>
              <a:t>November 2020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Timeline to be created and Event plans where necessary.</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914" name="Google Shape;914;p1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18" name="Shape 918"/>
        <p:cNvGrpSpPr/>
        <p:nvPr/>
      </p:nvGrpSpPr>
      <p:grpSpPr>
        <a:xfrm>
          <a:off x="0" y="0"/>
          <a:ext cx="0" cy="0"/>
          <a:chOff x="0" y="0"/>
          <a:chExt cx="0" cy="0"/>
        </a:xfrm>
      </p:grpSpPr>
      <p:sp>
        <p:nvSpPr>
          <p:cNvPr id="919" name="Google Shape;919;p129"/>
          <p:cNvSpPr txBox="1"/>
          <p:nvPr/>
        </p:nvSpPr>
        <p:spPr>
          <a:xfrm>
            <a:off x="330900" y="484100"/>
            <a:ext cx="4081200" cy="7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29"/>
          <p:cNvSpPr txBox="1"/>
          <p:nvPr/>
        </p:nvSpPr>
        <p:spPr>
          <a:xfrm>
            <a:off x="591600" y="38885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Docents 2020</a:t>
            </a:r>
            <a:endParaRPr sz="3000">
              <a:solidFill>
                <a:srgbClr val="BF9000"/>
              </a:solidFill>
              <a:latin typeface="Open Sans"/>
              <a:ea typeface="Open Sans"/>
              <a:cs typeface="Open Sans"/>
              <a:sym typeface="Open Sans"/>
            </a:endParaRPr>
          </a:p>
        </p:txBody>
      </p:sp>
      <p:sp>
        <p:nvSpPr>
          <p:cNvPr id="921" name="Google Shape;921;p129"/>
          <p:cNvSpPr txBox="1"/>
          <p:nvPr/>
        </p:nvSpPr>
        <p:spPr>
          <a:xfrm>
            <a:off x="591600" y="763325"/>
            <a:ext cx="8333400" cy="554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GB">
                <a:solidFill>
                  <a:schemeClr val="lt1"/>
                </a:solidFill>
                <a:latin typeface="Open Sans"/>
                <a:ea typeface="Open Sans"/>
                <a:cs typeface="Open Sans"/>
                <a:sym typeface="Open Sans"/>
              </a:rPr>
              <a:t>An active training and mentoring  programme </a:t>
            </a:r>
            <a:r>
              <a:rPr lang="en-GB">
                <a:solidFill>
                  <a:schemeClr val="lt1"/>
                </a:solidFill>
                <a:latin typeface="Open Sans"/>
                <a:ea typeface="Open Sans"/>
                <a:cs typeface="Open Sans"/>
                <a:sym typeface="Open Sans"/>
              </a:rPr>
              <a:t>to safeguard the superior knowledge and volunteer help: </a:t>
            </a:r>
            <a:endParaRPr>
              <a:solidFill>
                <a:schemeClr val="lt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Curator and expert led talks on the collection at regular times per month</a:t>
            </a:r>
            <a:endParaRPr>
              <a:solidFill>
                <a:schemeClr val="lt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Training on the use of ipads and digitised items for tours and workshops</a:t>
            </a:r>
            <a:endParaRPr>
              <a:solidFill>
                <a:schemeClr val="lt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Knowledge sharing talks </a:t>
            </a:r>
            <a:endParaRPr>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GB">
                <a:solidFill>
                  <a:schemeClr val="lt1"/>
                </a:solidFill>
                <a:latin typeface="Open Sans"/>
                <a:ea typeface="Open Sans"/>
                <a:cs typeface="Open Sans"/>
                <a:sym typeface="Open Sans"/>
              </a:rPr>
              <a:t>   </a:t>
            </a:r>
            <a:r>
              <a:rPr lang="en-GB">
                <a:solidFill>
                  <a:schemeClr val="lt1"/>
                </a:solidFill>
                <a:latin typeface="Open Sans"/>
                <a:ea typeface="Open Sans"/>
                <a:cs typeface="Open Sans"/>
                <a:sym typeface="Open Sans"/>
              </a:rPr>
              <a:t> </a:t>
            </a:r>
            <a:endParaRPr>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GB">
                <a:solidFill>
                  <a:schemeClr val="lt1"/>
                </a:solidFill>
                <a:latin typeface="Open Sans"/>
                <a:ea typeface="Open Sans"/>
                <a:cs typeface="Open Sans"/>
                <a:sym typeface="Open Sans"/>
              </a:rPr>
              <a:t>Tours &amp; Workshops</a:t>
            </a:r>
            <a:endParaRPr b="1">
              <a:solidFill>
                <a:schemeClr val="lt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lt1"/>
              </a:buClr>
              <a:buSzPts val="1400"/>
              <a:buFont typeface="Open Sans"/>
              <a:buChar char="●"/>
            </a:pPr>
            <a:r>
              <a:rPr b="1" lang="en-GB">
                <a:solidFill>
                  <a:schemeClr val="lt1"/>
                </a:solidFill>
                <a:latin typeface="Open Sans"/>
                <a:ea typeface="Open Sans"/>
                <a:cs typeface="Open Sans"/>
                <a:sym typeface="Open Sans"/>
              </a:rPr>
              <a:t> </a:t>
            </a:r>
            <a:r>
              <a:rPr lang="en-GB">
                <a:solidFill>
                  <a:schemeClr val="lt1"/>
                </a:solidFill>
                <a:latin typeface="Open Sans"/>
                <a:ea typeface="Open Sans"/>
                <a:cs typeface="Open Sans"/>
                <a:sym typeface="Open Sans"/>
              </a:rPr>
              <a:t>Increase visibility of Docents as a museum u.s.p by advertising designated times for public tours </a:t>
            </a:r>
            <a:r>
              <a:rPr lang="en-GB">
                <a:solidFill>
                  <a:schemeClr val="lt1"/>
                </a:solidFill>
                <a:latin typeface="Open Sans"/>
                <a:ea typeface="Open Sans"/>
                <a:cs typeface="Open Sans"/>
                <a:sym typeface="Open Sans"/>
              </a:rPr>
              <a:t>in Event Guide and on TripAdvisor.  </a:t>
            </a:r>
            <a:endParaRPr>
              <a:solidFill>
                <a:schemeClr val="lt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Matching of docent skills/preferences to requirements of tour groups</a:t>
            </a:r>
            <a:r>
              <a:rPr lang="en-GB">
                <a:solidFill>
                  <a:schemeClr val="lt1"/>
                </a:solidFill>
                <a:latin typeface="Open Sans"/>
                <a:ea typeface="Open Sans"/>
                <a:cs typeface="Open Sans"/>
                <a:sym typeface="Open Sans"/>
              </a:rPr>
              <a:t>	</a:t>
            </a:r>
            <a:endParaRPr>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None/>
            </a:pPr>
            <a:r>
              <a:rPr b="1" lang="en-GB">
                <a:solidFill>
                  <a:schemeClr val="lt1"/>
                </a:solidFill>
                <a:latin typeface="Open Sans"/>
                <a:ea typeface="Open Sans"/>
                <a:cs typeface="Open Sans"/>
                <a:sym typeface="Open Sans"/>
              </a:rPr>
              <a:t>Research and projects: </a:t>
            </a:r>
            <a:endParaRPr b="1">
              <a:solidFill>
                <a:schemeClr val="lt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coordinate active projects on Research, Blogs, Dementia, </a:t>
            </a:r>
            <a:endParaRPr>
              <a:solidFill>
                <a:schemeClr val="lt1"/>
              </a:solidFill>
              <a:latin typeface="Open Sans"/>
              <a:ea typeface="Open Sans"/>
              <a:cs typeface="Open Sans"/>
              <a:sym typeface="Open Sans"/>
            </a:endParaRPr>
          </a:p>
          <a:p>
            <a:pPr indent="-317500" lvl="0" marL="457200" marR="0" rtl="0" algn="l">
              <a:lnSpc>
                <a:spcPct val="100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Labelling </a:t>
            </a:r>
            <a:endParaRPr>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Recruitment</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17500" lvl="0" marL="457200" rtl="0" algn="l">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New Docent bi-annual recruitment Jan. and Sept.</a:t>
            </a:r>
            <a:endParaRPr b="1">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Network </a:t>
            </a: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Lunchtime and evening lecture series for the Friends of the Hunt Museum and wider public</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Social outings, barbecues etc</a:t>
            </a:r>
            <a:endParaRPr>
              <a:solidFill>
                <a:schemeClr val="lt1"/>
              </a:solidFill>
              <a:latin typeface="Open Sans"/>
              <a:ea typeface="Open Sans"/>
              <a:cs typeface="Open Sans"/>
              <a:sym typeface="Open Sans"/>
            </a:endParaRPr>
          </a:p>
          <a:p>
            <a:pPr indent="0" lvl="0" marL="0" rtl="0" algn="l">
              <a:lnSpc>
                <a:spcPct val="115000"/>
              </a:lnSpc>
              <a:spcBef>
                <a:spcPts val="400"/>
              </a:spcBef>
              <a:spcAft>
                <a:spcPts val="0"/>
              </a:spcAft>
              <a:buNone/>
            </a:pPr>
            <a:r>
              <a:t/>
            </a:r>
            <a:endParaRPr b="1">
              <a:solidFill>
                <a:schemeClr val="dk1"/>
              </a:solidFill>
              <a:latin typeface="Open Sans"/>
              <a:ea typeface="Open Sans"/>
              <a:cs typeface="Open Sans"/>
              <a:sym typeface="Open Sans"/>
            </a:endParaRPr>
          </a:p>
          <a:p>
            <a:pPr indent="0" lvl="0" marL="0" rtl="0" algn="l">
              <a:lnSpc>
                <a:spcPct val="115000"/>
              </a:lnSpc>
              <a:spcBef>
                <a:spcPts val="400"/>
              </a:spcBef>
              <a:spcAft>
                <a:spcPts val="0"/>
              </a:spcAft>
              <a:buNone/>
            </a:pP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400"/>
              </a:spcBef>
              <a:spcAft>
                <a:spcPts val="0"/>
              </a:spcAft>
              <a:buNone/>
            </a:pPr>
            <a:r>
              <a:t/>
            </a:r>
            <a:endParaRPr sz="1800">
              <a:solidFill>
                <a:schemeClr val="dk1"/>
              </a:solidFill>
              <a:latin typeface="Calibri"/>
              <a:ea typeface="Calibri"/>
              <a:cs typeface="Calibri"/>
              <a:sym typeface="Calibri"/>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2. Friends: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Expand membership of Friends from 400 subscriptions to 650, including 30 in Hunt Society</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Campaign to raise funds linked to benefits of cultural heritage participation and improving of mental health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3. Partners: formalise our partner networks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a. Cultural heritage institutions</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b. Education: universites, colleges and schools</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c. Societal - mental health, dementia, prison families</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922" name="Google Shape;922;p129"/>
          <p:cNvPicPr preferRelativeResize="0"/>
          <p:nvPr/>
        </p:nvPicPr>
        <p:blipFill>
          <a:blip r:embed="rId3">
            <a:alphaModFix/>
          </a:blip>
          <a:stretch>
            <a:fillRect/>
          </a:stretch>
        </p:blipFill>
        <p:spPr>
          <a:xfrm>
            <a:off x="4985188" y="15563"/>
            <a:ext cx="4429125" cy="1171575"/>
          </a:xfrm>
          <a:prstGeom prst="rect">
            <a:avLst/>
          </a:prstGeom>
          <a:noFill/>
          <a:ln>
            <a:noFill/>
          </a:ln>
        </p:spPr>
      </p:pic>
      <p:sp>
        <p:nvSpPr>
          <p:cNvPr id="923" name="Google Shape;923;p1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27" name="Shape 927"/>
        <p:cNvGrpSpPr/>
        <p:nvPr/>
      </p:nvGrpSpPr>
      <p:grpSpPr>
        <a:xfrm>
          <a:off x="0" y="0"/>
          <a:ext cx="0" cy="0"/>
          <a:chOff x="0" y="0"/>
          <a:chExt cx="0" cy="0"/>
        </a:xfrm>
      </p:grpSpPr>
      <p:sp>
        <p:nvSpPr>
          <p:cNvPr id="928" name="Google Shape;928;p130"/>
          <p:cNvSpPr txBox="1"/>
          <p:nvPr/>
        </p:nvSpPr>
        <p:spPr>
          <a:xfrm>
            <a:off x="330900" y="484100"/>
            <a:ext cx="4081200" cy="9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30"/>
          <p:cNvSpPr txBox="1"/>
          <p:nvPr/>
        </p:nvSpPr>
        <p:spPr>
          <a:xfrm>
            <a:off x="591600" y="196833"/>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Overview of Docent Projects </a:t>
            </a:r>
            <a:endParaRPr sz="3000">
              <a:solidFill>
                <a:srgbClr val="BF9000"/>
              </a:solidFill>
              <a:latin typeface="Open Sans"/>
              <a:ea typeface="Open Sans"/>
              <a:cs typeface="Open Sans"/>
              <a:sym typeface="Open Sans"/>
            </a:endParaRPr>
          </a:p>
        </p:txBody>
      </p:sp>
      <p:sp>
        <p:nvSpPr>
          <p:cNvPr id="930" name="Google Shape;930;p130"/>
          <p:cNvSpPr txBox="1"/>
          <p:nvPr/>
        </p:nvSpPr>
        <p:spPr>
          <a:xfrm>
            <a:off x="330900" y="1407050"/>
            <a:ext cx="8594100" cy="521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Collection Management System data improvements		Tori</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Booklets on permanent collection e.g. cookery tour		Julie</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Labelling &amp; Timeline								      Naomi</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Visitors: Exhibition research - Best Costume goes to…, Belonging	      Naomi</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Community: Dementia Project									Joni</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Participation: Limerick 3D Digitisation								Maria</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Docents: </a:t>
            </a:r>
            <a:r>
              <a:rPr lang="en-GB" sz="1800">
                <a:solidFill>
                  <a:schemeClr val="lt1"/>
                </a:solidFill>
                <a:latin typeface="Open Sans"/>
                <a:ea typeface="Open Sans"/>
                <a:cs typeface="Open Sans"/>
                <a:sym typeface="Open Sans"/>
              </a:rPr>
              <a:t>Updating of Docent Manual								Joni</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Sign up sheets on Docent Notice Board for each project a month before it starts, but if you already know you want to be involved contact the staff member</a:t>
            </a:r>
            <a:endParaRPr sz="1800">
              <a:solidFill>
                <a:schemeClr val="lt1"/>
              </a:solidFill>
              <a:latin typeface="Open Sans"/>
              <a:ea typeface="Open Sans"/>
              <a:cs typeface="Open Sans"/>
              <a:sym typeface="Open Sans"/>
            </a:endParaRPr>
          </a:p>
        </p:txBody>
      </p:sp>
      <p:sp>
        <p:nvSpPr>
          <p:cNvPr id="931" name="Google Shape;931;p1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35" name="Shape 935"/>
        <p:cNvGrpSpPr/>
        <p:nvPr/>
      </p:nvGrpSpPr>
      <p:grpSpPr>
        <a:xfrm>
          <a:off x="0" y="0"/>
          <a:ext cx="0" cy="0"/>
          <a:chOff x="0" y="0"/>
          <a:chExt cx="0" cy="0"/>
        </a:xfrm>
      </p:grpSpPr>
      <p:sp>
        <p:nvSpPr>
          <p:cNvPr id="936" name="Google Shape;936;p131"/>
          <p:cNvSpPr txBox="1"/>
          <p:nvPr/>
        </p:nvSpPr>
        <p:spPr>
          <a:xfrm>
            <a:off x="330900" y="484100"/>
            <a:ext cx="4081200" cy="9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31"/>
          <p:cNvSpPr txBox="1"/>
          <p:nvPr/>
        </p:nvSpPr>
        <p:spPr>
          <a:xfrm>
            <a:off x="591600" y="196833"/>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Overview of Docent Activities</a:t>
            </a:r>
            <a:endParaRPr sz="3000">
              <a:solidFill>
                <a:srgbClr val="BF9000"/>
              </a:solidFill>
              <a:latin typeface="Open Sans"/>
              <a:ea typeface="Open Sans"/>
              <a:cs typeface="Open Sans"/>
              <a:sym typeface="Open Sans"/>
            </a:endParaRPr>
          </a:p>
        </p:txBody>
      </p:sp>
      <p:sp>
        <p:nvSpPr>
          <p:cNvPr id="938" name="Google Shape;938;p131"/>
          <p:cNvSpPr txBox="1"/>
          <p:nvPr/>
        </p:nvSpPr>
        <p:spPr>
          <a:xfrm>
            <a:off x="591600" y="1264325"/>
            <a:ext cx="8122500" cy="5211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Conservation and Care 						Tori</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Collections: Blogging (&amp; Vlogging)							Jill</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Visitors: Exhibition tours									Sinead</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Visitors: Invigilation Belonging, Best Costume goes to…. 		Sinead</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Schools workshops 							Maria</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Education: Heritage &amp; Science Weeks						Maria</a:t>
            </a:r>
            <a:endParaRPr sz="1800">
              <a:solidFill>
                <a:schemeClr val="lt1"/>
              </a:solidFill>
              <a:latin typeface="Open Sans"/>
              <a:ea typeface="Open Sans"/>
              <a:cs typeface="Open Sans"/>
              <a:sym typeface="Open Sans"/>
            </a:endParaRPr>
          </a:p>
          <a:p>
            <a:pPr indent="-342900" lvl="0" marL="457200" marR="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Community: Monthly Arts &amp; Crafts							Joni</a:t>
            </a:r>
            <a:endParaRPr sz="1800">
              <a:solidFill>
                <a:schemeClr val="lt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Ongoing activities coordinated by Hunt Museum Staff.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939" name="Google Shape;939;p1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32"/>
          <p:cNvSpPr txBox="1"/>
          <p:nvPr>
            <p:ph idx="1" type="body"/>
          </p:nvPr>
        </p:nvSpPr>
        <p:spPr>
          <a:xfrm>
            <a:off x="311700" y="1536624"/>
            <a:ext cx="8520600" cy="52056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GB">
                <a:solidFill>
                  <a:schemeClr val="dk1"/>
                </a:solidFill>
                <a:latin typeface="Calibri"/>
                <a:ea typeface="Calibri"/>
                <a:cs typeface="Calibri"/>
                <a:sym typeface="Calibri"/>
              </a:rPr>
              <a:t>Task 1: </a:t>
            </a:r>
            <a:r>
              <a:rPr b="1" lang="en-GB">
                <a:solidFill>
                  <a:schemeClr val="dk1"/>
                </a:solidFill>
                <a:latin typeface="Calibri"/>
                <a:ea typeface="Calibri"/>
                <a:cs typeface="Calibri"/>
                <a:sym typeface="Calibri"/>
              </a:rPr>
              <a:t>Docent Training Programme </a:t>
            </a:r>
            <a:endParaRPr b="1">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T1.1	N</a:t>
            </a:r>
            <a:r>
              <a:rPr lang="en-GB">
                <a:solidFill>
                  <a:schemeClr val="dk1"/>
                </a:solidFill>
                <a:latin typeface="Calibri"/>
                <a:ea typeface="Calibri"/>
                <a:cs typeface="Calibri"/>
                <a:sym typeface="Calibri"/>
              </a:rPr>
              <a:t>ew docent – mentor pairing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T1.2	Tri-annual meeting docent coordinators/mentors/docent representative - to be scheduled</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T1.3	</a:t>
            </a:r>
            <a:r>
              <a:rPr lang="en-GB">
                <a:solidFill>
                  <a:schemeClr val="dk1"/>
                </a:solidFill>
                <a:latin typeface="Calibri"/>
                <a:ea typeface="Calibri"/>
                <a:cs typeface="Calibri"/>
                <a:sym typeface="Calibri"/>
              </a:rPr>
              <a:t>Docent group projects in progress Docent Memory Archive,  </a:t>
            </a:r>
            <a:r>
              <a:rPr lang="en-GB">
                <a:solidFill>
                  <a:schemeClr val="dk1"/>
                </a:solidFill>
                <a:latin typeface="Calibri"/>
                <a:ea typeface="Calibri"/>
                <a:cs typeface="Calibri"/>
                <a:sym typeface="Calibri"/>
              </a:rPr>
              <a:t>Docent Research with Naomi, Docents developing new themed tours </a:t>
            </a:r>
            <a:endParaRPr>
              <a:solidFill>
                <a:schemeClr val="dk1"/>
              </a:solidFill>
              <a:latin typeface="Calibri"/>
              <a:ea typeface="Calibri"/>
              <a:cs typeface="Calibri"/>
              <a:sym typeface="Calibri"/>
            </a:endParaRPr>
          </a:p>
          <a:p>
            <a:pPr indent="0" lvl="0" marL="0" rtl="0" algn="l">
              <a:spcBef>
                <a:spcPts val="400"/>
              </a:spcBef>
              <a:spcAft>
                <a:spcPts val="0"/>
              </a:spcAft>
              <a:buNone/>
            </a:pPr>
            <a:r>
              <a:rPr lang="en-GB">
                <a:solidFill>
                  <a:schemeClr val="dk1"/>
                </a:solidFill>
                <a:latin typeface="Calibri"/>
                <a:ea typeface="Calibri"/>
                <a:cs typeface="Calibri"/>
                <a:sym typeface="Calibri"/>
              </a:rPr>
              <a:t>T1.4	Docent library ‘ladies’ plan cataloguing of docent research/put online - to be scheduled</a:t>
            </a:r>
            <a:endParaRPr>
              <a:solidFill>
                <a:schemeClr val="dk1"/>
              </a:solidFill>
              <a:latin typeface="Calibri"/>
              <a:ea typeface="Calibri"/>
              <a:cs typeface="Calibri"/>
              <a:sym typeface="Calibri"/>
            </a:endParaRPr>
          </a:p>
          <a:p>
            <a:pPr indent="0" lvl="0" marL="0" rtl="0" algn="l">
              <a:spcBef>
                <a:spcPts val="400"/>
              </a:spcBef>
              <a:spcAft>
                <a:spcPts val="0"/>
              </a:spcAft>
              <a:buNone/>
            </a:pPr>
            <a:r>
              <a:rPr lang="en-GB">
                <a:solidFill>
                  <a:schemeClr val="dk1"/>
                </a:solidFill>
                <a:latin typeface="Calibri"/>
                <a:ea typeface="Calibri"/>
                <a:cs typeface="Calibri"/>
                <a:sym typeface="Calibri"/>
              </a:rPr>
              <a:t>T1.6	(Exhibition Layout and Design, 800 years of Fashion, Archaeology)</a:t>
            </a:r>
            <a:endParaRPr>
              <a:solidFill>
                <a:schemeClr val="dk1"/>
              </a:solidFill>
              <a:latin typeface="Calibri"/>
              <a:ea typeface="Calibri"/>
              <a:cs typeface="Calibri"/>
              <a:sym typeface="Calibri"/>
            </a:endParaRPr>
          </a:p>
          <a:p>
            <a:pPr indent="0" lvl="0" marL="0" rtl="0" algn="l">
              <a:spcBef>
                <a:spcPts val="400"/>
              </a:spcBef>
              <a:spcAft>
                <a:spcPts val="0"/>
              </a:spcAft>
              <a:buNone/>
            </a:pPr>
            <a:r>
              <a:rPr lang="en-GB">
                <a:solidFill>
                  <a:schemeClr val="dk1"/>
                </a:solidFill>
                <a:latin typeface="Calibri"/>
                <a:ea typeface="Calibri"/>
                <a:cs typeface="Calibri"/>
                <a:sym typeface="Calibri"/>
              </a:rPr>
              <a:t>T1.7	Health &amp; Safety - fire drill, CPR to be scheduled, </a:t>
            </a:r>
            <a:endParaRPr>
              <a:solidFill>
                <a:schemeClr val="dk1"/>
              </a:solidFill>
              <a:latin typeface="Calibri"/>
              <a:ea typeface="Calibri"/>
              <a:cs typeface="Calibri"/>
              <a:sym typeface="Calibri"/>
            </a:endParaRPr>
          </a:p>
          <a:p>
            <a:pPr indent="0" lvl="0" marL="0" rtl="0" algn="l">
              <a:spcBef>
                <a:spcPts val="400"/>
              </a:spcBef>
              <a:spcAft>
                <a:spcPts val="0"/>
              </a:spcAft>
              <a:buNone/>
            </a:pPr>
            <a:r>
              <a:rPr lang="en-GB">
                <a:solidFill>
                  <a:schemeClr val="dk1"/>
                </a:solidFill>
                <a:latin typeface="Calibri"/>
                <a:ea typeface="Calibri"/>
                <a:cs typeface="Calibri"/>
                <a:sym typeface="Calibri"/>
              </a:rPr>
              <a:t>COVID-19 training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None/>
            </a:pPr>
            <a:r>
              <a:rPr lang="en-GB">
                <a:solidFill>
                  <a:schemeClr val="dk1"/>
                </a:solidFill>
                <a:latin typeface="Calibri"/>
                <a:ea typeface="Calibri"/>
                <a:cs typeface="Calibri"/>
                <a:sym typeface="Calibri"/>
              </a:rPr>
              <a:t>T1.8	 Decide with Docents areas of interest for more training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None/>
            </a:pPr>
            <a:r>
              <a:rPr lang="en-GB">
                <a:solidFill>
                  <a:schemeClr val="dk1"/>
                </a:solidFill>
                <a:latin typeface="Calibri"/>
                <a:ea typeface="Calibri"/>
                <a:cs typeface="Calibri"/>
                <a:sym typeface="Calibri"/>
              </a:rPr>
              <a:t>I Pad Training</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None/>
            </a:pPr>
            <a:r>
              <a:rPr lang="en-GB">
                <a:solidFill>
                  <a:schemeClr val="dk1"/>
                </a:solidFill>
                <a:latin typeface="Calibri"/>
                <a:ea typeface="Calibri"/>
                <a:cs typeface="Calibri"/>
                <a:sym typeface="Calibri"/>
              </a:rPr>
              <a:t>I Pad Tour</a:t>
            </a:r>
            <a:r>
              <a:rPr lang="en-GB">
                <a:solidFill>
                  <a:schemeClr val="dk1"/>
                </a:solidFill>
                <a:latin typeface="Calibri"/>
                <a:ea typeface="Calibri"/>
                <a:cs typeface="Calibri"/>
                <a:sym typeface="Calibri"/>
              </a:rPr>
              <a:t>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None/>
            </a:pPr>
            <a:r>
              <a:t/>
            </a:r>
            <a:endParaRPr>
              <a:solidFill>
                <a:schemeClr val="dk1"/>
              </a:solidFill>
              <a:latin typeface="Calibri"/>
              <a:ea typeface="Calibri"/>
              <a:cs typeface="Calibri"/>
              <a:sym typeface="Calibri"/>
            </a:endParaRPr>
          </a:p>
          <a:p>
            <a:pPr indent="0" lvl="0" marL="0" rtl="0" algn="l">
              <a:spcBef>
                <a:spcPts val="400"/>
              </a:spcBef>
              <a:spcAft>
                <a:spcPts val="0"/>
              </a:spcAft>
              <a:buNone/>
            </a:pPr>
            <a:r>
              <a:t/>
            </a:r>
            <a:endParaRPr>
              <a:solidFill>
                <a:schemeClr val="dk1"/>
              </a:solidFill>
              <a:latin typeface="Calibri"/>
              <a:ea typeface="Calibri"/>
              <a:cs typeface="Calibri"/>
              <a:sym typeface="Calibri"/>
            </a:endParaRPr>
          </a:p>
          <a:p>
            <a:pPr indent="0" lvl="0" marL="0" rtl="0" algn="l">
              <a:spcBef>
                <a:spcPts val="400"/>
              </a:spcBef>
              <a:spcAft>
                <a:spcPts val="0"/>
              </a:spcAft>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945" name="Google Shape;945;p1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46" name="Google Shape;946;p132"/>
          <p:cNvSpPr txBox="1"/>
          <p:nvPr>
            <p:ph type="title"/>
          </p:nvPr>
        </p:nvSpPr>
        <p:spPr>
          <a:xfrm>
            <a:off x="311700" y="164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Network: Docent Programme			</a:t>
            </a:r>
            <a:endParaRPr/>
          </a:p>
        </p:txBody>
      </p:sp>
      <p:sp>
        <p:nvSpPr>
          <p:cNvPr id="947" name="Google Shape;947;p132"/>
          <p:cNvSpPr txBox="1"/>
          <p:nvPr/>
        </p:nvSpPr>
        <p:spPr>
          <a:xfrm>
            <a:off x="414550" y="1214800"/>
            <a:ext cx="8417700" cy="45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800">
                <a:solidFill>
                  <a:schemeClr val="dk2"/>
                </a:solidFill>
              </a:rPr>
              <a:t>R</a:t>
            </a:r>
            <a:r>
              <a:rPr b="1" lang="en-GB" sz="1800">
                <a:solidFill>
                  <a:schemeClr val="dk1"/>
                </a:solidFill>
              </a:rPr>
              <a:t>esponsible: </a:t>
            </a:r>
            <a:r>
              <a:rPr lang="en-GB">
                <a:solidFill>
                  <a:schemeClr val="dk1"/>
                </a:solidFill>
              </a:rPr>
              <a:t>Sinead  </a:t>
            </a:r>
            <a:r>
              <a:rPr b="1" lang="en-GB" sz="1800">
                <a:solidFill>
                  <a:schemeClr val="dk1"/>
                </a:solidFill>
              </a:rPr>
              <a:t>Timeline:</a:t>
            </a:r>
            <a:r>
              <a:rPr lang="en-GB">
                <a:solidFill>
                  <a:schemeClr val="dk1"/>
                </a:solidFill>
                <a:latin typeface="Open Sans"/>
                <a:ea typeface="Open Sans"/>
                <a:cs typeface="Open Sans"/>
                <a:sym typeface="Open Sans"/>
              </a:rPr>
              <a:t>:  Q1-4   </a:t>
            </a:r>
            <a:r>
              <a:rPr b="1" lang="en-GB">
                <a:solidFill>
                  <a:schemeClr val="dk1"/>
                </a:solidFill>
                <a:latin typeface="Open Sans"/>
                <a:ea typeface="Open Sans"/>
                <a:cs typeface="Open Sans"/>
                <a:sym typeface="Open Sans"/>
              </a:rPr>
              <a:t>Budget:</a:t>
            </a:r>
            <a:r>
              <a:rPr lang="en-GB">
                <a:solidFill>
                  <a:schemeClr val="dk1"/>
                </a:solidFill>
                <a:latin typeface="Open Sans"/>
                <a:ea typeface="Open Sans"/>
                <a:cs typeface="Open Sans"/>
                <a:sym typeface="Open Sans"/>
              </a:rPr>
              <a:t> Museum</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3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GB">
                <a:solidFill>
                  <a:schemeClr val="dk1"/>
                </a:solidFill>
                <a:latin typeface="Calibri"/>
                <a:ea typeface="Calibri"/>
                <a:cs typeface="Calibri"/>
                <a:sym typeface="Calibri"/>
              </a:rPr>
              <a:t>Task 2:  Workshops for schools - </a:t>
            </a:r>
            <a:endParaRPr b="1">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T2.1	</a:t>
            </a:r>
            <a:r>
              <a:rPr lang="en-GB">
                <a:solidFill>
                  <a:schemeClr val="dk1"/>
                </a:solidFill>
                <a:latin typeface="Calibri"/>
                <a:ea typeface="Calibri"/>
                <a:cs typeface="Calibri"/>
                <a:sym typeface="Calibri"/>
              </a:rPr>
              <a:t>Streamline the process.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T2.2	Increase pool of Docents able to assist in the schools workshops.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T2.3	Arrange refresher training.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T2.4 	Confirm process of securing docents for scheduled workshops with Education and Docents.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Education department required docent assistance for the following schools workshops: </a:t>
            </a:r>
            <a:endParaRPr>
              <a:solidFill>
                <a:schemeClr val="dk1"/>
              </a:solidFill>
              <a:latin typeface="Calibri"/>
              <a:ea typeface="Calibri"/>
              <a:cs typeface="Calibri"/>
              <a:sym typeface="Calibri"/>
            </a:endParaRPr>
          </a:p>
          <a:p>
            <a:pPr indent="-342900" lvl="0" marL="457200" rtl="0" algn="l">
              <a:spcBef>
                <a:spcPts val="400"/>
              </a:spcBef>
              <a:spcAft>
                <a:spcPts val="0"/>
              </a:spcAft>
              <a:buClr>
                <a:schemeClr val="dk1"/>
              </a:buClr>
              <a:buSzPts val="1800"/>
              <a:buFont typeface="Calibri"/>
              <a:buChar char="●"/>
            </a:pPr>
            <a:r>
              <a:rPr lang="en-GB">
                <a:solidFill>
                  <a:schemeClr val="dk1"/>
                </a:solidFill>
                <a:latin typeface="Calibri"/>
                <a:ea typeface="Calibri"/>
                <a:cs typeface="Calibri"/>
                <a:sym typeface="Calibri"/>
              </a:rPr>
              <a:t>ancient ireland,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GB">
                <a:solidFill>
                  <a:schemeClr val="dk1"/>
                </a:solidFill>
                <a:latin typeface="Calibri"/>
                <a:ea typeface="Calibri"/>
                <a:cs typeface="Calibri"/>
                <a:sym typeface="Calibri"/>
              </a:rPr>
              <a:t>archaeology,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GB">
                <a:solidFill>
                  <a:schemeClr val="dk1"/>
                </a:solidFill>
                <a:latin typeface="Calibri"/>
                <a:ea typeface="Calibri"/>
                <a:cs typeface="Calibri"/>
                <a:sym typeface="Calibri"/>
              </a:rPr>
              <a:t>800 years of fashion,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GB">
                <a:solidFill>
                  <a:schemeClr val="dk1"/>
                </a:solidFill>
                <a:latin typeface="Calibri"/>
                <a:ea typeface="Calibri"/>
                <a:cs typeface="Calibri"/>
                <a:sym typeface="Calibri"/>
              </a:rPr>
              <a:t>three muses,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GB">
                <a:solidFill>
                  <a:schemeClr val="dk1"/>
                </a:solidFill>
                <a:latin typeface="Calibri"/>
                <a:ea typeface="Calibri"/>
                <a:cs typeface="Calibri"/>
                <a:sym typeface="Calibri"/>
              </a:rPr>
              <a:t>exhibition layout and design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Task: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spcBef>
                <a:spcPts val="400"/>
              </a:spcBef>
              <a:spcAft>
                <a:spcPts val="0"/>
              </a:spcAft>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953" name="Google Shape;953;p1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54" name="Google Shape;954;p133"/>
          <p:cNvSpPr txBox="1"/>
          <p:nvPr>
            <p:ph type="title"/>
          </p:nvPr>
        </p:nvSpPr>
        <p:spPr>
          <a:xfrm>
            <a:off x="311700" y="164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Network: Docent - School Workshops	</a:t>
            </a:r>
            <a:endParaRPr/>
          </a:p>
        </p:txBody>
      </p:sp>
      <p:sp>
        <p:nvSpPr>
          <p:cNvPr id="955" name="Google Shape;955;p133"/>
          <p:cNvSpPr txBox="1"/>
          <p:nvPr/>
        </p:nvSpPr>
        <p:spPr>
          <a:xfrm>
            <a:off x="414550" y="1214800"/>
            <a:ext cx="8417700" cy="45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800">
                <a:solidFill>
                  <a:schemeClr val="dk2"/>
                </a:solidFill>
              </a:rPr>
              <a:t>R</a:t>
            </a:r>
            <a:r>
              <a:rPr b="1" lang="en-GB" sz="1800">
                <a:solidFill>
                  <a:schemeClr val="dk1"/>
                </a:solidFill>
              </a:rPr>
              <a:t>esponsible: </a:t>
            </a:r>
            <a:r>
              <a:rPr lang="en-GB">
                <a:solidFill>
                  <a:schemeClr val="dk1"/>
                </a:solidFill>
              </a:rPr>
              <a:t>Sinead  </a:t>
            </a:r>
            <a:r>
              <a:rPr b="1" lang="en-GB" sz="1800">
                <a:solidFill>
                  <a:schemeClr val="dk1"/>
                </a:solidFill>
              </a:rPr>
              <a:t>Timeline:</a:t>
            </a:r>
            <a:r>
              <a:rPr lang="en-GB">
                <a:solidFill>
                  <a:schemeClr val="dk1"/>
                </a:solidFill>
                <a:latin typeface="Open Sans"/>
                <a:ea typeface="Open Sans"/>
                <a:cs typeface="Open Sans"/>
                <a:sym typeface="Open Sans"/>
              </a:rPr>
              <a:t>:  Q1-4   </a:t>
            </a:r>
            <a:r>
              <a:rPr b="1" lang="en-GB">
                <a:solidFill>
                  <a:schemeClr val="dk1"/>
                </a:solidFill>
                <a:latin typeface="Open Sans"/>
                <a:ea typeface="Open Sans"/>
                <a:cs typeface="Open Sans"/>
                <a:sym typeface="Open Sans"/>
              </a:rPr>
              <a:t>Budget:</a:t>
            </a:r>
            <a:r>
              <a:rPr lang="en-GB">
                <a:solidFill>
                  <a:schemeClr val="dk1"/>
                </a:solidFill>
                <a:latin typeface="Open Sans"/>
                <a:ea typeface="Open Sans"/>
                <a:cs typeface="Open Sans"/>
                <a:sym typeface="Open Sans"/>
              </a:rPr>
              <a:t> Museum</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134"/>
          <p:cNvSpPr txBox="1"/>
          <p:nvPr>
            <p:ph idx="1" type="body"/>
          </p:nvPr>
        </p:nvSpPr>
        <p:spPr>
          <a:xfrm>
            <a:off x="311700" y="1783275"/>
            <a:ext cx="8520600" cy="47349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GB">
                <a:solidFill>
                  <a:schemeClr val="dk1"/>
                </a:solidFill>
                <a:latin typeface="Calibri"/>
                <a:ea typeface="Calibri"/>
                <a:cs typeface="Calibri"/>
                <a:sym typeface="Calibri"/>
              </a:rPr>
              <a:t>Task 3 </a:t>
            </a:r>
            <a:r>
              <a:rPr b="1" lang="en-GB">
                <a:solidFill>
                  <a:schemeClr val="dk1"/>
                </a:solidFill>
                <a:latin typeface="Calibri"/>
                <a:ea typeface="Calibri"/>
                <a:cs typeface="Calibri"/>
                <a:sym typeface="Calibri"/>
              </a:rPr>
              <a:t>Recruitment</a:t>
            </a:r>
            <a:endParaRPr b="1">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New Docent bi-annual recruitment Jan. and Sept.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Update docent information leaflets and information on website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     Update/improve Docent handbook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 Identify new areas of advertising for Docent program, to attract volunteers with</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different  backgrounds and interests -on-going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b="1" lang="en-GB">
                <a:solidFill>
                  <a:schemeClr val="dk1"/>
                </a:solidFill>
                <a:latin typeface="Calibri"/>
                <a:ea typeface="Calibri"/>
                <a:cs typeface="Calibri"/>
                <a:sym typeface="Calibri"/>
              </a:rPr>
              <a:t>Task 4 </a:t>
            </a:r>
            <a:r>
              <a:rPr b="1" lang="en-GB">
                <a:solidFill>
                  <a:schemeClr val="dk1"/>
                </a:solidFill>
                <a:latin typeface="Calibri"/>
                <a:ea typeface="Calibri"/>
                <a:cs typeface="Calibri"/>
                <a:sym typeface="Calibri"/>
              </a:rPr>
              <a:t>Docent Allocation to Tours</a:t>
            </a:r>
            <a:endParaRPr b="1">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Record in-depth knowledge of docent skills/preferences to best match docents</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with requirements of tour groups - ongoing</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  Designated times for public tours throughout the year</a:t>
            </a:r>
            <a:r>
              <a:rPr lang="en-GB">
                <a:solidFill>
                  <a:schemeClr val="dk1"/>
                </a:solidFill>
                <a:latin typeface="Calibri"/>
                <a:ea typeface="Calibri"/>
                <a:cs typeface="Calibri"/>
                <a:sym typeface="Calibri"/>
              </a:rPr>
              <a:t> to be notified in Event Guide    and on TripAdvisor - </a:t>
            </a:r>
            <a:r>
              <a:rPr lang="en-GB">
                <a:solidFill>
                  <a:schemeClr val="dk1"/>
                </a:solidFill>
                <a:latin typeface="Calibri"/>
                <a:ea typeface="Calibri"/>
                <a:cs typeface="Calibri"/>
                <a:sym typeface="Calibri"/>
              </a:rPr>
              <a:t>to be rescheduled</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961" name="Google Shape;961;p1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62" name="Google Shape;962;p134"/>
          <p:cNvSpPr txBox="1"/>
          <p:nvPr>
            <p:ph type="title"/>
          </p:nvPr>
        </p:nvSpPr>
        <p:spPr>
          <a:xfrm>
            <a:off x="311700" y="164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Network: Docents					</a:t>
            </a:r>
            <a:endParaRPr/>
          </a:p>
        </p:txBody>
      </p:sp>
      <p:sp>
        <p:nvSpPr>
          <p:cNvPr id="963" name="Google Shape;963;p134"/>
          <p:cNvSpPr txBox="1"/>
          <p:nvPr/>
        </p:nvSpPr>
        <p:spPr>
          <a:xfrm>
            <a:off x="414550" y="1214800"/>
            <a:ext cx="8417700" cy="45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800">
                <a:solidFill>
                  <a:schemeClr val="dk2"/>
                </a:solidFill>
              </a:rPr>
              <a:t>R</a:t>
            </a:r>
            <a:r>
              <a:rPr b="1" lang="en-GB" sz="1800">
                <a:solidFill>
                  <a:schemeClr val="dk1"/>
                </a:solidFill>
              </a:rPr>
              <a:t>esponsible: </a:t>
            </a:r>
            <a:r>
              <a:rPr lang="en-GB">
                <a:solidFill>
                  <a:schemeClr val="dk1"/>
                </a:solidFill>
              </a:rPr>
              <a:t>Joni and </a:t>
            </a:r>
            <a:r>
              <a:rPr lang="en-GB">
                <a:solidFill>
                  <a:schemeClr val="dk1"/>
                </a:solidFill>
              </a:rPr>
              <a:t>Sinead</a:t>
            </a:r>
            <a:r>
              <a:rPr lang="en-GB">
                <a:solidFill>
                  <a:schemeClr val="dk1"/>
                </a:solidFill>
              </a:rPr>
              <a:t>  </a:t>
            </a:r>
            <a:r>
              <a:rPr b="1" lang="en-GB" sz="1800">
                <a:solidFill>
                  <a:schemeClr val="dk1"/>
                </a:solidFill>
              </a:rPr>
              <a:t>Timeline:</a:t>
            </a:r>
            <a:r>
              <a:rPr lang="en-GB">
                <a:solidFill>
                  <a:schemeClr val="dk1"/>
                </a:solidFill>
                <a:latin typeface="Open Sans"/>
                <a:ea typeface="Open Sans"/>
                <a:cs typeface="Open Sans"/>
                <a:sym typeface="Open Sans"/>
              </a:rPr>
              <a:t>:  Q1-4   </a:t>
            </a:r>
            <a:r>
              <a:rPr b="1" lang="en-GB">
                <a:solidFill>
                  <a:schemeClr val="dk1"/>
                </a:solidFill>
                <a:latin typeface="Open Sans"/>
                <a:ea typeface="Open Sans"/>
                <a:cs typeface="Open Sans"/>
                <a:sym typeface="Open Sans"/>
              </a:rPr>
              <a:t>Budget:</a:t>
            </a:r>
            <a:r>
              <a:rPr lang="en-GB">
                <a:solidFill>
                  <a:schemeClr val="dk1"/>
                </a:solidFill>
                <a:latin typeface="Open Sans"/>
                <a:ea typeface="Open Sans"/>
                <a:cs typeface="Open Sans"/>
                <a:sym typeface="Open Sans"/>
              </a:rPr>
              <a:t> Museum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18" name="Shape 218"/>
        <p:cNvGrpSpPr/>
        <p:nvPr/>
      </p:nvGrpSpPr>
      <p:grpSpPr>
        <a:xfrm>
          <a:off x="0" y="0"/>
          <a:ext cx="0" cy="0"/>
          <a:chOff x="0" y="0"/>
          <a:chExt cx="0" cy="0"/>
        </a:xfrm>
      </p:grpSpPr>
      <p:sp>
        <p:nvSpPr>
          <p:cNvPr id="219" name="Google Shape;219;p36"/>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6"/>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a:t>
            </a:r>
            <a:r>
              <a:rPr lang="en-GB" sz="3000">
                <a:solidFill>
                  <a:srgbClr val="BF9000"/>
                </a:solidFill>
                <a:latin typeface="Open Sans"/>
                <a:ea typeface="Open Sans"/>
                <a:cs typeface="Open Sans"/>
                <a:sym typeface="Open Sans"/>
              </a:rPr>
              <a:t>KPI’s</a:t>
            </a:r>
            <a:endParaRPr sz="3000">
              <a:solidFill>
                <a:srgbClr val="BF9000"/>
              </a:solidFill>
              <a:latin typeface="Open Sans"/>
              <a:ea typeface="Open Sans"/>
              <a:cs typeface="Open Sans"/>
              <a:sym typeface="Open Sans"/>
            </a:endParaRPr>
          </a:p>
        </p:txBody>
      </p:sp>
      <p:sp>
        <p:nvSpPr>
          <p:cNvPr id="221" name="Google Shape;221;p36"/>
          <p:cNvSpPr txBox="1"/>
          <p:nvPr/>
        </p:nvSpPr>
        <p:spPr>
          <a:xfrm>
            <a:off x="330900" y="1129800"/>
            <a:ext cx="84261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2020</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Collection Digitisation:</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100 more (baseline end 2019) </a:t>
            </a:r>
            <a:r>
              <a:rPr lang="en-GB" sz="1800">
                <a:solidFill>
                  <a:schemeClr val="lt1"/>
                </a:solidFill>
                <a:latin typeface="Open Sans"/>
                <a:ea typeface="Open Sans"/>
                <a:cs typeface="Open Sans"/>
                <a:sym typeface="Open Sans"/>
              </a:rPr>
              <a:t>objects rendered as 2D &amp; 3D Digitisations</a:t>
            </a: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b="1" lang="en-GB" sz="1800">
                <a:solidFill>
                  <a:schemeClr val="lt1"/>
                </a:solidFill>
                <a:latin typeface="Open Sans"/>
                <a:ea typeface="Open Sans"/>
                <a:cs typeface="Open Sans"/>
                <a:sym typeface="Open Sans"/>
              </a:rPr>
              <a:t>Collection Management System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All records on new CMS and 500 meeting Tier 3 quality target</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3.	Collection Outreach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At least 200 digitised objects made available on WikiCommons &amp; Data</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4. 	Display modernised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One study room redesigned with digital displays and heavily reduced number of objects on display</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l">
              <a:spcBef>
                <a:spcPts val="0"/>
              </a:spcBef>
              <a:spcAft>
                <a:spcPts val="0"/>
              </a:spcAft>
              <a:buClr>
                <a:srgbClr val="000000"/>
              </a:buClr>
              <a:buSzPts val="1100"/>
              <a:buFont typeface="Arial"/>
              <a:buNone/>
            </a:pPr>
            <a:r>
              <a:t/>
            </a:r>
            <a:endParaRPr>
              <a:solidFill>
                <a:srgbClr val="FFFFFF"/>
              </a:solidFill>
            </a:endParaRPr>
          </a:p>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22" name="Google Shape;222;p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35"/>
          <p:cNvSpPr txBox="1"/>
          <p:nvPr>
            <p:ph idx="1" type="body"/>
          </p:nvPr>
        </p:nvSpPr>
        <p:spPr>
          <a:xfrm>
            <a:off x="264075" y="1151408"/>
            <a:ext cx="8520600" cy="45552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GB">
                <a:solidFill>
                  <a:schemeClr val="dk1"/>
                </a:solidFill>
                <a:latin typeface="Calibri"/>
                <a:ea typeface="Calibri"/>
                <a:cs typeface="Calibri"/>
                <a:sym typeface="Calibri"/>
              </a:rPr>
              <a:t>  Task 5 Improve </a:t>
            </a:r>
            <a:r>
              <a:rPr b="1" lang="en-GB">
                <a:solidFill>
                  <a:schemeClr val="dk1"/>
                </a:solidFill>
                <a:latin typeface="Calibri"/>
                <a:ea typeface="Calibri"/>
                <a:cs typeface="Calibri"/>
                <a:sym typeface="Calibri"/>
              </a:rPr>
              <a:t>Team’s Engagement with Docent Group</a:t>
            </a:r>
            <a:endParaRPr b="1">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After consultation, facilitate team’s engagement with docent group where needed.  </a:t>
            </a:r>
            <a:endParaRPr>
              <a:solidFill>
                <a:schemeClr val="dk1"/>
              </a:solidFill>
              <a:latin typeface="Calibri"/>
              <a:ea typeface="Calibri"/>
              <a:cs typeface="Calibri"/>
              <a:sym typeface="Calibri"/>
            </a:endParaRPr>
          </a:p>
          <a:p>
            <a:pPr indent="45720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For example:</a:t>
            </a:r>
            <a:endParaRPr>
              <a:solidFill>
                <a:schemeClr val="dk1"/>
              </a:solidFill>
              <a:latin typeface="Calibri"/>
              <a:ea typeface="Calibri"/>
              <a:cs typeface="Calibri"/>
              <a:sym typeface="Calibri"/>
            </a:endParaRPr>
          </a:p>
          <a:p>
            <a:pPr indent="0" lvl="0" marL="457200" rtl="0" algn="l">
              <a:spcBef>
                <a:spcPts val="400"/>
              </a:spcBef>
              <a:spcAft>
                <a:spcPts val="0"/>
              </a:spcAft>
              <a:buNone/>
            </a:pPr>
            <a:r>
              <a:rPr lang="en-GB">
                <a:solidFill>
                  <a:schemeClr val="dk1"/>
                </a:solidFill>
                <a:latin typeface="Calibri"/>
                <a:ea typeface="Calibri"/>
                <a:cs typeface="Calibri"/>
                <a:sym typeface="Calibri"/>
              </a:rPr>
              <a:t>Schools Workshops</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None/>
            </a:pPr>
            <a:r>
              <a:rPr lang="en-GB">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Collection Management System: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None/>
            </a:pPr>
            <a:r>
              <a:rPr lang="en-GB">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Collection Care </a:t>
            </a:r>
            <a:endParaRPr>
              <a:solidFill>
                <a:schemeClr val="dk1"/>
              </a:solidFill>
              <a:latin typeface="Calibri"/>
              <a:ea typeface="Calibri"/>
              <a:cs typeface="Calibri"/>
              <a:sym typeface="Calibri"/>
            </a:endParaRPr>
          </a:p>
          <a:p>
            <a:pPr indent="0" lvl="0" marL="457200" rtl="0" algn="l">
              <a:spcBef>
                <a:spcPts val="400"/>
              </a:spcBef>
              <a:spcAft>
                <a:spcPts val="0"/>
              </a:spcAft>
              <a:buNone/>
            </a:pPr>
            <a:r>
              <a:rPr lang="en-GB">
                <a:solidFill>
                  <a:schemeClr val="dk1"/>
                </a:solidFill>
                <a:latin typeface="Calibri"/>
                <a:ea typeface="Calibri"/>
                <a:cs typeface="Calibri"/>
                <a:sym typeface="Calibri"/>
              </a:rPr>
              <a:t>Researching Temporary Exhibitions - Hughie O’Donoghue, </a:t>
            </a:r>
            <a:r>
              <a:rPr lang="en-GB">
                <a:solidFill>
                  <a:schemeClr val="dk1"/>
                </a:solidFill>
                <a:latin typeface="Calibri"/>
                <a:ea typeface="Calibri"/>
                <a:cs typeface="Calibri"/>
                <a:sym typeface="Calibri"/>
              </a:rPr>
              <a:t>Best Costume Goes to….</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0" rtl="0" algn="l">
              <a:spcBef>
                <a:spcPts val="400"/>
              </a:spcBef>
              <a:spcAft>
                <a:spcPts val="0"/>
              </a:spcAft>
              <a:buNone/>
            </a:pPr>
            <a:r>
              <a:rPr lang="en-GB">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Belonging, EVA, Hogg, Harper and Shinnors</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457200" rtl="0" algn="l">
              <a:spcBef>
                <a:spcPts val="400"/>
              </a:spcBef>
              <a:spcAft>
                <a:spcPts val="0"/>
              </a:spcAft>
              <a:buNone/>
            </a:pPr>
            <a:r>
              <a:t/>
            </a:r>
            <a:endParaRPr>
              <a:solidFill>
                <a:schemeClr val="dk1"/>
              </a:solidFill>
              <a:latin typeface="Calibri"/>
              <a:ea typeface="Calibri"/>
              <a:cs typeface="Calibri"/>
              <a:sym typeface="Calibri"/>
            </a:endParaRPr>
          </a:p>
          <a:p>
            <a:pPr indent="0" lvl="0" marL="457200" rtl="0" algn="l">
              <a:spcBef>
                <a:spcPts val="400"/>
              </a:spcBef>
              <a:spcAft>
                <a:spcPts val="0"/>
              </a:spcAft>
              <a:buNone/>
            </a:pPr>
            <a:r>
              <a:rPr lang="en-GB">
                <a:solidFill>
                  <a:schemeClr val="dk1"/>
                </a:solidFill>
                <a:latin typeface="Calibri"/>
                <a:ea typeface="Calibri"/>
                <a:cs typeface="Calibri"/>
                <a:sym typeface="Calibri"/>
              </a:rPr>
              <a:t>Research on the Hunt Museum Permanent Collection for use in Blogs, Vlogs, </a:t>
            </a:r>
            <a:endParaRPr>
              <a:solidFill>
                <a:schemeClr val="dk1"/>
              </a:solidFill>
              <a:latin typeface="Calibri"/>
              <a:ea typeface="Calibri"/>
              <a:cs typeface="Calibri"/>
              <a:sym typeface="Calibri"/>
            </a:endParaRPr>
          </a:p>
          <a:p>
            <a:pPr indent="0" lvl="0" marL="457200" rtl="0" algn="l">
              <a:spcBef>
                <a:spcPts val="400"/>
              </a:spcBef>
              <a:spcAft>
                <a:spcPts val="0"/>
              </a:spcAft>
              <a:buNone/>
            </a:pPr>
            <a:r>
              <a:rPr lang="en-GB">
                <a:solidFill>
                  <a:schemeClr val="dk1"/>
                </a:solidFill>
                <a:latin typeface="Calibri"/>
                <a:ea typeface="Calibri"/>
                <a:cs typeface="Calibri"/>
                <a:sym typeface="Calibri"/>
              </a:rPr>
              <a:t>10 minute talks, </a:t>
            </a:r>
            <a:r>
              <a:rPr b="1" lang="en-GB" sz="1600">
                <a:solidFill>
                  <a:srgbClr val="FF0000"/>
                </a:solidFill>
                <a:latin typeface="Open Sans"/>
                <a:ea typeface="Open Sans"/>
                <a:cs typeface="Open Sans"/>
                <a:sym typeface="Open Sans"/>
              </a:rPr>
              <a:t> ⇃</a:t>
            </a:r>
            <a:endParaRPr b="1" sz="1600">
              <a:solidFill>
                <a:srgbClr val="FF0000"/>
              </a:solidFill>
              <a:latin typeface="Open Sans"/>
              <a:ea typeface="Open Sans"/>
              <a:cs typeface="Open Sans"/>
              <a:sym typeface="Open Sans"/>
            </a:endParaRPr>
          </a:p>
          <a:p>
            <a:pPr indent="0" lvl="0" marL="457200" rtl="0" algn="l">
              <a:spcBef>
                <a:spcPts val="400"/>
              </a:spcBef>
              <a:spcAft>
                <a:spcPts val="0"/>
              </a:spcAft>
              <a:buNone/>
            </a:pPr>
            <a:r>
              <a:rPr lang="en-GB">
                <a:solidFill>
                  <a:schemeClr val="dk1"/>
                </a:solidFill>
                <a:latin typeface="Calibri"/>
                <a:ea typeface="Calibri"/>
                <a:cs typeface="Calibri"/>
                <a:sym typeface="Calibri"/>
              </a:rPr>
              <a:t>Friends Liberal Arts Programme, and describing objects for online publication.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969" name="Google Shape;969;p1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70" name="Google Shape;970;p135"/>
          <p:cNvSpPr txBox="1"/>
          <p:nvPr>
            <p:ph type="title"/>
          </p:nvPr>
        </p:nvSpPr>
        <p:spPr>
          <a:xfrm>
            <a:off x="311700" y="164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Network: Docents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36"/>
          <p:cNvSpPr txBox="1"/>
          <p:nvPr>
            <p:ph idx="1" type="body"/>
          </p:nvPr>
        </p:nvSpPr>
        <p:spPr>
          <a:xfrm>
            <a:off x="311700" y="1431858"/>
            <a:ext cx="8520600" cy="45552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rPr lang="en-GB">
                <a:solidFill>
                  <a:schemeClr val="dk1"/>
                </a:solidFill>
                <a:latin typeface="Calibri"/>
                <a:ea typeface="Calibri"/>
                <a:cs typeface="Calibri"/>
                <a:sym typeface="Calibri"/>
              </a:rPr>
              <a:t> T6 </a:t>
            </a:r>
            <a:r>
              <a:rPr b="1" lang="en-GB">
                <a:solidFill>
                  <a:schemeClr val="dk1"/>
                </a:solidFill>
                <a:latin typeface="Calibri"/>
                <a:ea typeface="Calibri"/>
                <a:cs typeface="Calibri"/>
                <a:sym typeface="Calibri"/>
              </a:rPr>
              <a:t>Docent Social Activities</a:t>
            </a:r>
            <a:endParaRPr b="1">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Summer barbeque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 Christmas Party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b="1" lang="en-GB" sz="1600">
                <a:solidFill>
                  <a:srgbClr val="FF0000"/>
                </a:solidFill>
                <a:latin typeface="Open Sans"/>
                <a:ea typeface="Open Sans"/>
                <a:cs typeface="Open Sans"/>
                <a:sym typeface="Open Sans"/>
              </a:rPr>
              <a:t>     </a:t>
            </a:r>
            <a:r>
              <a:rPr lang="en-GB">
                <a:solidFill>
                  <a:schemeClr val="dk1"/>
                </a:solidFill>
                <a:latin typeface="Calibri"/>
                <a:ea typeface="Calibri"/>
                <a:cs typeface="Calibri"/>
                <a:sym typeface="Calibri"/>
              </a:rPr>
              <a:t> 2 Irish Outings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rPr b="1" lang="en-GB" sz="1600">
                <a:solidFill>
                  <a:srgbClr val="FF0000"/>
                </a:solidFill>
                <a:latin typeface="Open Sans"/>
                <a:ea typeface="Open Sans"/>
                <a:cs typeface="Open Sans"/>
                <a:sym typeface="Open Sans"/>
              </a:rPr>
              <a:t>   </a:t>
            </a:r>
            <a:r>
              <a:rPr lang="en-GB">
                <a:solidFill>
                  <a:schemeClr val="dk1"/>
                </a:solidFill>
                <a:latin typeface="Calibri"/>
                <a:ea typeface="Calibri"/>
                <a:cs typeface="Calibri"/>
                <a:sym typeface="Calibri"/>
              </a:rPr>
              <a:t>  </a:t>
            </a:r>
            <a:r>
              <a:rPr lang="en-GB" strike="sngStrike">
                <a:solidFill>
                  <a:schemeClr val="dk1"/>
                </a:solidFill>
                <a:latin typeface="Calibri"/>
                <a:ea typeface="Calibri"/>
                <a:cs typeface="Calibri"/>
                <a:sym typeface="Calibri"/>
              </a:rPr>
              <a:t> 1 Trip Abroad</a:t>
            </a:r>
            <a:endParaRPr strike="sngStrike">
              <a:solidFill>
                <a:schemeClr val="dk1"/>
              </a:solidFill>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Local Visitor attractions - to be rescheduled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4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976" name="Google Shape;976;p1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77" name="Google Shape;977;p136"/>
          <p:cNvSpPr txBox="1"/>
          <p:nvPr>
            <p:ph type="title"/>
          </p:nvPr>
        </p:nvSpPr>
        <p:spPr>
          <a:xfrm>
            <a:off x="311700" y="164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Network: Docents - Social</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981" name="Shape 981"/>
        <p:cNvGrpSpPr/>
        <p:nvPr/>
      </p:nvGrpSpPr>
      <p:grpSpPr>
        <a:xfrm>
          <a:off x="0" y="0"/>
          <a:ext cx="0" cy="0"/>
          <a:chOff x="0" y="0"/>
          <a:chExt cx="0" cy="0"/>
        </a:xfrm>
      </p:grpSpPr>
      <p:sp>
        <p:nvSpPr>
          <p:cNvPr id="982" name="Google Shape;982;p137"/>
          <p:cNvSpPr txBox="1"/>
          <p:nvPr/>
        </p:nvSpPr>
        <p:spPr>
          <a:xfrm>
            <a:off x="468500" y="11002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rPr lang="en-GB" sz="3000">
                <a:solidFill>
                  <a:srgbClr val="BF9000"/>
                </a:solidFill>
                <a:latin typeface="Open Sans"/>
                <a:ea typeface="Open Sans"/>
                <a:cs typeface="Open Sans"/>
                <a:sym typeface="Open Sans"/>
              </a:rPr>
              <a:t>MarComms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Marketing and Communications is a service for all 4 priorities and tasks</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MarComms is responsible for website maintenance and development</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MarComms is responsible for all Social Media Platforms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292100" lvl="0" marL="457200" rtl="0" algn="l">
              <a:spcBef>
                <a:spcPts val="0"/>
              </a:spcBef>
              <a:spcAft>
                <a:spcPts val="0"/>
              </a:spcAft>
              <a:buClr>
                <a:schemeClr val="dk1"/>
              </a:buClr>
              <a:buSzPts val="1000"/>
              <a:buFont typeface="Open Sans"/>
              <a:buAutoNum type="arabicPeriod"/>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p:txBody>
      </p:sp>
      <p:sp>
        <p:nvSpPr>
          <p:cNvPr id="983" name="Google Shape;983;p13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984" name="Google Shape;984;p137"/>
          <p:cNvSpPr txBox="1"/>
          <p:nvPr/>
        </p:nvSpPr>
        <p:spPr>
          <a:xfrm>
            <a:off x="716025" y="4976525"/>
            <a:ext cx="7884300" cy="12411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Objectives:</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Marketing plans in place for each exhibition and event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Website traffic increase of 15% on 2019</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Social Media platforms to show 30% increase on 2019</a:t>
            </a:r>
            <a:endParaRPr sz="1800">
              <a:solidFill>
                <a:schemeClr val="lt1"/>
              </a:solidFill>
              <a:latin typeface="Open Sans"/>
              <a:ea typeface="Open Sans"/>
              <a:cs typeface="Open Sans"/>
              <a:sym typeface="Open Sans"/>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38"/>
          <p:cNvSpPr txBox="1"/>
          <p:nvPr>
            <p:ph type="title"/>
          </p:nvPr>
        </p:nvSpPr>
        <p:spPr>
          <a:xfrm>
            <a:off x="238275" y="1527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MarComms</a:t>
            </a:r>
            <a:endParaRPr/>
          </a:p>
        </p:txBody>
      </p:sp>
      <p:sp>
        <p:nvSpPr>
          <p:cNvPr id="990" name="Google Shape;990;p138"/>
          <p:cNvSpPr txBox="1"/>
          <p:nvPr>
            <p:ph idx="1" type="body"/>
          </p:nvPr>
        </p:nvSpPr>
        <p:spPr>
          <a:xfrm>
            <a:off x="311700" y="916300"/>
            <a:ext cx="8520600" cy="59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Julie </a:t>
            </a:r>
            <a:r>
              <a:rPr b="1" lang="en-GB"/>
              <a:t> 	Timeline:</a:t>
            </a:r>
            <a:r>
              <a:rPr lang="en-GB" sz="1400">
                <a:solidFill>
                  <a:schemeClr val="dk1"/>
                </a:solidFill>
                <a:latin typeface="Open Sans"/>
                <a:ea typeface="Open Sans"/>
                <a:cs typeface="Open Sans"/>
                <a:sym typeface="Open Sans"/>
              </a:rPr>
              <a:t>: 2020.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Museum</a:t>
            </a:r>
            <a:endParaRPr b="1"/>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T1 </a:t>
            </a:r>
            <a:r>
              <a:rPr b="1" lang="en-GB" sz="1400">
                <a:solidFill>
                  <a:srgbClr val="000000"/>
                </a:solidFill>
                <a:latin typeface="Open Sans"/>
                <a:ea typeface="Open Sans"/>
                <a:cs typeface="Open Sans"/>
                <a:sym typeface="Open Sans"/>
              </a:rPr>
              <a:t>Marketing</a:t>
            </a:r>
            <a:r>
              <a:rPr b="1" lang="en-GB" sz="1400">
                <a:solidFill>
                  <a:srgbClr val="000000"/>
                </a:solidFill>
                <a:latin typeface="Open Sans"/>
                <a:ea typeface="Open Sans"/>
                <a:cs typeface="Open Sans"/>
                <a:sym typeface="Open Sans"/>
              </a:rPr>
              <a:t> Management Master Plan </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T1.2 Create a Master Plan with deadlines for all projects, exhibitions, events and marcomms. </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b="1" lang="en-GB" sz="1400">
                <a:solidFill>
                  <a:srgbClr val="000000"/>
                </a:solidFill>
                <a:latin typeface="Open Sans"/>
                <a:ea typeface="Open Sans"/>
                <a:cs typeface="Open Sans"/>
                <a:sym typeface="Open Sans"/>
              </a:rPr>
              <a:t>T1.2.1. </a:t>
            </a:r>
            <a:r>
              <a:rPr b="1" lang="en-GB" sz="1400">
                <a:solidFill>
                  <a:schemeClr val="dk1"/>
                </a:solidFill>
                <a:latin typeface="Open Sans"/>
                <a:ea typeface="Open Sans"/>
                <a:cs typeface="Open Sans"/>
                <a:sym typeface="Open Sans"/>
              </a:rPr>
              <a:t>Marketing Communication plan to be completed for each exhibition </a:t>
            </a:r>
            <a:r>
              <a:rPr lang="en-GB" sz="1400">
                <a:solidFill>
                  <a:schemeClr val="dk1"/>
                </a:solidFill>
                <a:latin typeface="Open Sans"/>
                <a:ea typeface="Open Sans"/>
                <a:cs typeface="Open Sans"/>
                <a:sym typeface="Open Sans"/>
              </a:rPr>
              <a:t>- to include web presence, press and media coverage and mailouts.   </a:t>
            </a:r>
            <a:endParaRPr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T7.1.1.1 Social Media plan created &amp; executed</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T1.2.2 Design and print of collateral for each exhibition</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T7.1.2.1 Gallery exhibitions: Poster, invitations, railing banner, flyer, online banner, website page, visual campaign. Museum exhibition: Poster, flyer, invitations, online banner, website page, railing banner. Cafe exhibition: Poster, flyer, website event, online banner. </a:t>
            </a:r>
            <a:endParaRPr b="1"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b="1" lang="en-GB" sz="1400">
                <a:solidFill>
                  <a:schemeClr val="dk1"/>
                </a:solidFill>
                <a:latin typeface="Open Sans"/>
                <a:ea typeface="Open Sans"/>
                <a:cs typeface="Open Sans"/>
                <a:sym typeface="Open Sans"/>
              </a:rPr>
              <a:t>T1.3.1 Marketing Communication plan to completed for each event </a:t>
            </a:r>
            <a:r>
              <a:rPr lang="en-GB" sz="1400">
                <a:solidFill>
                  <a:schemeClr val="dk1"/>
                </a:solidFill>
                <a:latin typeface="Open Sans"/>
                <a:ea typeface="Open Sans"/>
                <a:cs typeface="Open Sans"/>
                <a:sym typeface="Open Sans"/>
              </a:rPr>
              <a:t>- to include web presence, press and media coverage and mailouts.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T1.3.1.1 Social Media plan created &amp; executed</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T1.3.2 Design and print of collateral for each event</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T1.3..2 Museum event: Flyer, poster, website/facebook event, online visual campaign. Hosted event: Website/Facebook event</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b="1" lang="en-GB" sz="1400">
                <a:solidFill>
                  <a:schemeClr val="dk1"/>
                </a:solidFill>
                <a:latin typeface="Open Sans"/>
                <a:ea typeface="Open Sans"/>
                <a:cs typeface="Open Sans"/>
                <a:sym typeface="Open Sans"/>
              </a:rPr>
              <a:t>T2  Event Guide</a:t>
            </a:r>
            <a:endParaRPr i="1"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T2.1 Liaise with all departments for dates and details of all upcoming events, add to website, share with Limerick.ie</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T2.1.1 Shared document and deadlines to be put in place for events to be included in event guide. Shared with Limerick Museum and City Gallery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T2.1.2  Design Event Guide,  proof, print arrange distribution and add online. Link to monthly object</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991" name="Google Shape;991;p1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39"/>
          <p:cNvSpPr txBox="1"/>
          <p:nvPr>
            <p:ph type="title"/>
          </p:nvPr>
        </p:nvSpPr>
        <p:spPr>
          <a:xfrm>
            <a:off x="238275" y="1527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Website</a:t>
            </a:r>
            <a:endParaRPr/>
          </a:p>
        </p:txBody>
      </p:sp>
      <p:sp>
        <p:nvSpPr>
          <p:cNvPr id="997" name="Google Shape;997;p139"/>
          <p:cNvSpPr txBox="1"/>
          <p:nvPr>
            <p:ph idx="1" type="body"/>
          </p:nvPr>
        </p:nvSpPr>
        <p:spPr>
          <a:xfrm>
            <a:off x="311700" y="916300"/>
            <a:ext cx="8520600" cy="53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Alisson</a:t>
            </a:r>
            <a:r>
              <a:rPr lang="en-GB"/>
              <a:t> </a:t>
            </a:r>
            <a:r>
              <a:rPr b="1" lang="en-GB"/>
              <a:t> 	Timeline:</a:t>
            </a:r>
            <a:r>
              <a:rPr lang="en-GB" sz="1400">
                <a:solidFill>
                  <a:schemeClr val="dk1"/>
                </a:solidFill>
                <a:latin typeface="Open Sans"/>
                <a:ea typeface="Open Sans"/>
                <a:cs typeface="Open Sans"/>
                <a:sym typeface="Open Sans"/>
              </a:rPr>
              <a:t>: 2020.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Museum</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T3 Website content, maintenance and minor improvements Q1-A4</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T3.1 Content: upcoming events, online exhibitions, blogs, curators choice, Printmaker, Events Guide, e-commerce for event and tour booking. Open times highlighted for public holidays and any changes. Banners changed according to exhibitions.  - a weekly schedule to be kept and updated.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T3.1.1 Liaise with education and community to update pages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T3.2. SEO is to be optimised regularly to improve organic traffic.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T3.3 Navigation and links to be reviewed and maintained quarterly</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T4 Implement new website and changes Q2/3</a:t>
            </a:r>
            <a:endParaRPr b="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T4.1 Create Tender for Website designers to develop a new website Q2</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T4.2 Launch new website Q3</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T4.3 Create website maintenance/updating  protocol / schedule Q3</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998" name="Google Shape;998;p13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40"/>
          <p:cNvSpPr txBox="1"/>
          <p:nvPr>
            <p:ph type="title"/>
          </p:nvPr>
        </p:nvSpPr>
        <p:spPr>
          <a:xfrm>
            <a:off x="238275" y="1527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Social Media</a:t>
            </a:r>
            <a:endParaRPr/>
          </a:p>
        </p:txBody>
      </p:sp>
      <p:sp>
        <p:nvSpPr>
          <p:cNvPr id="1004" name="Google Shape;1004;p140"/>
          <p:cNvSpPr txBox="1"/>
          <p:nvPr>
            <p:ph idx="1" type="body"/>
          </p:nvPr>
        </p:nvSpPr>
        <p:spPr>
          <a:xfrm>
            <a:off x="311700" y="916300"/>
            <a:ext cx="8520600" cy="53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Julie </a:t>
            </a:r>
            <a:r>
              <a:rPr b="1" lang="en-GB"/>
              <a:t> 	Timeline:</a:t>
            </a:r>
            <a:r>
              <a:rPr lang="en-GB" sz="1400">
                <a:solidFill>
                  <a:schemeClr val="dk1"/>
                </a:solidFill>
                <a:latin typeface="Open Sans"/>
                <a:ea typeface="Open Sans"/>
                <a:cs typeface="Open Sans"/>
                <a:sym typeface="Open Sans"/>
              </a:rPr>
              <a:t>: 2020.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Museum</a:t>
            </a:r>
            <a:endParaRPr b="1"/>
          </a:p>
          <a:p>
            <a:pPr indent="0" lvl="0" marL="0" rtl="0" algn="l">
              <a:spcBef>
                <a:spcPts val="1600"/>
              </a:spcBef>
              <a:spcAft>
                <a:spcPts val="0"/>
              </a:spcAft>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T5 Social Media campaigns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T5.1 Review 2019 and Implement best practice reviewed in 2019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T5.2 Create and execute campaigns to increase engagement. 30% average increase from 2019</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T5.3  Monthly statistics to be maintained and quarterly reports.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T5.4  Campaigns to run across all platforms for all events and exhibitions. Plan to be written for each campaign with schedule.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T5.4.1 Collateral designs to be created for each campaign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T5.4.2. Copyright to be implemented for all images used across all events and exhibitions. </a:t>
            </a:r>
            <a:endParaRPr sz="1400">
              <a:solidFill>
                <a:schemeClr val="dk1"/>
              </a:solidFill>
              <a:latin typeface="Open Sans"/>
              <a:ea typeface="Open Sans"/>
              <a:cs typeface="Open Sans"/>
              <a:sym typeface="Open Sans"/>
            </a:endParaRPr>
          </a:p>
          <a:p>
            <a:pPr indent="-292100" lvl="0" marL="457200" rtl="0" algn="l">
              <a:lnSpc>
                <a:spcPct val="100000"/>
              </a:lnSpc>
              <a:spcBef>
                <a:spcPts val="1600"/>
              </a:spcBef>
              <a:spcAft>
                <a:spcPts val="0"/>
              </a:spcAft>
              <a:buClr>
                <a:schemeClr val="dk1"/>
              </a:buClr>
              <a:buSzPts val="1000"/>
              <a:buFont typeface="Open Sans"/>
              <a:buAutoNum type="arabicPeriod"/>
            </a:pPr>
            <a:r>
              <a:rPr lang="en-GB" sz="1000">
                <a:solidFill>
                  <a:schemeClr val="dk1"/>
                </a:solidFill>
                <a:latin typeface="Open Sans"/>
                <a:ea typeface="Open Sans"/>
                <a:cs typeface="Open Sans"/>
                <a:sym typeface="Open Sans"/>
              </a:rPr>
              <a:t>Social Media platforms producing and being a better content place through best practices to attract and keep the audiences. Better use of current tools and systems such as MailChimp and Wordpress.</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005" name="Google Shape;1005;p1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41"/>
          <p:cNvSpPr txBox="1"/>
          <p:nvPr>
            <p:ph type="title"/>
          </p:nvPr>
        </p:nvSpPr>
        <p:spPr>
          <a:xfrm>
            <a:off x="238275" y="1527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Social Media</a:t>
            </a:r>
            <a:endParaRPr/>
          </a:p>
        </p:txBody>
      </p:sp>
      <p:sp>
        <p:nvSpPr>
          <p:cNvPr id="1011" name="Google Shape;1011;p141"/>
          <p:cNvSpPr txBox="1"/>
          <p:nvPr>
            <p:ph idx="1" type="body"/>
          </p:nvPr>
        </p:nvSpPr>
        <p:spPr>
          <a:xfrm>
            <a:off x="311700" y="916300"/>
            <a:ext cx="8520600" cy="53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Julie </a:t>
            </a:r>
            <a:r>
              <a:rPr b="1" lang="en-GB"/>
              <a:t> 	Timeline:</a:t>
            </a:r>
            <a:r>
              <a:rPr lang="en-GB" sz="1400">
                <a:solidFill>
                  <a:schemeClr val="dk1"/>
                </a:solidFill>
                <a:latin typeface="Open Sans"/>
                <a:ea typeface="Open Sans"/>
                <a:cs typeface="Open Sans"/>
                <a:sym typeface="Open Sans"/>
              </a:rPr>
              <a:t>: 2020.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Museum</a:t>
            </a:r>
            <a:endParaRPr b="1"/>
          </a:p>
          <a:p>
            <a:pPr indent="0" lvl="0" marL="0" rtl="0" algn="l">
              <a:lnSpc>
                <a:spcPct val="100000"/>
              </a:lnSpc>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T6  Statistics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T6.1 Create and maintain shared document with all website and social media statistics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T6.1.1 Update monthly statistics across all social media platforms and website traffic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T6.2.2 Create </a:t>
            </a:r>
            <a:r>
              <a:rPr lang="en-GB" sz="1400">
                <a:solidFill>
                  <a:schemeClr val="dk1"/>
                </a:solidFill>
                <a:latin typeface="Open Sans"/>
                <a:ea typeface="Open Sans"/>
                <a:cs typeface="Open Sans"/>
                <a:sym typeface="Open Sans"/>
              </a:rPr>
              <a:t>quarterly reports on website and social media stats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T6.2.3 Separate reports and evaluations created for large campaigns (ex. Exhibitions, special events)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012" name="Google Shape;1012;p14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016" name="Shape 1016"/>
        <p:cNvGrpSpPr/>
        <p:nvPr/>
      </p:nvGrpSpPr>
      <p:grpSpPr>
        <a:xfrm>
          <a:off x="0" y="0"/>
          <a:ext cx="0" cy="0"/>
          <a:chOff x="0" y="0"/>
          <a:chExt cx="0" cy="0"/>
        </a:xfrm>
      </p:grpSpPr>
      <p:sp>
        <p:nvSpPr>
          <p:cNvPr id="1017" name="Google Shape;1017;p142"/>
          <p:cNvSpPr txBox="1"/>
          <p:nvPr/>
        </p:nvSpPr>
        <p:spPr>
          <a:xfrm>
            <a:off x="648650" y="2302892"/>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rPr lang="en-GB" sz="3000">
                <a:solidFill>
                  <a:srgbClr val="BF9000"/>
                </a:solidFill>
                <a:latin typeface="Open Sans"/>
                <a:ea typeface="Open Sans"/>
                <a:cs typeface="Open Sans"/>
                <a:sym typeface="Open Sans"/>
              </a:rPr>
              <a:t>FRIENDS Operational Plan 2020</a:t>
            </a:r>
            <a:endParaRPr sz="3000">
              <a:solidFill>
                <a:srgbClr val="BF9000"/>
              </a:solidFill>
              <a:latin typeface="Open Sans"/>
              <a:ea typeface="Open Sans"/>
              <a:cs typeface="Open Sans"/>
              <a:sym typeface="Open Sans"/>
            </a:endParaRPr>
          </a:p>
        </p:txBody>
      </p:sp>
      <p:sp>
        <p:nvSpPr>
          <p:cNvPr id="1018" name="Google Shape;1018;p14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022" name="Shape 1022"/>
        <p:cNvGrpSpPr/>
        <p:nvPr/>
      </p:nvGrpSpPr>
      <p:grpSpPr>
        <a:xfrm>
          <a:off x="0" y="0"/>
          <a:ext cx="0" cy="0"/>
          <a:chOff x="0" y="0"/>
          <a:chExt cx="0" cy="0"/>
        </a:xfrm>
      </p:grpSpPr>
      <p:sp>
        <p:nvSpPr>
          <p:cNvPr id="1023" name="Google Shape;1023;p143"/>
          <p:cNvSpPr txBox="1"/>
          <p:nvPr/>
        </p:nvSpPr>
        <p:spPr>
          <a:xfrm>
            <a:off x="151875" y="940992"/>
            <a:ext cx="8651700" cy="35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Key Actions </a:t>
            </a:r>
            <a:endParaRPr b="1"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Nurture the Friends Network </a:t>
            </a: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Maintain </a:t>
            </a:r>
            <a:r>
              <a:rPr lang="en-GB" sz="1800">
                <a:solidFill>
                  <a:schemeClr val="lt1"/>
                </a:solidFill>
                <a:latin typeface="Open Sans"/>
                <a:ea typeface="Open Sans"/>
                <a:cs typeface="Open Sans"/>
                <a:sym typeface="Open Sans"/>
              </a:rPr>
              <a:t>Mental Health Association partnership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Transparent and current management accounts</a:t>
            </a:r>
            <a:endParaRPr i="1" sz="1800">
              <a:solidFill>
                <a:schemeClr val="lt1"/>
              </a:solidFill>
              <a:latin typeface="Open Sans"/>
              <a:ea typeface="Open Sans"/>
              <a:cs typeface="Open Sans"/>
              <a:sym typeface="Open Sans"/>
            </a:endParaRPr>
          </a:p>
          <a:p>
            <a:pPr indent="-342900" lvl="0" marL="450000" rtl="0" algn="l">
              <a:lnSpc>
                <a:spcPct val="115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Campaigns Activism campaign with LMHA &amp;  Hunt Society volunteers  to promote the benefits of culture heritage and participation for mental Health </a:t>
            </a:r>
            <a:r>
              <a:rPr i="1" lang="en-GB" sz="1800">
                <a:solidFill>
                  <a:schemeClr val="lt1"/>
                </a:solidFill>
                <a:latin typeface="Open Sans"/>
                <a:ea typeface="Open Sans"/>
                <a:cs typeface="Open Sans"/>
                <a:sym typeface="Open Sans"/>
              </a:rPr>
              <a:t>Priority 2:</a:t>
            </a:r>
            <a:endParaRPr b="1" sz="1800">
              <a:solidFill>
                <a:schemeClr val="lt1"/>
              </a:solidFill>
              <a:latin typeface="Open Sans"/>
              <a:ea typeface="Open Sans"/>
              <a:cs typeface="Open Sans"/>
              <a:sym typeface="Open Sans"/>
            </a:endParaRPr>
          </a:p>
          <a:p>
            <a:pPr indent="-342900" lvl="0" marL="450000" rtl="0" algn="l">
              <a:lnSpc>
                <a:spcPct val="115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Event &amp; Membership Promotion</a:t>
            </a:r>
            <a:endParaRPr i="1" sz="1800">
              <a:solidFill>
                <a:schemeClr val="lt1"/>
              </a:solidFill>
              <a:latin typeface="Open Sans"/>
              <a:ea typeface="Open Sans"/>
              <a:cs typeface="Open Sans"/>
              <a:sym typeface="Open Sans"/>
            </a:endParaRPr>
          </a:p>
          <a:p>
            <a:pPr indent="-342900" lvl="0" marL="450000" rtl="0" algn="l">
              <a:lnSpc>
                <a:spcPct val="115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Fundraising</a:t>
            </a:r>
            <a:endParaRPr i="1" sz="1800">
              <a:solidFill>
                <a:schemeClr val="lt1"/>
              </a:solidFill>
              <a:latin typeface="Open Sans"/>
              <a:ea typeface="Open Sans"/>
              <a:cs typeface="Open Sans"/>
              <a:sym typeface="Open Sans"/>
            </a:endParaRPr>
          </a:p>
          <a:p>
            <a:pPr indent="0" lvl="0" marL="914400" rtl="0" algn="l">
              <a:spcBef>
                <a:spcPts val="0"/>
              </a:spcBef>
              <a:spcAft>
                <a:spcPts val="0"/>
              </a:spcAft>
              <a:buNone/>
            </a:pPr>
            <a:r>
              <a:t/>
            </a:r>
            <a:endParaRPr i="1" sz="1800">
              <a:solidFill>
                <a:schemeClr val="lt1"/>
              </a:solidFill>
              <a:latin typeface="Open Sans"/>
              <a:ea typeface="Open Sans"/>
              <a:cs typeface="Open Sans"/>
              <a:sym typeface="Open Sans"/>
            </a:endParaRPr>
          </a:p>
          <a:p>
            <a:pPr indent="0" lvl="0" marL="9144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1024" name="Google Shape;1024;p1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1025" name="Google Shape;1025;p143"/>
          <p:cNvSpPr txBox="1"/>
          <p:nvPr/>
        </p:nvSpPr>
        <p:spPr>
          <a:xfrm>
            <a:off x="1269775" y="4903350"/>
            <a:ext cx="7604100" cy="11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chemeClr val="lt1"/>
                </a:solidFill>
                <a:latin typeface="Open Sans"/>
                <a:ea typeface="Open Sans"/>
                <a:cs typeface="Open Sans"/>
                <a:sym typeface="Open Sans"/>
              </a:rPr>
              <a:t>KPI’s </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AutoNum type="alphaLcPeriod"/>
            </a:pPr>
            <a:r>
              <a:rPr lang="en-GB" sz="1800">
                <a:solidFill>
                  <a:schemeClr val="lt1"/>
                </a:solidFill>
                <a:latin typeface="Open Sans"/>
                <a:ea typeface="Open Sans"/>
                <a:cs typeface="Open Sans"/>
                <a:sym typeface="Open Sans"/>
              </a:rPr>
              <a:t>Link Friends Lectures more closely to the Collections - </a:t>
            </a:r>
            <a:r>
              <a:rPr i="1" lang="en-GB" sz="1800">
                <a:solidFill>
                  <a:schemeClr val="lt1"/>
                </a:solidFill>
                <a:latin typeface="Open Sans"/>
                <a:ea typeface="Open Sans"/>
                <a:cs typeface="Open Sans"/>
                <a:sym typeface="Open Sans"/>
              </a:rPr>
              <a:t>Priority 1.</a:t>
            </a:r>
            <a:endParaRPr i="1"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AutoNum type="alphaLcPeriod"/>
            </a:pPr>
            <a:r>
              <a:rPr lang="en-GB" sz="1800">
                <a:solidFill>
                  <a:schemeClr val="lt1"/>
                </a:solidFill>
                <a:latin typeface="Open Sans"/>
                <a:ea typeface="Open Sans"/>
                <a:cs typeface="Open Sans"/>
                <a:sym typeface="Open Sans"/>
              </a:rPr>
              <a:t>Maintain partnership with LMHA</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AutoNum type="alphaLcPeriod"/>
            </a:pPr>
            <a:r>
              <a:rPr i="1" lang="en-GB" sz="18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Expand membership of Friends from</a:t>
            </a:r>
            <a:r>
              <a:rPr lang="en-GB" sz="1800">
                <a:solidFill>
                  <a:schemeClr val="lt1"/>
                </a:solidFill>
                <a:latin typeface="Open Sans"/>
                <a:ea typeface="Open Sans"/>
                <a:cs typeface="Open Sans"/>
                <a:sym typeface="Open Sans"/>
              </a:rPr>
              <a:t> 450 subscriptions to 600</a:t>
            </a:r>
            <a:r>
              <a:rPr lang="en-GB" sz="1800">
                <a:solidFill>
                  <a:schemeClr val="lt1"/>
                </a:solidFill>
                <a:latin typeface="Open Sans"/>
                <a:ea typeface="Open Sans"/>
                <a:cs typeface="Open Sans"/>
                <a:sym typeface="Open Sans"/>
              </a:rPr>
              <a:t>, including 50 in Hunt Society</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029" name="Shape 1029"/>
        <p:cNvGrpSpPr/>
        <p:nvPr/>
      </p:nvGrpSpPr>
      <p:grpSpPr>
        <a:xfrm>
          <a:off x="0" y="0"/>
          <a:ext cx="0" cy="0"/>
          <a:chOff x="0" y="0"/>
          <a:chExt cx="0" cy="0"/>
        </a:xfrm>
      </p:grpSpPr>
      <p:sp>
        <p:nvSpPr>
          <p:cNvPr id="1030" name="Google Shape;1030;p144"/>
          <p:cNvSpPr txBox="1"/>
          <p:nvPr/>
        </p:nvSpPr>
        <p:spPr>
          <a:xfrm>
            <a:off x="468500" y="1487500"/>
            <a:ext cx="8288700" cy="3577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Expand membership of Friends from 450 subscriptions to 600, including 50 in Hunt Society</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Tasks: </a:t>
            </a:r>
            <a:endParaRPr sz="1800">
              <a:solidFill>
                <a:schemeClr val="lt1"/>
              </a:solidFill>
              <a:latin typeface="Open Sans"/>
              <a:ea typeface="Open Sans"/>
              <a:cs typeface="Open Sans"/>
              <a:sym typeface="Open Sans"/>
            </a:endParaRPr>
          </a:p>
          <a:p>
            <a:pPr indent="-342900" lvl="0" marL="1371600" rtl="0" algn="l">
              <a:spcBef>
                <a:spcPts val="0"/>
              </a:spcBef>
              <a:spcAft>
                <a:spcPts val="0"/>
              </a:spcAft>
              <a:buClr>
                <a:schemeClr val="lt1"/>
              </a:buClr>
              <a:buSzPts val="1800"/>
              <a:buFont typeface="Open Sans"/>
              <a:buAutoNum type="alphaLcPeriod"/>
            </a:pPr>
            <a:r>
              <a:rPr lang="en-GB" sz="1800">
                <a:solidFill>
                  <a:schemeClr val="lt1"/>
                </a:solidFill>
                <a:latin typeface="Open Sans"/>
                <a:ea typeface="Open Sans"/>
                <a:cs typeface="Open Sans"/>
                <a:sym typeface="Open Sans"/>
              </a:rPr>
              <a:t>Membership renewal and increase </a:t>
            </a:r>
            <a:endParaRPr sz="1800">
              <a:solidFill>
                <a:schemeClr val="lt1"/>
              </a:solidFill>
              <a:latin typeface="Open Sans"/>
              <a:ea typeface="Open Sans"/>
              <a:cs typeface="Open Sans"/>
              <a:sym typeface="Open Sans"/>
            </a:endParaRPr>
          </a:p>
          <a:p>
            <a:pPr indent="-342900" lvl="1" marL="2286000" rtl="0" algn="l">
              <a:spcBef>
                <a:spcPts val="0"/>
              </a:spcBef>
              <a:spcAft>
                <a:spcPts val="0"/>
              </a:spcAft>
              <a:buClr>
                <a:schemeClr val="lt1"/>
              </a:buClr>
              <a:buSzPts val="1800"/>
              <a:buFont typeface="Open Sans"/>
              <a:buAutoNum type="romanLcPeriod"/>
            </a:pPr>
            <a:r>
              <a:rPr lang="en-GB" sz="1800">
                <a:solidFill>
                  <a:schemeClr val="lt1"/>
                </a:solidFill>
                <a:latin typeface="Open Sans"/>
                <a:ea typeface="Open Sans"/>
                <a:cs typeface="Open Sans"/>
                <a:sym typeface="Open Sans"/>
              </a:rPr>
              <a:t>Diversify and internationalise the base</a:t>
            </a:r>
            <a:endParaRPr sz="1800">
              <a:solidFill>
                <a:schemeClr val="lt1"/>
              </a:solidFill>
              <a:latin typeface="Open Sans"/>
              <a:ea typeface="Open Sans"/>
              <a:cs typeface="Open Sans"/>
              <a:sym typeface="Open Sans"/>
            </a:endParaRPr>
          </a:p>
          <a:p>
            <a:pPr indent="-342900" lvl="1" marL="2286000" rtl="0" algn="l">
              <a:spcBef>
                <a:spcPts val="0"/>
              </a:spcBef>
              <a:spcAft>
                <a:spcPts val="0"/>
              </a:spcAft>
              <a:buClr>
                <a:schemeClr val="lt1"/>
              </a:buClr>
              <a:buSzPts val="1800"/>
              <a:buFont typeface="Open Sans"/>
              <a:buAutoNum type="romanLcPeriod"/>
            </a:pPr>
            <a:r>
              <a:rPr lang="en-GB" sz="1800">
                <a:solidFill>
                  <a:schemeClr val="lt1"/>
                </a:solidFill>
                <a:latin typeface="Open Sans"/>
                <a:ea typeface="Open Sans"/>
                <a:cs typeface="Open Sans"/>
                <a:sym typeface="Open Sans"/>
              </a:rPr>
              <a:t>Creation of young activist group</a:t>
            </a:r>
            <a:endParaRPr sz="1800">
              <a:solidFill>
                <a:schemeClr val="lt1"/>
              </a:solidFill>
              <a:latin typeface="Open Sans"/>
              <a:ea typeface="Open Sans"/>
              <a:cs typeface="Open Sans"/>
              <a:sym typeface="Open Sans"/>
            </a:endParaRPr>
          </a:p>
          <a:p>
            <a:pPr indent="-342900" lvl="0" marL="1371600" rtl="0" algn="l">
              <a:spcBef>
                <a:spcPts val="0"/>
              </a:spcBef>
              <a:spcAft>
                <a:spcPts val="0"/>
              </a:spcAft>
              <a:buClr>
                <a:schemeClr val="lt1"/>
              </a:buClr>
              <a:buSzPts val="1800"/>
              <a:buFont typeface="Open Sans"/>
              <a:buAutoNum type="alphaLcPeriod"/>
            </a:pPr>
            <a:r>
              <a:rPr lang="en-GB" sz="1800">
                <a:solidFill>
                  <a:schemeClr val="lt1"/>
                </a:solidFill>
                <a:latin typeface="Open Sans"/>
                <a:ea typeface="Open Sans"/>
                <a:cs typeface="Open Sans"/>
                <a:sym typeface="Open Sans"/>
              </a:rPr>
              <a:t>Creation of </a:t>
            </a:r>
            <a:r>
              <a:rPr lang="en-GB" sz="1800">
                <a:solidFill>
                  <a:schemeClr val="lt1"/>
                </a:solidFill>
                <a:latin typeface="Open Sans"/>
                <a:ea typeface="Open Sans"/>
                <a:cs typeface="Open Sans"/>
                <a:sym typeface="Open Sans"/>
              </a:rPr>
              <a:t>2020 programme plan</a:t>
            </a: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
        <p:nvSpPr>
          <p:cNvPr id="1031" name="Google Shape;1031;p144"/>
          <p:cNvSpPr txBox="1"/>
          <p:nvPr/>
        </p:nvSpPr>
        <p:spPr>
          <a:xfrm>
            <a:off x="468500" y="2034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Action1 : Nurture the Friends Network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p:txBody>
      </p:sp>
      <p:sp>
        <p:nvSpPr>
          <p:cNvPr id="1032" name="Google Shape;1032;p1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26" name="Shape 226"/>
        <p:cNvGrpSpPr/>
        <p:nvPr/>
      </p:nvGrpSpPr>
      <p:grpSpPr>
        <a:xfrm>
          <a:off x="0" y="0"/>
          <a:ext cx="0" cy="0"/>
          <a:chOff x="0" y="0"/>
          <a:chExt cx="0" cy="0"/>
        </a:xfrm>
      </p:grpSpPr>
      <p:sp>
        <p:nvSpPr>
          <p:cNvPr id="227" name="Google Shape;227;p37"/>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txBox="1"/>
          <p:nvPr/>
        </p:nvSpPr>
        <p:spPr>
          <a:xfrm>
            <a:off x="553500" y="15072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Visitors - KPI’s</a:t>
            </a:r>
            <a:endParaRPr sz="3000">
              <a:solidFill>
                <a:srgbClr val="BF9000"/>
              </a:solidFill>
              <a:latin typeface="Open Sans"/>
              <a:ea typeface="Open Sans"/>
              <a:cs typeface="Open Sans"/>
              <a:sym typeface="Open Sans"/>
            </a:endParaRPr>
          </a:p>
        </p:txBody>
      </p:sp>
      <p:sp>
        <p:nvSpPr>
          <p:cNvPr id="229" name="Google Shape;229;p37"/>
          <p:cNvSpPr txBox="1"/>
          <p:nvPr/>
        </p:nvSpPr>
        <p:spPr>
          <a:xfrm>
            <a:off x="258750" y="1566450"/>
            <a:ext cx="8626500" cy="296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chemeClr val="lt1"/>
                </a:solidFill>
                <a:latin typeface="Open Sans"/>
                <a:ea typeface="Open Sans"/>
                <a:cs typeface="Open Sans"/>
                <a:sym typeface="Open Sans"/>
              </a:rPr>
              <a:t>2020</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sz="1800">
                <a:solidFill>
                  <a:schemeClr val="lt1"/>
                </a:solidFill>
                <a:latin typeface="Open Sans"/>
                <a:ea typeface="Open Sans"/>
                <a:cs typeface="Open Sans"/>
                <a:sym typeface="Open Sans"/>
              </a:rPr>
              <a:t>Exhibition</a:t>
            </a:r>
            <a:endParaRPr b="1"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Deliver a successful and diverse exhibition programme to increase visitor</a:t>
            </a:r>
            <a:r>
              <a:rPr lang="en-GB" sz="1800">
                <a:solidFill>
                  <a:schemeClr val="lt1"/>
                </a:solidFill>
                <a:latin typeface="Open Sans"/>
                <a:ea typeface="Open Sans"/>
                <a:cs typeface="Open Sans"/>
                <a:sym typeface="Open Sans"/>
              </a:rPr>
              <a:t>s by 5% on 2019</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Reach a  global audience with at least one new online and one touring exhibition.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lt1"/>
              </a:solidFill>
              <a:latin typeface="Open Sans"/>
              <a:ea typeface="Open Sans"/>
              <a:cs typeface="Open Sans"/>
              <a:sym typeface="Open Sans"/>
            </a:endParaRPr>
          </a:p>
          <a:p>
            <a:pPr indent="0" lvl="0" marL="914400" rtl="0" algn="l">
              <a:lnSpc>
                <a:spcPct val="70000"/>
              </a:lnSpc>
              <a:spcBef>
                <a:spcPts val="0"/>
              </a:spcBef>
              <a:spcAft>
                <a:spcPts val="0"/>
              </a:spcAft>
              <a:buNone/>
            </a:pPr>
            <a:r>
              <a:t/>
            </a:r>
            <a:endParaRPr sz="1800">
              <a:solidFill>
                <a:srgbClr val="FFFFFF"/>
              </a:solidFill>
            </a:endParaRPr>
          </a:p>
        </p:txBody>
      </p:sp>
      <p:sp>
        <p:nvSpPr>
          <p:cNvPr id="230" name="Google Shape;230;p3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45"/>
          <p:cNvSpPr txBox="1"/>
          <p:nvPr>
            <p:ph type="title"/>
          </p:nvPr>
        </p:nvSpPr>
        <p:spPr>
          <a:xfrm>
            <a:off x="311700" y="1786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Action 1. </a:t>
            </a:r>
            <a:r>
              <a:rPr b="1" lang="en-GB" sz="1800">
                <a:solidFill>
                  <a:srgbClr val="FFFFFF"/>
                </a:solidFill>
              </a:rPr>
              <a:t>Membership renewal and increase </a:t>
            </a:r>
            <a:r>
              <a:rPr lang="en-GB" sz="1400">
                <a:solidFill>
                  <a:srgbClr val="FFFFFF"/>
                </a:solidFill>
                <a:latin typeface="Open Sans"/>
                <a:ea typeface="Open Sans"/>
                <a:cs typeface="Open Sans"/>
                <a:sym typeface="Open Sans"/>
              </a:rPr>
              <a:t> </a:t>
            </a:r>
            <a:endParaRPr>
              <a:solidFill>
                <a:srgbClr val="FFFFFF"/>
              </a:solidFill>
            </a:endParaRPr>
          </a:p>
        </p:txBody>
      </p:sp>
      <p:sp>
        <p:nvSpPr>
          <p:cNvPr id="1038" name="Google Shape;1038;p145"/>
          <p:cNvSpPr txBox="1"/>
          <p:nvPr>
            <p:ph idx="1" type="body"/>
          </p:nvPr>
        </p:nvSpPr>
        <p:spPr>
          <a:xfrm>
            <a:off x="311700" y="942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Responsible: Sian </a:t>
            </a:r>
            <a:r>
              <a:rPr lang="en-GB" sz="1400">
                <a:solidFill>
                  <a:schemeClr val="dk1"/>
                </a:solidFill>
                <a:latin typeface="Open Sans"/>
                <a:ea typeface="Open Sans"/>
                <a:cs typeface="Open Sans"/>
                <a:sym typeface="Open Sans"/>
              </a:rPr>
              <a:t>Date: </a:t>
            </a:r>
            <a:r>
              <a:rPr i="1" lang="en-GB" sz="1400">
                <a:solidFill>
                  <a:schemeClr val="dk1"/>
                </a:solidFill>
                <a:latin typeface="Open Sans"/>
                <a:ea typeface="Open Sans"/>
                <a:cs typeface="Open Sans"/>
                <a:sym typeface="Open Sans"/>
              </a:rPr>
              <a:t> January / throughout 2020 </a:t>
            </a: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T1.1 </a:t>
            </a:r>
            <a:r>
              <a:rPr lang="en-GB" sz="1400">
                <a:solidFill>
                  <a:schemeClr val="dk1"/>
                </a:solidFill>
                <a:latin typeface="Open Sans"/>
                <a:ea typeface="Open Sans"/>
                <a:cs typeface="Open Sans"/>
                <a:sym typeface="Open Sans"/>
              </a:rPr>
              <a:t>membership renewal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T1.1.1 Remind members to renew - for full year.  Subscriptions are yearly Q1</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T1.1.2 Create / print new membership cards not year specific  Q1</a:t>
            </a:r>
            <a:endParaRPr sz="1400">
              <a:solidFill>
                <a:srgbClr val="000000"/>
              </a:solidFill>
              <a:latin typeface="Open Sans"/>
              <a:ea typeface="Open Sans"/>
              <a:cs typeface="Open Sans"/>
              <a:sym typeface="Open Sans"/>
            </a:endParaRPr>
          </a:p>
          <a:p>
            <a:pPr indent="45720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T1.1.3Contact all gift memberships to renew, use 2020 events guide Q1</a:t>
            </a:r>
            <a:endParaRPr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T1.2 Create reciprocal relationships with Friends schemes in similar institutions worldwide e.g. Frick, Bu</a:t>
            </a:r>
            <a:r>
              <a:rPr lang="en-GB" sz="1400">
                <a:solidFill>
                  <a:schemeClr val="dk1"/>
                </a:solidFill>
                <a:latin typeface="Open Sans"/>
                <a:ea typeface="Open Sans"/>
                <a:cs typeface="Open Sans"/>
                <a:sym typeface="Open Sans"/>
              </a:rPr>
              <a:t>rrell, and investigate Friends swaps with National Institutions Q1</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T1.3 Diversify and internationalise the base</a:t>
            </a:r>
            <a:endParaRPr sz="1400">
              <a:solidFill>
                <a:schemeClr val="dk1"/>
              </a:solidFill>
              <a:latin typeface="Open Sans"/>
              <a:ea typeface="Open Sans"/>
              <a:cs typeface="Open Sans"/>
              <a:sym typeface="Open Sans"/>
            </a:endParaRPr>
          </a:p>
          <a:p>
            <a:pPr indent="45720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T1.3.1 Creation of young activist group </a:t>
            </a:r>
            <a:endParaRPr sz="1400">
              <a:solidFill>
                <a:schemeClr val="dk1"/>
              </a:solidFill>
              <a:latin typeface="Open Sans"/>
              <a:ea typeface="Open Sans"/>
              <a:cs typeface="Open Sans"/>
              <a:sym typeface="Open Sans"/>
            </a:endParaRPr>
          </a:p>
          <a:p>
            <a:pPr indent="457200" lvl="0" marL="4572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T1.3.1.</a:t>
            </a:r>
            <a:r>
              <a:rPr lang="en-GB" sz="1400">
                <a:solidFill>
                  <a:schemeClr val="dk1"/>
                </a:solidFill>
                <a:latin typeface="Open Sans"/>
                <a:ea typeface="Open Sans"/>
                <a:cs typeface="Open Sans"/>
                <a:sym typeface="Open Sans"/>
              </a:rPr>
              <a:t>1  Attend career fairs at universities, to recruit Hunt Society members Q3</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T1.3.1.2   Set up and execute campaign - volunteering in exchange for membership, link </a:t>
            </a:r>
            <a:endParaRPr sz="1400">
              <a:solidFill>
                <a:schemeClr val="dk1"/>
              </a:solidFill>
              <a:latin typeface="Open Sans"/>
              <a:ea typeface="Open Sans"/>
              <a:cs typeface="Open Sans"/>
              <a:sym typeface="Open Sans"/>
            </a:endParaRPr>
          </a:p>
          <a:p>
            <a:pPr indent="457200" lvl="0" marL="13716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to Mental Health campaign throughout Q1-4</a:t>
            </a:r>
            <a:endParaRPr i="1"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i="1"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T1.3.1.3 Work with studentvolunteer.ie to maintain member sign up page</a:t>
            </a:r>
            <a:r>
              <a:rPr i="1"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 Q1	</a:t>
            </a:r>
            <a:endParaRPr sz="1400">
              <a:solidFill>
                <a:schemeClr val="dk1"/>
              </a:solidFill>
              <a:latin typeface="Open Sans"/>
              <a:ea typeface="Open Sans"/>
              <a:cs typeface="Open Sans"/>
              <a:sym typeface="Open Sans"/>
            </a:endParaRPr>
          </a:p>
          <a:p>
            <a:pPr indent="457200" lvl="0" marL="4572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T1.3.1.4 Create a programme of events and opportunities for Hunt Society members Q1</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T1.3.2 Target 50-70 age group  </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T1.3.2.1 Create target lists and separate marketing campaign Q1</a:t>
            </a:r>
            <a:endParaRPr sz="1400">
              <a:solidFill>
                <a:schemeClr val="dk1"/>
              </a:solidFill>
              <a:latin typeface="Open Sans"/>
              <a:ea typeface="Open Sans"/>
              <a:cs typeface="Open Sans"/>
              <a:sym typeface="Open Sans"/>
            </a:endParaRPr>
          </a:p>
          <a:p>
            <a:pPr indent="457200" lvl="0" marL="457200" rtl="0" algn="l">
              <a:lnSpc>
                <a:spcPct val="10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T1.4 Reach</a:t>
            </a:r>
            <a:r>
              <a:rPr lang="en-GB" sz="1400">
                <a:solidFill>
                  <a:schemeClr val="dk1"/>
                </a:solidFill>
                <a:latin typeface="Open Sans"/>
                <a:ea typeface="Open Sans"/>
                <a:cs typeface="Open Sans"/>
                <a:sym typeface="Open Sans"/>
              </a:rPr>
              <a:t> out to Friends Groups in US and UK to investigate working together  Q2</a:t>
            </a:r>
            <a:endParaRPr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T1.4 Work with shop staff to sell membership to visitors, include short update training about Friends Benefits.   </a:t>
            </a:r>
            <a:r>
              <a:rPr i="1" lang="en-GB" sz="1400">
                <a:solidFill>
                  <a:schemeClr val="dk1"/>
                </a:solidFill>
                <a:latin typeface="Open Sans"/>
                <a:ea typeface="Open Sans"/>
                <a:cs typeface="Open Sans"/>
                <a:sym typeface="Open Sans"/>
              </a:rPr>
              <a:t>Q1 - Q4</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T1.6  Implement ‘Bring a Friend / Refer a Friend’ campaign  Q1</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039" name="Google Shape;1039;p14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46"/>
          <p:cNvSpPr txBox="1"/>
          <p:nvPr>
            <p:ph type="title"/>
          </p:nvPr>
        </p:nvSpPr>
        <p:spPr>
          <a:xfrm>
            <a:off x="311700" y="258433"/>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Action 2: Creation of 2020 Friends Programme </a:t>
            </a:r>
            <a:endParaRPr>
              <a:solidFill>
                <a:srgbClr val="FFFFFF"/>
              </a:solidFill>
            </a:endParaRPr>
          </a:p>
        </p:txBody>
      </p:sp>
      <p:sp>
        <p:nvSpPr>
          <p:cNvPr id="1045" name="Google Shape;1045;p146"/>
          <p:cNvSpPr txBox="1"/>
          <p:nvPr>
            <p:ph idx="1" type="body"/>
          </p:nvPr>
        </p:nvSpPr>
        <p:spPr>
          <a:xfrm>
            <a:off x="311700" y="1141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1"/>
                </a:solidFill>
                <a:latin typeface="Open Sans"/>
                <a:ea typeface="Open Sans"/>
                <a:cs typeface="Open Sans"/>
                <a:sym typeface="Open Sans"/>
              </a:rPr>
              <a:t> </a:t>
            </a:r>
            <a:r>
              <a:rPr b="1" lang="en-GB"/>
              <a:t>Responsible: Julie </a:t>
            </a:r>
            <a:r>
              <a:rPr lang="en-GB" sz="1400">
                <a:solidFill>
                  <a:schemeClr val="dk1"/>
                </a:solidFill>
                <a:latin typeface="Open Sans"/>
                <a:ea typeface="Open Sans"/>
                <a:cs typeface="Open Sans"/>
                <a:sym typeface="Open Sans"/>
              </a:rPr>
              <a:t>Date: </a:t>
            </a:r>
            <a:r>
              <a:rPr i="1" lang="en-GB" sz="1400">
                <a:solidFill>
                  <a:schemeClr val="dk1"/>
                </a:solidFill>
                <a:latin typeface="Open Sans"/>
                <a:ea typeface="Open Sans"/>
                <a:cs typeface="Open Sans"/>
                <a:sym typeface="Open Sans"/>
              </a:rPr>
              <a:t> Q1-4  </a:t>
            </a: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T2 Create full programme of events for 2020 to include: Lectures, talks, clubs, dinners, luncheons, and outings Q1</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 2.1 Design Events guide 2020 to be designed and produced for circulation to all Friends to be used to provide prospective members with overview of events taking place Q1</a:t>
            </a:r>
            <a:endParaRPr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T2.2  Lecture Series: </a:t>
            </a:r>
            <a:endParaRPr sz="1400">
              <a:solidFill>
                <a:schemeClr val="dk1"/>
              </a:solidFill>
              <a:latin typeface="Open Sans"/>
              <a:ea typeface="Open Sans"/>
              <a:cs typeface="Open Sans"/>
              <a:sym typeface="Open Sans"/>
            </a:endParaRPr>
          </a:p>
          <a:p>
            <a:pPr indent="457200" lvl="0" marL="4572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T2.2.1 Lunchtime lecture series (E. Hanrahan)</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T2.2.2 </a:t>
            </a:r>
            <a:r>
              <a:rPr lang="en-GB" sz="1400">
                <a:solidFill>
                  <a:schemeClr val="dk1"/>
                </a:solidFill>
                <a:latin typeface="Open Sans"/>
                <a:ea typeface="Open Sans"/>
                <a:cs typeface="Open Sans"/>
                <a:sym typeface="Open Sans"/>
              </a:rPr>
              <a:t>Evening Liberal Arts Programme and conversation series to encourage new memberships based on Docents Research and linking lectures more closely to the Collection. (Sinead &amp; Sian)</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T2.3  Workshops &amp; Clubs:</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T2.3.1 Silver Circle (J.Noonan)</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T2.3.2 Jewelery &amp; Copper Workshops (S.Gough)</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T2.3.3 Book Club</a:t>
            </a: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T2.3.4 Film Club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T2.4   Outings </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T1.7.3.1 Schedule of outlings to be decided and confirmed for 2020 by February 2020 (G.Stacpoole)</a:t>
            </a:r>
            <a:endParaRPr sz="1400">
              <a:solidFill>
                <a:schemeClr val="dk1"/>
              </a:solidFill>
              <a:latin typeface="Open Sans"/>
              <a:ea typeface="Open Sans"/>
              <a:cs typeface="Open Sans"/>
              <a:sym typeface="Open Sans"/>
            </a:endParaRPr>
          </a:p>
          <a:p>
            <a:pPr indent="457200" lvl="0" marL="0" rtl="0" algn="l">
              <a:spcBef>
                <a:spcPts val="0"/>
              </a:spcBef>
              <a:spcAft>
                <a:spcPts val="0"/>
              </a:spcAft>
              <a:buNone/>
            </a:pPr>
            <a:r>
              <a:rPr lang="en-GB" sz="1400">
                <a:solidFill>
                  <a:schemeClr val="dk1"/>
                </a:solidFill>
                <a:latin typeface="Open Sans"/>
                <a:ea typeface="Open Sans"/>
                <a:cs typeface="Open Sans"/>
                <a:sym typeface="Open Sans"/>
              </a:rPr>
              <a:t>T2.5 Annual Fundraising lunches and raffle </a:t>
            </a:r>
            <a:r>
              <a:rPr lang="en-GB" sz="1400">
                <a:solidFill>
                  <a:schemeClr val="dk1"/>
                </a:solidFill>
                <a:latin typeface="Open Sans"/>
                <a:ea typeface="Open Sans"/>
                <a:cs typeface="Open Sans"/>
                <a:sym typeface="Open Sans"/>
              </a:rPr>
              <a:t>Q2 &amp; Q4</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i="1"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None/>
            </a:pPr>
            <a:r>
              <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046" name="Google Shape;1046;p14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47"/>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Action 3: Maintain Mental Health Partnership</a:t>
            </a:r>
            <a:r>
              <a:rPr b="1" lang="en-GB" sz="1800">
                <a:solidFill>
                  <a:srgbClr val="FFFFFF"/>
                </a:solidFill>
              </a:rPr>
              <a:t> </a:t>
            </a:r>
            <a:endParaRPr>
              <a:solidFill>
                <a:srgbClr val="FFFFFF"/>
              </a:solidFill>
            </a:endParaRPr>
          </a:p>
        </p:txBody>
      </p:sp>
      <p:sp>
        <p:nvSpPr>
          <p:cNvPr id="1052" name="Google Shape;1052;p147"/>
          <p:cNvSpPr txBox="1"/>
          <p:nvPr>
            <p:ph idx="1" type="body"/>
          </p:nvPr>
        </p:nvSpPr>
        <p:spPr>
          <a:xfrm>
            <a:off x="311700" y="1460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Julie </a:t>
            </a:r>
            <a:r>
              <a:rPr lang="en-GB" sz="1400">
                <a:solidFill>
                  <a:schemeClr val="dk1"/>
                </a:solidFill>
                <a:latin typeface="Open Sans"/>
                <a:ea typeface="Open Sans"/>
                <a:cs typeface="Open Sans"/>
                <a:sym typeface="Open Sans"/>
              </a:rPr>
              <a:t>Date: </a:t>
            </a:r>
            <a:r>
              <a:rPr i="1" lang="en-GB" sz="1400">
                <a:solidFill>
                  <a:schemeClr val="dk1"/>
                </a:solidFill>
                <a:latin typeface="Open Sans"/>
                <a:ea typeface="Open Sans"/>
                <a:cs typeface="Open Sans"/>
                <a:sym typeface="Open Sans"/>
              </a:rPr>
              <a:t> Q1-2   </a:t>
            </a: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T3.1   Agree, set up and execute a series of activities  with LMHA Q1 for execution </a:t>
            </a:r>
            <a:r>
              <a:rPr i="1" lang="en-GB" sz="1400">
                <a:solidFill>
                  <a:schemeClr val="dk1"/>
                </a:solidFill>
                <a:latin typeface="Open Sans"/>
                <a:ea typeface="Open Sans"/>
                <a:cs typeface="Open Sans"/>
                <a:sym typeface="Open Sans"/>
              </a:rPr>
              <a:t> March- December 2020 </a:t>
            </a:r>
            <a:endParaRPr i="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T3.2 Create and execute on and offline campaign with  to include flyer, and website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053" name="Google Shape;1053;p1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48"/>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Action 4:  Transparent and current management accounts </a:t>
            </a:r>
            <a:endParaRPr>
              <a:solidFill>
                <a:srgbClr val="FFFFFF"/>
              </a:solidFill>
            </a:endParaRPr>
          </a:p>
        </p:txBody>
      </p:sp>
      <p:sp>
        <p:nvSpPr>
          <p:cNvPr id="1059" name="Google Shape;1059;p148"/>
          <p:cNvSpPr txBox="1"/>
          <p:nvPr>
            <p:ph idx="1" type="body"/>
          </p:nvPr>
        </p:nvSpPr>
        <p:spPr>
          <a:xfrm>
            <a:off x="311700" y="1460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Julie </a:t>
            </a:r>
            <a:r>
              <a:rPr lang="en-GB" sz="1400">
                <a:solidFill>
                  <a:srgbClr val="000000"/>
                </a:solidFill>
                <a:latin typeface="Open Sans"/>
                <a:ea typeface="Open Sans"/>
                <a:cs typeface="Open Sans"/>
                <a:sym typeface="Open Sans"/>
              </a:rPr>
              <a:t>Date: </a:t>
            </a:r>
            <a:r>
              <a:rPr i="1" lang="en-GB" sz="1400">
                <a:solidFill>
                  <a:srgbClr val="000000"/>
                </a:solidFill>
                <a:latin typeface="Open Sans"/>
                <a:ea typeface="Open Sans"/>
                <a:cs typeface="Open Sans"/>
                <a:sym typeface="Open Sans"/>
              </a:rPr>
              <a:t> Q1-4  </a:t>
            </a:r>
            <a:r>
              <a:rPr lang="en-GB" sz="1400">
                <a:solidFill>
                  <a:schemeClr val="dk1"/>
                </a:solidFill>
                <a:latin typeface="Open Sans"/>
                <a:ea typeface="Open Sans"/>
                <a:cs typeface="Open Sans"/>
                <a:sym typeface="Open Sans"/>
              </a:rPr>
              <a:t>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T4.1 Book-keeping (Darragh)</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T4.1.1 Manage incoming and outgoing payments (Julie)</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T4.1.2 Manage creditors and debtors (Julie)</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T4.2 Quarterly reporting cycle (Darragh)</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T4.2.1 Produce quarterly management accounts for Council meetings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T4.2.2 Produce annual financial report and accounts and file with Charities Commission</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T4.3 Produce Annual Management Accounts with Carey associates - Q1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060" name="Google Shape;1060;p14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49"/>
          <p:cNvSpPr txBox="1"/>
          <p:nvPr>
            <p:ph type="title"/>
          </p:nvPr>
        </p:nvSpPr>
        <p:spPr>
          <a:xfrm>
            <a:off x="311700" y="471833"/>
            <a:ext cx="8520600" cy="8853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800">
                <a:solidFill>
                  <a:srgbClr val="FFFFFF"/>
                </a:solidFill>
              </a:rPr>
              <a:t>Action 5: </a:t>
            </a:r>
            <a:r>
              <a:rPr lang="en-GB" sz="1800">
                <a:solidFill>
                  <a:schemeClr val="lt1"/>
                </a:solidFill>
                <a:latin typeface="Open Sans"/>
                <a:ea typeface="Open Sans"/>
                <a:cs typeface="Open Sans"/>
                <a:sym typeface="Open Sans"/>
              </a:rPr>
              <a:t>Event marketing for active promotion and participation in events </a:t>
            </a:r>
            <a:r>
              <a:rPr i="1" lang="en-GB" sz="1800">
                <a:solidFill>
                  <a:schemeClr val="lt1"/>
                </a:solidFill>
                <a:latin typeface="Open Sans"/>
                <a:ea typeface="Open Sans"/>
                <a:cs typeface="Open Sans"/>
                <a:sym typeface="Open Sans"/>
              </a:rPr>
              <a:t>Priority 2:</a:t>
            </a:r>
            <a:r>
              <a:rPr b="1" lang="en-GB" sz="1800">
                <a:solidFill>
                  <a:srgbClr val="FFFFFF"/>
                </a:solidFill>
              </a:rPr>
              <a:t>  </a:t>
            </a:r>
            <a:endParaRPr>
              <a:solidFill>
                <a:srgbClr val="FFFFFF"/>
              </a:solidFill>
            </a:endParaRPr>
          </a:p>
        </p:txBody>
      </p:sp>
      <p:sp>
        <p:nvSpPr>
          <p:cNvPr id="1066" name="Google Shape;1066;p149"/>
          <p:cNvSpPr txBox="1"/>
          <p:nvPr>
            <p:ph idx="1" type="body"/>
          </p:nvPr>
        </p:nvSpPr>
        <p:spPr>
          <a:xfrm>
            <a:off x="311700" y="1460275"/>
            <a:ext cx="8520600" cy="52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Responsible: Julie </a:t>
            </a:r>
            <a:r>
              <a:rPr lang="en-GB">
                <a:solidFill>
                  <a:srgbClr val="000000"/>
                </a:solidFill>
                <a:latin typeface="Open Sans"/>
                <a:ea typeface="Open Sans"/>
                <a:cs typeface="Open Sans"/>
                <a:sym typeface="Open Sans"/>
              </a:rPr>
              <a:t> Date: Q1-Q4 </a:t>
            </a:r>
            <a:r>
              <a:rPr lang="en-GB" sz="1400">
                <a:solidFill>
                  <a:schemeClr val="dk1"/>
                </a:solidFill>
                <a:latin typeface="Open Sans"/>
                <a:ea typeface="Open Sans"/>
                <a:cs typeface="Open Sans"/>
                <a:sym typeface="Open Sans"/>
              </a:rPr>
              <a:t>Budget: Friends association</a:t>
            </a:r>
            <a:endParaRPr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T5.1  Mailing list: 				Q1-4</a:t>
            </a:r>
            <a:endParaRPr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T5.1.1 Keep clean &amp; up to date</a:t>
            </a:r>
            <a:endParaRPr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T5.1.2 Quarterly Post newsletter, monthly E-Zine </a:t>
            </a:r>
            <a:endParaRPr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t/>
            </a:r>
            <a:endParaRPr i="1"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T5.2 Create design template for Friends events for online and print marketing </a:t>
            </a:r>
            <a:r>
              <a:rPr i="1" lang="en-GB" sz="1400">
                <a:solidFill>
                  <a:schemeClr val="dk1"/>
                </a:solidFill>
                <a:latin typeface="Open Sans"/>
                <a:ea typeface="Open Sans"/>
                <a:cs typeface="Open Sans"/>
                <a:sym typeface="Open Sans"/>
              </a:rPr>
              <a:t>- Q2</a:t>
            </a:r>
            <a:endParaRPr i="1"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T5.3. Increase the participation by Friends on Hunt Museum Facebook pages,  </a:t>
            </a:r>
            <a:r>
              <a:rPr i="1" lang="en-GB" sz="1400">
                <a:solidFill>
                  <a:schemeClr val="dk1"/>
                </a:solidFill>
                <a:latin typeface="Open Sans"/>
                <a:ea typeface="Open Sans"/>
                <a:cs typeface="Open Sans"/>
                <a:sym typeface="Open Sans"/>
              </a:rPr>
              <a:t>by Q4</a:t>
            </a:r>
            <a:endParaRPr i="1"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T5.3.1 Developing groups for workshops - Silver circle etc </a:t>
            </a:r>
            <a:r>
              <a:rPr i="1" lang="en-GB" sz="1400">
                <a:solidFill>
                  <a:schemeClr val="dk1"/>
                </a:solidFill>
                <a:latin typeface="Open Sans"/>
                <a:ea typeface="Open Sans"/>
                <a:cs typeface="Open Sans"/>
                <a:sym typeface="Open Sans"/>
              </a:rPr>
              <a:t> by Q2</a:t>
            </a:r>
            <a:endParaRPr i="1"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T5.3.2 Create Friends posts on Hunt Museum Facebook pages re events.  </a:t>
            </a:r>
            <a:r>
              <a:rPr i="1" lang="en-GB" sz="1400">
                <a:solidFill>
                  <a:schemeClr val="dk1"/>
                </a:solidFill>
                <a:latin typeface="Open Sans"/>
                <a:ea typeface="Open Sans"/>
                <a:cs typeface="Open Sans"/>
                <a:sym typeface="Open Sans"/>
              </a:rPr>
              <a:t>Q2-Q4</a:t>
            </a:r>
            <a:endParaRPr i="1" sz="1400">
              <a:solidFill>
                <a:schemeClr val="dk1"/>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t/>
            </a:r>
            <a:endParaRPr i="1"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T5.4 Review &amp; Maintain Friends Website Pages </a:t>
            </a:r>
            <a:r>
              <a:rPr i="1" lang="en-GB" sz="1400">
                <a:solidFill>
                  <a:schemeClr val="dk1"/>
                </a:solidFill>
                <a:latin typeface="Open Sans"/>
                <a:ea typeface="Open Sans"/>
                <a:cs typeface="Open Sans"/>
                <a:sym typeface="Open Sans"/>
              </a:rPr>
              <a:t>Q1-Q4</a:t>
            </a:r>
            <a:endParaRPr i="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T5.5 Lecture details to be shared to members via Newsletters, on Facebook Pages, and public via email, post, and website </a:t>
            </a:r>
            <a:endParaRPr i="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T5.6 Maintain Friends Facebook account and execute online marketing campaign to promote Friends activities and membership   </a:t>
            </a:r>
            <a:r>
              <a:rPr i="1" lang="en-GB" sz="1400">
                <a:solidFill>
                  <a:schemeClr val="dk1"/>
                </a:solidFill>
                <a:latin typeface="Open Sans"/>
                <a:ea typeface="Open Sans"/>
                <a:cs typeface="Open Sans"/>
                <a:sym typeface="Open Sans"/>
              </a:rPr>
              <a:t>Q1</a:t>
            </a:r>
            <a:endParaRPr i="1"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T5.7  Create flyer(s) for distribution in Cafe and around Limerick at cultural heritage venues and by attendees at Lecture to their local libraries etc. </a:t>
            </a:r>
            <a:r>
              <a:rPr i="1" lang="en-GB" sz="1400">
                <a:solidFill>
                  <a:schemeClr val="dk1"/>
                </a:solidFill>
                <a:latin typeface="Open Sans"/>
                <a:ea typeface="Open Sans"/>
                <a:cs typeface="Open Sans"/>
                <a:sym typeface="Open Sans"/>
              </a:rPr>
              <a:t>Q1 -Q4</a:t>
            </a:r>
            <a:endParaRPr i="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strike="sngStrike">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067" name="Google Shape;1067;p14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50"/>
          <p:cNvSpPr txBox="1"/>
          <p:nvPr>
            <p:ph type="title"/>
          </p:nvPr>
        </p:nvSpPr>
        <p:spPr>
          <a:xfrm>
            <a:off x="311700" y="83000"/>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800">
                <a:solidFill>
                  <a:srgbClr val="FFFFFF"/>
                </a:solidFill>
              </a:rPr>
              <a:t>Action 6: </a:t>
            </a:r>
            <a:r>
              <a:rPr lang="en-GB" sz="1800">
                <a:solidFill>
                  <a:schemeClr val="lt1"/>
                </a:solidFill>
                <a:latin typeface="Open Sans"/>
                <a:ea typeface="Open Sans"/>
                <a:cs typeface="Open Sans"/>
                <a:sym typeface="Open Sans"/>
              </a:rPr>
              <a:t>Fundraising</a:t>
            </a:r>
            <a:r>
              <a:rPr i="1" lang="en-GB" sz="18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€10K in non subscription funds </a:t>
            </a:r>
            <a:endParaRPr b="1" sz="1800">
              <a:solidFill>
                <a:srgbClr val="FFFFFF"/>
              </a:solidFill>
            </a:endParaRPr>
          </a:p>
        </p:txBody>
      </p:sp>
      <p:sp>
        <p:nvSpPr>
          <p:cNvPr id="1073" name="Google Shape;1073;p150"/>
          <p:cNvSpPr txBox="1"/>
          <p:nvPr>
            <p:ph idx="1" type="body"/>
          </p:nvPr>
        </p:nvSpPr>
        <p:spPr>
          <a:xfrm>
            <a:off x="311700" y="9784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 Responsible: Julie   </a:t>
            </a:r>
            <a:r>
              <a:rPr lang="en-GB" sz="1400">
                <a:solidFill>
                  <a:schemeClr val="dk1"/>
                </a:solidFill>
                <a:latin typeface="Open Sans"/>
                <a:ea typeface="Open Sans"/>
                <a:cs typeface="Open Sans"/>
                <a:sym typeface="Open Sans"/>
              </a:rPr>
              <a:t>Date: Q1-Q4  Budget: Friends association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lang="en-GB" sz="1400">
                <a:latin typeface="Open Sans"/>
                <a:ea typeface="Open Sans"/>
                <a:cs typeface="Open Sans"/>
                <a:sym typeface="Open Sans"/>
              </a:rPr>
              <a:t>T6.1 Run mini workshop to brainstorm ideas for fundraising Q1</a:t>
            </a:r>
            <a:endParaRPr sz="1400">
              <a:latin typeface="Open Sans"/>
              <a:ea typeface="Open Sans"/>
              <a:cs typeface="Open Sans"/>
              <a:sym typeface="Open Sans"/>
            </a:endParaRPr>
          </a:p>
          <a:p>
            <a:pPr indent="0" lvl="0" marL="0" rtl="0" algn="l">
              <a:spcBef>
                <a:spcPts val="1600"/>
              </a:spcBef>
              <a:spcAft>
                <a:spcPts val="0"/>
              </a:spcAft>
              <a:buNone/>
            </a:pPr>
            <a:r>
              <a:rPr lang="en-GB" sz="1400">
                <a:latin typeface="Open Sans"/>
                <a:ea typeface="Open Sans"/>
                <a:cs typeface="Open Sans"/>
                <a:sym typeface="Open Sans"/>
              </a:rPr>
              <a:t>T6.2 Create Fundraising plan with Committee Q1</a:t>
            </a:r>
            <a:endParaRPr sz="1400">
              <a:latin typeface="Open Sans"/>
              <a:ea typeface="Open Sans"/>
              <a:cs typeface="Open Sans"/>
              <a:sym typeface="Open Sans"/>
            </a:endParaRPr>
          </a:p>
          <a:p>
            <a:pPr indent="0" lvl="0" marL="0" rtl="0" algn="l">
              <a:spcBef>
                <a:spcPts val="1600"/>
              </a:spcBef>
              <a:spcAft>
                <a:spcPts val="0"/>
              </a:spcAft>
              <a:buNone/>
            </a:pPr>
            <a:r>
              <a:rPr lang="en-GB" sz="1400">
                <a:latin typeface="Open Sans"/>
                <a:ea typeface="Open Sans"/>
                <a:cs typeface="Open Sans"/>
                <a:sym typeface="Open Sans"/>
              </a:rPr>
              <a:t>T6.3 Execute Fundraising plan with Committee Q2-Q4</a:t>
            </a:r>
            <a:endParaRPr sz="1400">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074" name="Google Shape;1074;p15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078" name="Shape 1078"/>
        <p:cNvGrpSpPr/>
        <p:nvPr/>
      </p:nvGrpSpPr>
      <p:grpSpPr>
        <a:xfrm>
          <a:off x="0" y="0"/>
          <a:ext cx="0" cy="0"/>
          <a:chOff x="0" y="0"/>
          <a:chExt cx="0" cy="0"/>
        </a:xfrm>
      </p:grpSpPr>
      <p:sp>
        <p:nvSpPr>
          <p:cNvPr id="1079" name="Google Shape;1079;p15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51"/>
          <p:cNvSpPr txBox="1"/>
          <p:nvPr/>
        </p:nvSpPr>
        <p:spPr>
          <a:xfrm>
            <a:off x="633700" y="50237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BF9000"/>
                </a:solidFill>
                <a:latin typeface="Open Sans"/>
                <a:ea typeface="Open Sans"/>
                <a:cs typeface="Open Sans"/>
                <a:sym typeface="Open Sans"/>
              </a:rPr>
              <a:t>KPI’s activities, outputs, impacts</a:t>
            </a:r>
            <a:endParaRPr b="1" sz="3000">
              <a:solidFill>
                <a:srgbClr val="BF9000"/>
              </a:solidFill>
              <a:latin typeface="Open Sans"/>
              <a:ea typeface="Open Sans"/>
              <a:cs typeface="Open Sans"/>
              <a:sym typeface="Open Sans"/>
            </a:endParaRPr>
          </a:p>
        </p:txBody>
      </p:sp>
      <p:pic>
        <p:nvPicPr>
          <p:cNvPr descr="fat_impact pathway 2.png" id="1081" name="Google Shape;1081;p151"/>
          <p:cNvPicPr preferRelativeResize="0"/>
          <p:nvPr/>
        </p:nvPicPr>
        <p:blipFill>
          <a:blip r:embed="rId3">
            <a:alphaModFix/>
          </a:blip>
          <a:stretch>
            <a:fillRect/>
          </a:stretch>
        </p:blipFill>
        <p:spPr>
          <a:xfrm>
            <a:off x="152400" y="1616300"/>
            <a:ext cx="8912776" cy="1539750"/>
          </a:xfrm>
          <a:prstGeom prst="rect">
            <a:avLst/>
          </a:prstGeom>
          <a:noFill/>
          <a:ln>
            <a:noFill/>
          </a:ln>
        </p:spPr>
      </p:pic>
      <p:sp>
        <p:nvSpPr>
          <p:cNvPr id="1082" name="Google Shape;1082;p151"/>
          <p:cNvSpPr txBox="1"/>
          <p:nvPr/>
        </p:nvSpPr>
        <p:spPr>
          <a:xfrm>
            <a:off x="1705050" y="3881275"/>
            <a:ext cx="6438000" cy="16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Each of our four priorities need a long term desired impact that reflects the change we want to effect.</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Output Education: double number of schools coming to the museum in 2019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ADD KPI’s</a:t>
            </a:r>
            <a:endParaRPr sz="1800">
              <a:solidFill>
                <a:schemeClr val="lt1"/>
              </a:solidFill>
              <a:latin typeface="Open Sans"/>
              <a:ea typeface="Open Sans"/>
              <a:cs typeface="Open Sans"/>
              <a:sym typeface="Open Sans"/>
            </a:endParaRPr>
          </a:p>
        </p:txBody>
      </p:sp>
      <p:sp>
        <p:nvSpPr>
          <p:cNvPr id="1083" name="Google Shape;1083;p15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087" name="Shape 1087"/>
        <p:cNvGrpSpPr/>
        <p:nvPr/>
      </p:nvGrpSpPr>
      <p:grpSpPr>
        <a:xfrm>
          <a:off x="0" y="0"/>
          <a:ext cx="0" cy="0"/>
          <a:chOff x="0" y="0"/>
          <a:chExt cx="0" cy="0"/>
        </a:xfrm>
      </p:grpSpPr>
      <p:sp>
        <p:nvSpPr>
          <p:cNvPr id="1088" name="Google Shape;1088;p152"/>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89" name="Google Shape;1089;p152"/>
          <p:cNvPicPr preferRelativeResize="0"/>
          <p:nvPr/>
        </p:nvPicPr>
        <p:blipFill>
          <a:blip r:embed="rId3">
            <a:alphaModFix/>
          </a:blip>
          <a:stretch>
            <a:fillRect/>
          </a:stretch>
        </p:blipFill>
        <p:spPr>
          <a:xfrm>
            <a:off x="4691750" y="344875"/>
            <a:ext cx="3718650" cy="6333749"/>
          </a:xfrm>
          <a:prstGeom prst="rect">
            <a:avLst/>
          </a:prstGeom>
          <a:noFill/>
          <a:ln>
            <a:noFill/>
          </a:ln>
        </p:spPr>
      </p:pic>
      <p:sp>
        <p:nvSpPr>
          <p:cNvPr id="1090" name="Google Shape;1090;p152"/>
          <p:cNvSpPr txBox="1"/>
          <p:nvPr/>
        </p:nvSpPr>
        <p:spPr>
          <a:xfrm>
            <a:off x="633700" y="50237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Budget : to add</a:t>
            </a:r>
            <a:endParaRPr sz="3000">
              <a:solidFill>
                <a:srgbClr val="BF9000"/>
              </a:solidFill>
              <a:latin typeface="Open Sans"/>
              <a:ea typeface="Open Sans"/>
              <a:cs typeface="Open Sans"/>
              <a:sym typeface="Open Sans"/>
            </a:endParaRPr>
          </a:p>
        </p:txBody>
      </p:sp>
      <p:sp>
        <p:nvSpPr>
          <p:cNvPr id="1091" name="Google Shape;1091;p15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34" name="Shape 234"/>
        <p:cNvGrpSpPr/>
        <p:nvPr/>
      </p:nvGrpSpPr>
      <p:grpSpPr>
        <a:xfrm>
          <a:off x="0" y="0"/>
          <a:ext cx="0" cy="0"/>
          <a:chOff x="0" y="0"/>
          <a:chExt cx="0" cy="0"/>
        </a:xfrm>
      </p:grpSpPr>
      <p:sp>
        <p:nvSpPr>
          <p:cNvPr id="235" name="Google Shape;235;p38"/>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8"/>
          <p:cNvSpPr txBox="1"/>
          <p:nvPr/>
        </p:nvSpPr>
        <p:spPr>
          <a:xfrm>
            <a:off x="553500" y="15072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Education - KPI’s</a:t>
            </a:r>
            <a:endParaRPr sz="3000">
              <a:solidFill>
                <a:srgbClr val="BF9000"/>
              </a:solidFill>
              <a:latin typeface="Open Sans"/>
              <a:ea typeface="Open Sans"/>
              <a:cs typeface="Open Sans"/>
              <a:sym typeface="Open Sans"/>
            </a:endParaRPr>
          </a:p>
        </p:txBody>
      </p:sp>
      <p:sp>
        <p:nvSpPr>
          <p:cNvPr id="237" name="Google Shape;237;p38"/>
          <p:cNvSpPr txBox="1"/>
          <p:nvPr/>
        </p:nvSpPr>
        <p:spPr>
          <a:xfrm>
            <a:off x="184425" y="823500"/>
            <a:ext cx="8641800" cy="521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chemeClr val="lt1"/>
                </a:solidFill>
                <a:latin typeface="Open Sans"/>
                <a:ea typeface="Open Sans"/>
                <a:cs typeface="Open Sans"/>
                <a:sym typeface="Open Sans"/>
              </a:rPr>
              <a:t>2020</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Education </a:t>
            </a:r>
            <a:endParaRPr sz="1800">
              <a:solidFill>
                <a:schemeClr val="lt1"/>
              </a:solidFill>
              <a:latin typeface="Open Sans"/>
              <a:ea typeface="Open Sans"/>
              <a:cs typeface="Open Sans"/>
              <a:sym typeface="Open Sans"/>
            </a:endParaRPr>
          </a:p>
          <a:p>
            <a:pPr indent="0" lvl="0" marL="914400" rtl="0" algn="l">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342900" lvl="0" marL="9144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25% of Limerick City &amp; County  schools have visited the Hunt Museum</a:t>
            </a:r>
            <a:endParaRPr sz="1800">
              <a:solidFill>
                <a:schemeClr val="lt1"/>
              </a:solidFill>
              <a:latin typeface="Open Sans"/>
              <a:ea typeface="Open Sans"/>
              <a:cs typeface="Open Sans"/>
              <a:sym typeface="Open Sans"/>
            </a:endParaRPr>
          </a:p>
          <a:p>
            <a:pPr indent="0" lvl="0" marL="914400" rtl="0" algn="l">
              <a:spcBef>
                <a:spcPts val="0"/>
              </a:spcBef>
              <a:spcAft>
                <a:spcPts val="0"/>
              </a:spcAft>
              <a:buNone/>
            </a:pPr>
            <a:r>
              <a:t/>
            </a:r>
            <a:endParaRPr sz="1800">
              <a:solidFill>
                <a:schemeClr val="lt1"/>
              </a:solidFill>
              <a:latin typeface="Open Sans"/>
              <a:ea typeface="Open Sans"/>
              <a:cs typeface="Open Sans"/>
              <a:sym typeface="Open Sans"/>
            </a:endParaRPr>
          </a:p>
          <a:p>
            <a:pPr indent="-342900" lvl="0" marL="9144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Deliver a digital version of the migration game for use in the museum visitors to use by themselves. </a:t>
            </a:r>
            <a:endParaRPr sz="1800">
              <a:solidFill>
                <a:schemeClr val="lt1"/>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342900" lvl="0" marL="91440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Increase collaboration with Lough Gur &amp; Craggaunowen with 1 new archaeology loan box &amp; scoping of a  joint STEAM programme with Craggaunowen</a:t>
            </a:r>
            <a:endParaRPr sz="1800">
              <a:solidFill>
                <a:schemeClr val="lt1"/>
              </a:solidFill>
              <a:latin typeface="Open Sans"/>
              <a:ea typeface="Open Sans"/>
              <a:cs typeface="Open Sans"/>
              <a:sym typeface="Open Sans"/>
            </a:endParaRPr>
          </a:p>
          <a:p>
            <a:pPr indent="0" lvl="0" marL="914400" rtl="0" algn="l">
              <a:lnSpc>
                <a:spcPct val="70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342900" lvl="0" marL="91440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At least 3 one off workshops for schools  linked to temporary exhibitions. </a:t>
            </a:r>
            <a:endParaRPr sz="1800">
              <a:solidFill>
                <a:srgbClr val="FFFFFF"/>
              </a:solidFill>
            </a:endParaRPr>
          </a:p>
        </p:txBody>
      </p:sp>
      <p:sp>
        <p:nvSpPr>
          <p:cNvPr id="238" name="Google Shape;238;p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42" name="Shape 242"/>
        <p:cNvGrpSpPr/>
        <p:nvPr/>
      </p:nvGrpSpPr>
      <p:grpSpPr>
        <a:xfrm>
          <a:off x="0" y="0"/>
          <a:ext cx="0" cy="0"/>
          <a:chOff x="0" y="0"/>
          <a:chExt cx="0" cy="0"/>
        </a:xfrm>
      </p:grpSpPr>
      <p:sp>
        <p:nvSpPr>
          <p:cNvPr id="243" name="Google Shape;243;p3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9"/>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Participation &amp; Community KPI’s</a:t>
            </a:r>
            <a:endParaRPr sz="3000">
              <a:solidFill>
                <a:srgbClr val="BF9000"/>
              </a:solidFill>
              <a:latin typeface="Open Sans"/>
              <a:ea typeface="Open Sans"/>
              <a:cs typeface="Open Sans"/>
              <a:sym typeface="Open Sans"/>
            </a:endParaRPr>
          </a:p>
        </p:txBody>
      </p:sp>
      <p:sp>
        <p:nvSpPr>
          <p:cNvPr id="245" name="Google Shape;245;p39"/>
          <p:cNvSpPr txBox="1"/>
          <p:nvPr/>
        </p:nvSpPr>
        <p:spPr>
          <a:xfrm>
            <a:off x="176100" y="809500"/>
            <a:ext cx="8641800" cy="56946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b="1" lang="en-GB" sz="1800">
                <a:solidFill>
                  <a:srgbClr val="FFFFFF"/>
                </a:solidFill>
                <a:latin typeface="Open Sans"/>
                <a:ea typeface="Open Sans"/>
                <a:cs typeface="Open Sans"/>
                <a:sym typeface="Open Sans"/>
              </a:rPr>
              <a:t>Community</a:t>
            </a:r>
            <a:endParaRPr b="1" sz="1800">
              <a:solidFill>
                <a:srgbClr val="FFFFFF"/>
              </a:solidFill>
              <a:latin typeface="Open Sans"/>
              <a:ea typeface="Open Sans"/>
              <a:cs typeface="Open Sans"/>
              <a:sym typeface="Open Sans"/>
            </a:endParaRPr>
          </a:p>
          <a:p>
            <a:pPr indent="0" lvl="0" marL="0" rtl="0" algn="l">
              <a:spcBef>
                <a:spcPts val="0"/>
              </a:spcBef>
              <a:spcAft>
                <a:spcPts val="0"/>
              </a:spcAft>
              <a:buNone/>
            </a:pPr>
            <a:r>
              <a:rPr lang="en-GB" sz="1800">
                <a:solidFill>
                  <a:srgbClr val="FFFFFF"/>
                </a:solidFill>
                <a:latin typeface="Open Sans"/>
                <a:ea typeface="Open Sans"/>
                <a:cs typeface="Open Sans"/>
                <a:sym typeface="Open Sans"/>
              </a:rPr>
              <a:t>1.	A digital resource for teachers and general public is created by TY </a:t>
            </a:r>
            <a:endParaRPr sz="1800">
              <a:solidFill>
                <a:srgbClr val="FFFFFF"/>
              </a:solidFill>
              <a:latin typeface="Open Sans"/>
              <a:ea typeface="Open Sans"/>
              <a:cs typeface="Open Sans"/>
              <a:sym typeface="Open Sans"/>
            </a:endParaRPr>
          </a:p>
          <a:p>
            <a:pPr indent="457200" lvl="0" marL="0" rtl="0" algn="l">
              <a:spcBef>
                <a:spcPts val="0"/>
              </a:spcBef>
              <a:spcAft>
                <a:spcPts val="0"/>
              </a:spcAft>
              <a:buNone/>
            </a:pPr>
            <a:r>
              <a:rPr lang="en-GB" sz="1800">
                <a:solidFill>
                  <a:srgbClr val="FFFFFF"/>
                </a:solidFill>
                <a:latin typeface="Open Sans"/>
                <a:ea typeface="Open Sans"/>
                <a:cs typeface="Open Sans"/>
                <a:sym typeface="Open Sans"/>
              </a:rPr>
              <a:t>students and participating community facilitators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lang="en-GB" sz="1800">
                <a:solidFill>
                  <a:srgbClr val="FFFFFF"/>
                </a:solidFill>
                <a:latin typeface="Open Sans"/>
                <a:ea typeface="Open Sans"/>
                <a:cs typeface="Open Sans"/>
                <a:sym typeface="Open Sans"/>
              </a:rPr>
              <a:t>2.	CofC Volunteers continue to run school workshops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rPr b="1" lang="en-GB" sz="1800">
                <a:solidFill>
                  <a:srgbClr val="FFFFFF"/>
                </a:solidFill>
                <a:latin typeface="Open Sans"/>
                <a:ea typeface="Open Sans"/>
                <a:cs typeface="Open Sans"/>
                <a:sym typeface="Open Sans"/>
              </a:rPr>
              <a:t>Participation</a:t>
            </a:r>
            <a:endParaRPr b="1" sz="1800">
              <a:solidFill>
                <a:srgbClr val="FFFFFF"/>
              </a:solidFill>
              <a:latin typeface="Open Sans"/>
              <a:ea typeface="Open Sans"/>
              <a:cs typeface="Open Sans"/>
              <a:sym typeface="Open Sans"/>
            </a:endParaRPr>
          </a:p>
          <a:p>
            <a:pPr indent="0" lvl="0" marL="0" rtl="0" algn="l">
              <a:spcBef>
                <a:spcPts val="0"/>
              </a:spcBef>
              <a:spcAft>
                <a:spcPts val="0"/>
              </a:spcAft>
              <a:buNone/>
            </a:pPr>
            <a:r>
              <a:rPr lang="en-GB" sz="1800">
                <a:solidFill>
                  <a:srgbClr val="FFFFFF"/>
                </a:solidFill>
                <a:latin typeface="Open Sans"/>
                <a:ea typeface="Open Sans"/>
                <a:cs typeface="Open Sans"/>
                <a:sym typeface="Open Sans"/>
              </a:rPr>
              <a:t>1.	Hold 2 public editathons to co-create data for our artefacts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endParaRPr>
          </a:p>
        </p:txBody>
      </p:sp>
      <p:sp>
        <p:nvSpPr>
          <p:cNvPr id="246" name="Google Shape;246;p3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50" name="Shape 250"/>
        <p:cNvGrpSpPr/>
        <p:nvPr/>
      </p:nvGrpSpPr>
      <p:grpSpPr>
        <a:xfrm>
          <a:off x="0" y="0"/>
          <a:ext cx="0" cy="0"/>
          <a:chOff x="0" y="0"/>
          <a:chExt cx="0" cy="0"/>
        </a:xfrm>
      </p:grpSpPr>
      <p:sp>
        <p:nvSpPr>
          <p:cNvPr id="251" name="Google Shape;251;p4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0"/>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KPI’s</a:t>
            </a:r>
            <a:endParaRPr sz="3000">
              <a:solidFill>
                <a:srgbClr val="BF9000"/>
              </a:solidFill>
              <a:latin typeface="Open Sans"/>
              <a:ea typeface="Open Sans"/>
              <a:cs typeface="Open Sans"/>
              <a:sym typeface="Open Sans"/>
            </a:endParaRPr>
          </a:p>
        </p:txBody>
      </p:sp>
      <p:sp>
        <p:nvSpPr>
          <p:cNvPr id="253" name="Google Shape;253;p40"/>
          <p:cNvSpPr txBox="1"/>
          <p:nvPr/>
        </p:nvSpPr>
        <p:spPr>
          <a:xfrm>
            <a:off x="330900" y="1129800"/>
            <a:ext cx="84261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AutoNum type="arabicPeriod"/>
            </a:pPr>
            <a:r>
              <a:rPr lang="en-GB" sz="1800">
                <a:solidFill>
                  <a:srgbClr val="FFFFFF"/>
                </a:solidFill>
                <a:latin typeface="Open Sans"/>
                <a:ea typeface="Open Sans"/>
                <a:cs typeface="Open Sans"/>
                <a:sym typeface="Open Sans"/>
              </a:rPr>
              <a:t>Museum in a Garden is open </a:t>
            </a:r>
            <a:endParaRPr sz="1800">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45720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45720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45720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p:txBody>
      </p:sp>
      <p:sp>
        <p:nvSpPr>
          <p:cNvPr id="254" name="Google Shape;254;p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58" name="Shape 258"/>
        <p:cNvGrpSpPr/>
        <p:nvPr/>
      </p:nvGrpSpPr>
      <p:grpSpPr>
        <a:xfrm>
          <a:off x="0" y="0"/>
          <a:ext cx="0" cy="0"/>
          <a:chOff x="0" y="0"/>
          <a:chExt cx="0" cy="0"/>
        </a:xfrm>
      </p:grpSpPr>
      <p:sp>
        <p:nvSpPr>
          <p:cNvPr id="259" name="Google Shape;259;p4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1"/>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4 Funding KPI’s</a:t>
            </a:r>
            <a:endParaRPr sz="3000">
              <a:solidFill>
                <a:srgbClr val="BF9000"/>
              </a:solidFill>
              <a:latin typeface="Open Sans"/>
              <a:ea typeface="Open Sans"/>
              <a:cs typeface="Open Sans"/>
              <a:sym typeface="Open Sans"/>
            </a:endParaRPr>
          </a:p>
        </p:txBody>
      </p:sp>
      <p:sp>
        <p:nvSpPr>
          <p:cNvPr id="261" name="Google Shape;261;p41"/>
          <p:cNvSpPr txBox="1"/>
          <p:nvPr/>
        </p:nvSpPr>
        <p:spPr>
          <a:xfrm>
            <a:off x="330900" y="1129800"/>
            <a:ext cx="8426100" cy="52110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342900" lvl="0" marL="9144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260K is raised from additional non-operational EU &amp; Irish grants (€120K) , foundations and sponsors (€140K)</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62" name="Google Shape;262;p4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66" name="Shape 266"/>
        <p:cNvGrpSpPr/>
        <p:nvPr/>
      </p:nvGrpSpPr>
      <p:grpSpPr>
        <a:xfrm>
          <a:off x="0" y="0"/>
          <a:ext cx="0" cy="0"/>
          <a:chOff x="0" y="0"/>
          <a:chExt cx="0" cy="0"/>
        </a:xfrm>
      </p:grpSpPr>
      <p:sp>
        <p:nvSpPr>
          <p:cNvPr id="267" name="Google Shape;267;p42"/>
          <p:cNvSpPr txBox="1"/>
          <p:nvPr>
            <p:ph type="title"/>
          </p:nvPr>
        </p:nvSpPr>
        <p:spPr>
          <a:xfrm>
            <a:off x="205950" y="364017"/>
            <a:ext cx="85206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What does this mean for our 4 priorities: </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sp>
        <p:nvSpPr>
          <p:cNvPr id="268" name="Google Shape;268;p42"/>
          <p:cNvSpPr txBox="1"/>
          <p:nvPr/>
        </p:nvSpPr>
        <p:spPr>
          <a:xfrm>
            <a:off x="334200" y="1575325"/>
            <a:ext cx="2919000" cy="4167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Open Sans"/>
              <a:buAutoNum type="arabicPeriod"/>
            </a:pPr>
            <a:r>
              <a:rPr lang="en-GB" sz="1800">
                <a:solidFill>
                  <a:srgbClr val="FFFFFF"/>
                </a:solidFill>
                <a:latin typeface="Open Sans"/>
                <a:ea typeface="Open Sans"/>
                <a:cs typeface="Open Sans"/>
                <a:sym typeface="Open Sans"/>
              </a:rPr>
              <a:t>Collections</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AutoNum type="arabicPeriod"/>
            </a:pPr>
            <a:r>
              <a:rPr lang="en-GB" sz="1800">
                <a:solidFill>
                  <a:srgbClr val="FFFFFF"/>
                </a:solidFill>
                <a:latin typeface="Open Sans"/>
                <a:ea typeface="Open Sans"/>
                <a:cs typeface="Open Sans"/>
                <a:sym typeface="Open Sans"/>
              </a:rPr>
              <a:t>Public Engagement</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AutoNum type="arabicPeriod"/>
            </a:pPr>
            <a:r>
              <a:rPr lang="en-GB" sz="1800">
                <a:solidFill>
                  <a:srgbClr val="FFFFFF"/>
                </a:solidFill>
                <a:latin typeface="Open Sans"/>
                <a:ea typeface="Open Sans"/>
                <a:cs typeface="Open Sans"/>
                <a:sym typeface="Open Sans"/>
              </a:rPr>
              <a:t>Innovation</a:t>
            </a:r>
            <a:endParaRPr sz="1800">
              <a:solidFill>
                <a:srgbClr val="FFFFFF"/>
              </a:solidFill>
              <a:latin typeface="Open Sans"/>
              <a:ea typeface="Open Sans"/>
              <a:cs typeface="Open Sans"/>
              <a:sym typeface="Open Sans"/>
            </a:endParaRPr>
          </a:p>
          <a:p>
            <a:pPr indent="-342900" lvl="0" marL="457200" rtl="0" algn="l">
              <a:spcBef>
                <a:spcPts val="0"/>
              </a:spcBef>
              <a:spcAft>
                <a:spcPts val="0"/>
              </a:spcAft>
              <a:buClr>
                <a:srgbClr val="FFFFFF"/>
              </a:buClr>
              <a:buSzPts val="1800"/>
              <a:buFont typeface="Open Sans"/>
              <a:buAutoNum type="arabicPeriod"/>
            </a:pPr>
            <a:r>
              <a:rPr lang="en-GB" sz="1800">
                <a:solidFill>
                  <a:srgbClr val="FFFFFF"/>
                </a:solidFill>
                <a:latin typeface="Open Sans"/>
                <a:ea typeface="Open Sans"/>
                <a:cs typeface="Open Sans"/>
                <a:sym typeface="Open Sans"/>
              </a:rPr>
              <a:t>Funding</a:t>
            </a:r>
            <a:endParaRPr sz="1800">
              <a:solidFill>
                <a:srgbClr val="FFFFFF"/>
              </a:solidFill>
              <a:latin typeface="Open Sans"/>
              <a:ea typeface="Open Sans"/>
              <a:cs typeface="Open Sans"/>
              <a:sym typeface="Open Sans"/>
            </a:endParaRPr>
          </a:p>
        </p:txBody>
      </p:sp>
      <p:pic>
        <p:nvPicPr>
          <p:cNvPr id="269" name="Google Shape;269;p42"/>
          <p:cNvPicPr preferRelativeResize="0"/>
          <p:nvPr/>
        </p:nvPicPr>
        <p:blipFill>
          <a:blip r:embed="rId3">
            <a:alphaModFix/>
          </a:blip>
          <a:stretch>
            <a:fillRect/>
          </a:stretch>
        </p:blipFill>
        <p:spPr>
          <a:xfrm>
            <a:off x="0" y="3700849"/>
            <a:ext cx="9143999" cy="2656703"/>
          </a:xfrm>
          <a:prstGeom prst="rect">
            <a:avLst/>
          </a:prstGeom>
          <a:noFill/>
          <a:ln>
            <a:noFill/>
          </a:ln>
        </p:spPr>
      </p:pic>
      <p:sp>
        <p:nvSpPr>
          <p:cNvPr id="270" name="Google Shape;270;p4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74" name="Shape 274"/>
        <p:cNvGrpSpPr/>
        <p:nvPr/>
      </p:nvGrpSpPr>
      <p:grpSpPr>
        <a:xfrm>
          <a:off x="0" y="0"/>
          <a:ext cx="0" cy="0"/>
          <a:chOff x="0" y="0"/>
          <a:chExt cx="0" cy="0"/>
        </a:xfrm>
      </p:grpSpPr>
      <p:sp>
        <p:nvSpPr>
          <p:cNvPr id="275" name="Google Shape;275;p43"/>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3"/>
          <p:cNvSpPr txBox="1"/>
          <p:nvPr/>
        </p:nvSpPr>
        <p:spPr>
          <a:xfrm>
            <a:off x="483600" y="145325"/>
            <a:ext cx="7563000" cy="5247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BF9000"/>
              </a:buClr>
              <a:buSzPts val="3000"/>
              <a:buFont typeface="Open Sans"/>
              <a:buAutoNum type="arabicPeriod"/>
            </a:pPr>
            <a:r>
              <a:rPr lang="en-GB" sz="3000">
                <a:solidFill>
                  <a:srgbClr val="BF9000"/>
                </a:solidFill>
                <a:latin typeface="Open Sans"/>
                <a:ea typeface="Open Sans"/>
                <a:cs typeface="Open Sans"/>
                <a:sym typeface="Open Sans"/>
              </a:rPr>
              <a:t>Collections</a:t>
            </a:r>
            <a:endParaRPr sz="3000">
              <a:solidFill>
                <a:srgbClr val="BF9000"/>
              </a:solidFill>
              <a:latin typeface="Open Sans"/>
              <a:ea typeface="Open Sans"/>
              <a:cs typeface="Open Sans"/>
              <a:sym typeface="Open Sans"/>
            </a:endParaRPr>
          </a:p>
        </p:txBody>
      </p:sp>
      <p:pic>
        <p:nvPicPr>
          <p:cNvPr id="277" name="Google Shape;277;p43"/>
          <p:cNvPicPr preferRelativeResize="0"/>
          <p:nvPr/>
        </p:nvPicPr>
        <p:blipFill>
          <a:blip r:embed="rId3">
            <a:alphaModFix/>
          </a:blip>
          <a:stretch>
            <a:fillRect/>
          </a:stretch>
        </p:blipFill>
        <p:spPr>
          <a:xfrm>
            <a:off x="6538930" y="207875"/>
            <a:ext cx="1933519" cy="1681050"/>
          </a:xfrm>
          <a:prstGeom prst="rect">
            <a:avLst/>
          </a:prstGeom>
          <a:noFill/>
          <a:ln>
            <a:noFill/>
          </a:ln>
        </p:spPr>
      </p:pic>
      <p:sp>
        <p:nvSpPr>
          <p:cNvPr id="278" name="Google Shape;278;p43"/>
          <p:cNvSpPr txBox="1"/>
          <p:nvPr/>
        </p:nvSpPr>
        <p:spPr>
          <a:xfrm>
            <a:off x="126000" y="822425"/>
            <a:ext cx="6647700" cy="574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a:solidFill>
                <a:schemeClr val="lt1"/>
              </a:solidFill>
              <a:latin typeface="Open Sans"/>
              <a:ea typeface="Open Sans"/>
              <a:cs typeface="Open Sans"/>
              <a:sym typeface="Open Sans"/>
            </a:endParaRPr>
          </a:p>
        </p:txBody>
      </p:sp>
      <p:sp>
        <p:nvSpPr>
          <p:cNvPr id="279" name="Google Shape;279;p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280" name="Google Shape;280;p43"/>
          <p:cNvSpPr txBox="1"/>
          <p:nvPr/>
        </p:nvSpPr>
        <p:spPr>
          <a:xfrm>
            <a:off x="58500" y="4955775"/>
            <a:ext cx="8623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p:txBody>
      </p:sp>
      <p:sp>
        <p:nvSpPr>
          <p:cNvPr id="281" name="Google Shape;281;p43"/>
          <p:cNvSpPr txBox="1"/>
          <p:nvPr/>
        </p:nvSpPr>
        <p:spPr>
          <a:xfrm>
            <a:off x="126000" y="670025"/>
            <a:ext cx="6332100" cy="54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Open Sans"/>
                <a:ea typeface="Open Sans"/>
                <a:cs typeface="Open Sans"/>
                <a:sym typeface="Open Sans"/>
              </a:rPr>
              <a:t>1.	</a:t>
            </a:r>
            <a:r>
              <a:rPr b="1" lang="en-GB">
                <a:solidFill>
                  <a:schemeClr val="lt1"/>
                </a:solidFill>
                <a:latin typeface="Open Sans"/>
                <a:ea typeface="Open Sans"/>
                <a:cs typeface="Open Sans"/>
                <a:sym typeface="Open Sans"/>
              </a:rPr>
              <a:t>Collection Conservation</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lang="en-GB">
                <a:solidFill>
                  <a:schemeClr val="lt1"/>
                </a:solidFill>
                <a:latin typeface="Open Sans"/>
                <a:ea typeface="Open Sans"/>
                <a:cs typeface="Open Sans"/>
                <a:sym typeface="Open Sans"/>
              </a:rPr>
              <a:t>	Cleaning and surveys - concentratin on Sybil Connolly</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2. 	Collection Display </a:t>
            </a:r>
            <a:endParaRPr b="1">
              <a:solidFill>
                <a:schemeClr val="lt1"/>
              </a:solidFill>
              <a:latin typeface="Open Sans"/>
              <a:ea typeface="Open Sans"/>
              <a:cs typeface="Open Sans"/>
              <a:sym typeface="Open Sans"/>
            </a:endParaRPr>
          </a:p>
          <a:p>
            <a:pPr indent="0" lvl="0" marL="457200" rtl="0" algn="l">
              <a:spcBef>
                <a:spcPts val="0"/>
              </a:spcBef>
              <a:spcAft>
                <a:spcPts val="0"/>
              </a:spcAft>
              <a:buNone/>
            </a:pPr>
            <a:r>
              <a:rPr lang="en-GB">
                <a:solidFill>
                  <a:schemeClr val="lt1"/>
                </a:solidFill>
                <a:latin typeface="Open Sans"/>
                <a:ea typeface="Open Sans"/>
                <a:cs typeface="Open Sans"/>
                <a:sym typeface="Open Sans"/>
              </a:rPr>
              <a:t>Core Collection - Study Room 1 redesigned as a showcase with digital displays and heavily reduced number of objects on display</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rPr lang="en-GB">
                <a:solidFill>
                  <a:schemeClr val="lt1"/>
                </a:solidFill>
                <a:latin typeface="Open Sans"/>
                <a:ea typeface="Open Sans"/>
                <a:cs typeface="Open Sans"/>
                <a:sym typeface="Open Sans"/>
              </a:rPr>
              <a:t>Epilogue Room - Change out Ceramics for Sybil Connolly</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rPr lang="en-GB">
                <a:solidFill>
                  <a:schemeClr val="lt1"/>
                </a:solidFill>
                <a:latin typeface="Open Sans"/>
                <a:ea typeface="Open Sans"/>
                <a:cs typeface="Open Sans"/>
                <a:sym typeface="Open Sans"/>
              </a:rPr>
              <a:t>Research new digital displays</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3.	</a:t>
            </a:r>
            <a:r>
              <a:rPr b="1" lang="en-GB">
                <a:solidFill>
                  <a:schemeClr val="lt1"/>
                </a:solidFill>
                <a:latin typeface="Open Sans"/>
                <a:ea typeface="Open Sans"/>
                <a:cs typeface="Open Sans"/>
                <a:sym typeface="Open Sans"/>
              </a:rPr>
              <a:t>Collection Digitisation:</a:t>
            </a:r>
            <a:endParaRPr b="1">
              <a:solidFill>
                <a:schemeClr val="lt1"/>
              </a:solidFill>
              <a:latin typeface="Open Sans"/>
              <a:ea typeface="Open Sans"/>
              <a:cs typeface="Open Sans"/>
              <a:sym typeface="Open Sans"/>
            </a:endParaRPr>
          </a:p>
          <a:p>
            <a:pPr indent="457200" lvl="0" marL="0" rtl="0" algn="l">
              <a:spcBef>
                <a:spcPts val="0"/>
              </a:spcBef>
              <a:spcAft>
                <a:spcPts val="0"/>
              </a:spcAft>
              <a:buNone/>
            </a:pPr>
            <a:r>
              <a:rPr lang="en-GB">
                <a:solidFill>
                  <a:schemeClr val="lt1"/>
                </a:solidFill>
                <a:latin typeface="Open Sans"/>
                <a:ea typeface="Open Sans"/>
                <a:cs typeface="Open Sans"/>
                <a:sym typeface="Open Sans"/>
              </a:rPr>
              <a:t>100</a:t>
            </a:r>
            <a:r>
              <a:rPr lang="en-GB">
                <a:solidFill>
                  <a:schemeClr val="lt1"/>
                </a:solidFill>
                <a:latin typeface="Open Sans"/>
                <a:ea typeface="Open Sans"/>
                <a:cs typeface="Open Sans"/>
                <a:sym typeface="Open Sans"/>
              </a:rPr>
              <a:t> medieval objects  </a:t>
            </a:r>
            <a:r>
              <a:rPr lang="en-GB">
                <a:solidFill>
                  <a:schemeClr val="lt1"/>
                </a:solidFill>
                <a:latin typeface="Open Sans"/>
                <a:ea typeface="Open Sans"/>
                <a:cs typeface="Open Sans"/>
                <a:sym typeface="Open Sans"/>
              </a:rPr>
              <a:t>objects rendered as 2D &amp; 3D digitis</a:t>
            </a:r>
            <a:r>
              <a:rPr lang="en-GB">
                <a:solidFill>
                  <a:schemeClr val="lt1"/>
                </a:solidFill>
                <a:latin typeface="Open Sans"/>
                <a:ea typeface="Open Sans"/>
                <a:cs typeface="Open Sans"/>
                <a:sym typeface="Open Sans"/>
              </a:rPr>
              <a:t>ations, </a:t>
            </a:r>
            <a:endParaRPr>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4.	</a:t>
            </a:r>
            <a:r>
              <a:rPr b="1" lang="en-GB">
                <a:solidFill>
                  <a:schemeClr val="lt1"/>
                </a:solidFill>
                <a:latin typeface="Open Sans"/>
                <a:ea typeface="Open Sans"/>
                <a:cs typeface="Open Sans"/>
                <a:sym typeface="Open Sans"/>
              </a:rPr>
              <a:t>Collection Management </a:t>
            </a:r>
            <a:endParaRPr b="1">
              <a:solidFill>
                <a:schemeClr val="lt1"/>
              </a:solidFill>
              <a:latin typeface="Open Sans"/>
              <a:ea typeface="Open Sans"/>
              <a:cs typeface="Open Sans"/>
              <a:sym typeface="Open Sans"/>
            </a:endParaRPr>
          </a:p>
          <a:p>
            <a:pPr indent="-317500" lvl="1" marL="914400" rtl="0" algn="l">
              <a:spcBef>
                <a:spcPts val="0"/>
              </a:spcBef>
              <a:spcAft>
                <a:spcPts val="0"/>
              </a:spcAft>
              <a:buClr>
                <a:schemeClr val="lt1"/>
              </a:buClr>
              <a:buSzPts val="1400"/>
              <a:buFont typeface="Open Sans"/>
              <a:buAutoNum type="alphaLcPeriod"/>
            </a:pPr>
            <a:r>
              <a:rPr b="1" lang="en-GB">
                <a:solidFill>
                  <a:schemeClr val="lt1"/>
                </a:solidFill>
                <a:latin typeface="Open Sans"/>
                <a:ea typeface="Open Sans"/>
                <a:cs typeface="Open Sans"/>
                <a:sym typeface="Open Sans"/>
              </a:rPr>
              <a:t>System </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		</a:t>
            </a:r>
            <a:r>
              <a:rPr lang="en-GB">
                <a:solidFill>
                  <a:schemeClr val="lt1"/>
                </a:solidFill>
                <a:latin typeface="Open Sans"/>
                <a:ea typeface="Open Sans"/>
                <a:cs typeface="Open Sans"/>
                <a:sym typeface="Open Sans"/>
              </a:rPr>
              <a:t>All object records on new CMS and at least 500 meeting </a:t>
            </a:r>
            <a:endParaRPr>
              <a:solidFill>
                <a:schemeClr val="lt1"/>
              </a:solidFill>
              <a:latin typeface="Open Sans"/>
              <a:ea typeface="Open Sans"/>
              <a:cs typeface="Open Sans"/>
              <a:sym typeface="Open Sans"/>
            </a:endParaRPr>
          </a:p>
          <a:p>
            <a:pPr indent="457200" lvl="0" marL="457200" rtl="0" algn="l">
              <a:spcBef>
                <a:spcPts val="0"/>
              </a:spcBef>
              <a:spcAft>
                <a:spcPts val="0"/>
              </a:spcAft>
              <a:buNone/>
            </a:pPr>
            <a:r>
              <a:rPr lang="en-GB">
                <a:solidFill>
                  <a:schemeClr val="lt1"/>
                </a:solidFill>
                <a:latin typeface="Open Sans"/>
                <a:ea typeface="Open Sans"/>
                <a:cs typeface="Open Sans"/>
                <a:sym typeface="Open Sans"/>
              </a:rPr>
              <a:t>Europeana Tier 3 quality target</a:t>
            </a:r>
            <a:endParaRPr>
              <a:solidFill>
                <a:schemeClr val="lt1"/>
              </a:solidFill>
              <a:latin typeface="Open Sans"/>
              <a:ea typeface="Open Sans"/>
              <a:cs typeface="Open Sans"/>
              <a:sym typeface="Open Sans"/>
            </a:endParaRPr>
          </a:p>
          <a:p>
            <a:pPr indent="457200" lvl="0" marL="0" rtl="0" algn="l">
              <a:spcBef>
                <a:spcPts val="0"/>
              </a:spcBef>
              <a:spcAft>
                <a:spcPts val="0"/>
              </a:spcAft>
              <a:buNone/>
            </a:pPr>
            <a:r>
              <a:rPr b="1" lang="en-GB">
                <a:solidFill>
                  <a:schemeClr val="lt1"/>
                </a:solidFill>
                <a:latin typeface="Open Sans"/>
                <a:ea typeface="Open Sans"/>
                <a:cs typeface="Open Sans"/>
                <a:sym typeface="Open Sans"/>
              </a:rPr>
              <a:t>b.	Audit</a:t>
            </a:r>
            <a:endParaRPr b="1">
              <a:solidFill>
                <a:schemeClr val="lt1"/>
              </a:solidFill>
              <a:latin typeface="Open Sans"/>
              <a:ea typeface="Open Sans"/>
              <a:cs typeface="Open Sans"/>
              <a:sym typeface="Open Sans"/>
            </a:endParaRPr>
          </a:p>
          <a:p>
            <a:pPr indent="457200" lvl="0" marL="457200" rtl="0" algn="l">
              <a:spcBef>
                <a:spcPts val="0"/>
              </a:spcBef>
              <a:spcAft>
                <a:spcPts val="0"/>
              </a:spcAft>
              <a:buNone/>
            </a:pPr>
            <a:r>
              <a:rPr lang="en-GB">
                <a:solidFill>
                  <a:schemeClr val="lt1"/>
                </a:solidFill>
                <a:latin typeface="Open Sans"/>
                <a:ea typeface="Open Sans"/>
                <a:cs typeface="Open Sans"/>
                <a:sym typeface="Open Sans"/>
              </a:rPr>
              <a:t>Full Hunt Trust Audit successfully completed</a:t>
            </a:r>
            <a:endParaRPr>
              <a:solidFill>
                <a:schemeClr val="lt1"/>
              </a:solidFill>
              <a:latin typeface="Open Sans"/>
              <a:ea typeface="Open Sans"/>
              <a:cs typeface="Open Sans"/>
              <a:sym typeface="Open Sans"/>
            </a:endParaRPr>
          </a:p>
          <a:p>
            <a:pPr indent="457200" lvl="0" marL="45720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5. 	Collection Research</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	</a:t>
            </a:r>
            <a:r>
              <a:rPr lang="en-GB">
                <a:solidFill>
                  <a:schemeClr val="lt1"/>
                </a:solidFill>
                <a:latin typeface="Open Sans"/>
                <a:ea typeface="Open Sans"/>
                <a:cs typeface="Open Sans"/>
                <a:sym typeface="Open Sans"/>
              </a:rPr>
              <a:t>Improve metadata on objects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GB">
                <a:solidFill>
                  <a:schemeClr val="lt1"/>
                </a:solidFill>
                <a:latin typeface="Open Sans"/>
                <a:ea typeface="Open Sans"/>
                <a:cs typeface="Open Sans"/>
                <a:sym typeface="Open Sans"/>
              </a:rPr>
              <a:t>	Publication of Blogs, Vlogs, Articles</a:t>
            </a:r>
            <a:endParaRPr>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6</a:t>
            </a:r>
            <a:r>
              <a:rPr b="1" lang="en-GB">
                <a:solidFill>
                  <a:schemeClr val="lt1"/>
                </a:solidFill>
                <a:latin typeface="Open Sans"/>
                <a:ea typeface="Open Sans"/>
                <a:cs typeface="Open Sans"/>
                <a:sym typeface="Open Sans"/>
              </a:rPr>
              <a:t>.	Collection Outreach </a:t>
            </a:r>
            <a:endParaRPr b="1">
              <a:solidFill>
                <a:schemeClr val="lt1"/>
              </a:solidFill>
              <a:latin typeface="Open Sans"/>
              <a:ea typeface="Open Sans"/>
              <a:cs typeface="Open Sans"/>
              <a:sym typeface="Open Sans"/>
            </a:endParaRPr>
          </a:p>
          <a:p>
            <a:pPr indent="457200" lvl="0" marL="0" rtl="0" algn="l">
              <a:spcBef>
                <a:spcPts val="0"/>
              </a:spcBef>
              <a:spcAft>
                <a:spcPts val="0"/>
              </a:spcAft>
              <a:buNone/>
            </a:pPr>
            <a:r>
              <a:rPr lang="en-GB">
                <a:solidFill>
                  <a:schemeClr val="lt1"/>
                </a:solidFill>
                <a:latin typeface="Open Sans"/>
                <a:ea typeface="Open Sans"/>
                <a:cs typeface="Open Sans"/>
                <a:sym typeface="Open Sans"/>
              </a:rPr>
              <a:t>a.	</a:t>
            </a:r>
            <a:r>
              <a:rPr lang="en-GB">
                <a:solidFill>
                  <a:schemeClr val="lt1"/>
                </a:solidFill>
                <a:latin typeface="Open Sans"/>
                <a:ea typeface="Open Sans"/>
                <a:cs typeface="Open Sans"/>
                <a:sym typeface="Open Sans"/>
              </a:rPr>
              <a:t>At least 500 digitised objects made available on WikiCommons &amp; Data and 300 on Europeana Archaeology</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rPr lang="en-GB">
                <a:solidFill>
                  <a:schemeClr val="lt1"/>
                </a:solidFill>
                <a:latin typeface="Open Sans"/>
                <a:ea typeface="Open Sans"/>
                <a:cs typeface="Open Sans"/>
                <a:sym typeface="Open Sans"/>
              </a:rPr>
              <a:t>b.	Europeana Archaeology project</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rPr lang="en-GB">
                <a:solidFill>
                  <a:schemeClr val="lt1"/>
                </a:solidFill>
                <a:latin typeface="Open Sans"/>
                <a:ea typeface="Open Sans"/>
                <a:cs typeface="Open Sans"/>
                <a:sym typeface="Open Sans"/>
              </a:rPr>
              <a:t>c</a:t>
            </a:r>
            <a:r>
              <a:rPr lang="en-GB">
                <a:solidFill>
                  <a:schemeClr val="lt1"/>
                </a:solidFill>
                <a:latin typeface="Open Sans"/>
                <a:ea typeface="Open Sans"/>
                <a:cs typeface="Open Sans"/>
                <a:sym typeface="Open Sans"/>
              </a:rPr>
              <a:t>. 	Heritage &amp; Science Weeks </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4.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l">
              <a:spcBef>
                <a:spcPts val="0"/>
              </a:spcBef>
              <a:spcAft>
                <a:spcPts val="0"/>
              </a:spcAft>
              <a:buClr>
                <a:srgbClr val="000000"/>
              </a:buClr>
              <a:buSzPts val="1100"/>
              <a:buFont typeface="Arial"/>
              <a:buNone/>
            </a:pPr>
            <a:r>
              <a:t/>
            </a:r>
            <a:endParaRPr>
              <a:solidFill>
                <a:srgbClr val="FFFFFF"/>
              </a:solidFill>
            </a:endParaRPr>
          </a:p>
          <a:p>
            <a:pPr indent="0" lvl="0" marL="0" rtl="0" algn="l">
              <a:spcBef>
                <a:spcPts val="0"/>
              </a:spcBef>
              <a:spcAft>
                <a:spcPts val="0"/>
              </a:spcAft>
              <a:buNone/>
            </a:pPr>
            <a:r>
              <a:t/>
            </a:r>
            <a:endParaRPr b="1">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88" name="Google Shape;288;p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205950" y="278292"/>
            <a:ext cx="85206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Staff Responsibility &amp; Resource</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sp>
        <p:nvSpPr>
          <p:cNvPr id="144" name="Google Shape;144;p27"/>
          <p:cNvSpPr txBox="1"/>
          <p:nvPr/>
        </p:nvSpPr>
        <p:spPr>
          <a:xfrm>
            <a:off x="0" y="702725"/>
            <a:ext cx="8077500" cy="4459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GB">
                <a:solidFill>
                  <a:srgbClr val="FFFFFF"/>
                </a:solidFill>
                <a:latin typeface="Open Sans"/>
                <a:ea typeface="Open Sans"/>
                <a:cs typeface="Open Sans"/>
                <a:sym typeface="Open Sans"/>
              </a:rPr>
              <a:t>Priorities: </a:t>
            </a:r>
            <a:endParaRPr b="1">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a:solidFill>
                  <a:srgbClr val="FFFFFF"/>
                </a:solidFill>
                <a:latin typeface="Open Sans"/>
                <a:ea typeface="Open Sans"/>
                <a:cs typeface="Open Sans"/>
                <a:sym typeface="Open Sans"/>
              </a:rPr>
              <a:t>Collections - A. Naomi R. Tori </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a:solidFill>
                  <a:srgbClr val="FFFFFF"/>
                </a:solidFill>
                <a:latin typeface="Open Sans"/>
                <a:ea typeface="Open Sans"/>
                <a:cs typeface="Open Sans"/>
                <a:sym typeface="Open Sans"/>
              </a:rPr>
              <a:t>Public Engagement: </a:t>
            </a:r>
            <a:endParaRPr>
              <a:solidFill>
                <a:srgbClr val="FFFFFF"/>
              </a:solidFill>
              <a:latin typeface="Open Sans"/>
              <a:ea typeface="Open Sans"/>
              <a:cs typeface="Open Sans"/>
              <a:sym typeface="Open Sans"/>
            </a:endParaRPr>
          </a:p>
          <a:p>
            <a:pPr indent="457200" lvl="0" marL="457200" rtl="0" algn="l">
              <a:spcBef>
                <a:spcPts val="0"/>
              </a:spcBef>
              <a:spcAft>
                <a:spcPts val="0"/>
              </a:spcAft>
              <a:buClr>
                <a:schemeClr val="dk1"/>
              </a:buClr>
              <a:buSzPts val="1100"/>
              <a:buFont typeface="Arial"/>
              <a:buNone/>
            </a:pPr>
            <a:r>
              <a:rPr lang="en-GB">
                <a:solidFill>
                  <a:srgbClr val="FFFFFF"/>
                </a:solidFill>
                <a:latin typeface="Open Sans"/>
                <a:ea typeface="Open Sans"/>
                <a:cs typeface="Open Sans"/>
                <a:sym typeface="Open Sans"/>
              </a:rPr>
              <a:t>Visitors/Exhibitions - A. Naomi R. Naomi + Kerri + intern(s)</a:t>
            </a:r>
            <a:endParaRPr>
              <a:solidFill>
                <a:srgbClr val="FFFFFF"/>
              </a:solidFill>
              <a:latin typeface="Open Sans"/>
              <a:ea typeface="Open Sans"/>
              <a:cs typeface="Open Sans"/>
              <a:sym typeface="Open Sans"/>
            </a:endParaRPr>
          </a:p>
          <a:p>
            <a:pPr indent="457200" lvl="0" marL="457200" rtl="0" algn="l">
              <a:spcBef>
                <a:spcPts val="0"/>
              </a:spcBef>
              <a:spcAft>
                <a:spcPts val="0"/>
              </a:spcAft>
              <a:buNone/>
            </a:pPr>
            <a:r>
              <a:rPr lang="en-GB">
                <a:solidFill>
                  <a:srgbClr val="FFFFFF"/>
                </a:solidFill>
                <a:latin typeface="Open Sans"/>
                <a:ea typeface="Open Sans"/>
                <a:cs typeface="Open Sans"/>
                <a:sym typeface="Open Sans"/>
              </a:rPr>
              <a:t>Education - A Maria, R. Adam, Hannah, + intern(s)</a:t>
            </a:r>
            <a:endParaRPr>
              <a:solidFill>
                <a:srgbClr val="FFFFFF"/>
              </a:solidFill>
              <a:latin typeface="Open Sans"/>
              <a:ea typeface="Open Sans"/>
              <a:cs typeface="Open Sans"/>
              <a:sym typeface="Open Sans"/>
            </a:endParaRPr>
          </a:p>
          <a:p>
            <a:pPr indent="457200" lvl="0" marL="457200" rtl="0" algn="l">
              <a:spcBef>
                <a:spcPts val="0"/>
              </a:spcBef>
              <a:spcAft>
                <a:spcPts val="0"/>
              </a:spcAft>
              <a:buNone/>
            </a:pPr>
            <a:r>
              <a:rPr lang="en-GB">
                <a:solidFill>
                  <a:srgbClr val="FFFFFF"/>
                </a:solidFill>
                <a:latin typeface="Open Sans"/>
                <a:ea typeface="Open Sans"/>
                <a:cs typeface="Open Sans"/>
                <a:sym typeface="Open Sans"/>
              </a:rPr>
              <a:t>Community - A. Maria R: Linda</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a:solidFill>
                  <a:srgbClr val="FFFFFF"/>
                </a:solidFill>
                <a:latin typeface="Open Sans"/>
                <a:ea typeface="Open Sans"/>
                <a:cs typeface="Open Sans"/>
                <a:sym typeface="Open Sans"/>
              </a:rPr>
              <a:t>Innovation - A. Jill R. Jill </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a:solidFill>
                  <a:srgbClr val="FFFFFF"/>
                </a:solidFill>
                <a:latin typeface="Open Sans"/>
                <a:ea typeface="Open Sans"/>
                <a:cs typeface="Open Sans"/>
                <a:sym typeface="Open Sans"/>
              </a:rPr>
              <a:t>Funding - A. Jill R. Rosemarie &amp; Joni</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	</a:t>
            </a:r>
            <a:r>
              <a:rPr b="1" lang="en-GB">
                <a:solidFill>
                  <a:srgbClr val="FFFFFF"/>
                </a:solidFill>
                <a:latin typeface="Open Sans"/>
                <a:ea typeface="Open Sans"/>
                <a:cs typeface="Open Sans"/>
                <a:sym typeface="Open Sans"/>
              </a:rPr>
              <a:t>Enablers</a:t>
            </a:r>
            <a:endParaRPr b="1">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	</a:t>
            </a:r>
            <a:r>
              <a:rPr lang="en-GB">
                <a:solidFill>
                  <a:srgbClr val="FFFFFF"/>
                </a:solidFill>
                <a:latin typeface="Open Sans"/>
                <a:ea typeface="Open Sans"/>
                <a:cs typeface="Open Sans"/>
                <a:sym typeface="Open Sans"/>
              </a:rPr>
              <a:t>Network: Docents - A. Joni, R. Sinead</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			: Friends - A. Jill, R. Julie</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	Collaboration: Partnering -A. Jill, R. Jill (and Priority Responsibles)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			: Planning A. Jill, R. Priority responsibles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	Building: New projects: A. Naomi, R.Naomi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			: Maintenance A. Naomi, R. Kerri</a:t>
            </a:r>
            <a:endParaRPr>
              <a:solidFill>
                <a:srgbClr val="FFFFFF"/>
              </a:solidFill>
              <a:latin typeface="Open Sans"/>
              <a:ea typeface="Open Sans"/>
              <a:cs typeface="Open Sans"/>
              <a:sym typeface="Open Sans"/>
            </a:endParaRPr>
          </a:p>
          <a:p>
            <a:pPr indent="457200" lvl="0" marL="0" rtl="0" algn="l">
              <a:spcBef>
                <a:spcPts val="0"/>
              </a:spcBef>
              <a:spcAft>
                <a:spcPts val="0"/>
              </a:spcAft>
              <a:buNone/>
            </a:pPr>
            <a:r>
              <a:rPr lang="en-GB">
                <a:solidFill>
                  <a:srgbClr val="FFFFFF"/>
                </a:solidFill>
                <a:latin typeface="Open Sans"/>
                <a:ea typeface="Open Sans"/>
                <a:cs typeface="Open Sans"/>
                <a:sym typeface="Open Sans"/>
              </a:rPr>
              <a:t>Administration &amp; Events: A. JIll, R. Kerri</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	Finance: A. Jill, R. Jill - </a:t>
            </a:r>
            <a:r>
              <a:rPr i="1" lang="en-GB">
                <a:solidFill>
                  <a:srgbClr val="FFFFFF"/>
                </a:solidFill>
                <a:latin typeface="Open Sans"/>
                <a:ea typeface="Open Sans"/>
                <a:cs typeface="Open Sans"/>
                <a:sym typeface="Open Sans"/>
              </a:rPr>
              <a:t>outsourced</a:t>
            </a:r>
            <a:r>
              <a:rPr lang="en-GB">
                <a:solidFill>
                  <a:srgbClr val="FFFFFF"/>
                </a:solidFill>
                <a:latin typeface="Open Sans"/>
                <a:ea typeface="Open Sans"/>
                <a:cs typeface="Open Sans"/>
                <a:sym typeface="Open Sans"/>
              </a:rPr>
              <a:t>: Willie &amp; Monica 6 d/m</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a:solidFill>
                  <a:srgbClr val="FFFFFF"/>
                </a:solidFill>
                <a:latin typeface="Open Sans"/>
                <a:ea typeface="Open Sans"/>
                <a:cs typeface="Open Sans"/>
                <a:sym typeface="Open Sans"/>
              </a:rPr>
              <a:t>Marketing - A. Jill R. Julie + intern</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lang="en-GB">
                <a:solidFill>
                  <a:srgbClr val="FFFFFF"/>
                </a:solidFill>
                <a:latin typeface="Open Sans"/>
                <a:ea typeface="Open Sans"/>
                <a:cs typeface="Open Sans"/>
                <a:sym typeface="Open Sans"/>
              </a:rPr>
              <a:t>Front of house - A. Joni. R. Joni + Jackie, Declan &amp; Sinead</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rPr b="1" lang="en-GB">
                <a:solidFill>
                  <a:srgbClr val="FFFFFF"/>
                </a:solidFill>
                <a:latin typeface="Open Sans"/>
                <a:ea typeface="Open Sans"/>
                <a:cs typeface="Open Sans"/>
                <a:sym typeface="Open Sans"/>
              </a:rPr>
              <a:t>Total FTE = 9 + 5 PTE </a:t>
            </a:r>
            <a:r>
              <a:rPr i="1" lang="en-GB">
                <a:solidFill>
                  <a:srgbClr val="FFFFFF"/>
                </a:solidFill>
                <a:latin typeface="Open Sans"/>
                <a:ea typeface="Open Sans"/>
                <a:cs typeface="Open Sans"/>
                <a:sym typeface="Open Sans"/>
              </a:rPr>
              <a:t>(approx 1.7 FTE) &amp; Interns</a:t>
            </a:r>
            <a:endParaRPr i="1">
              <a:solidFill>
                <a:srgbClr val="FFFFFF"/>
              </a:solidFill>
              <a:latin typeface="Open Sans"/>
              <a:ea typeface="Open Sans"/>
              <a:cs typeface="Open Sans"/>
              <a:sym typeface="Open Sans"/>
            </a:endParaRPr>
          </a:p>
          <a:p>
            <a:pPr indent="0" lvl="0" marL="457200" rtl="0" algn="l">
              <a:spcBef>
                <a:spcPts val="0"/>
              </a:spcBef>
              <a:spcAft>
                <a:spcPts val="0"/>
              </a:spcAft>
              <a:buNone/>
            </a:pPr>
            <a:r>
              <a:rPr i="1" lang="en-GB">
                <a:solidFill>
                  <a:srgbClr val="FFFFFF"/>
                </a:solidFill>
                <a:latin typeface="Open Sans"/>
                <a:ea typeface="Open Sans"/>
                <a:cs typeface="Open Sans"/>
                <a:sym typeface="Open Sans"/>
              </a:rPr>
              <a:t>[2019 = 9 +3]</a:t>
            </a:r>
            <a:endParaRPr i="1">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145" name="Google Shape;145;p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146" name="Google Shape;146;p27"/>
          <p:cNvSpPr txBox="1"/>
          <p:nvPr/>
        </p:nvSpPr>
        <p:spPr>
          <a:xfrm>
            <a:off x="6620700" y="2120200"/>
            <a:ext cx="2523300" cy="20034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GB" sz="2400">
                <a:solidFill>
                  <a:schemeClr val="lt1"/>
                </a:solidFill>
                <a:latin typeface="Open Sans"/>
                <a:ea typeface="Open Sans"/>
                <a:cs typeface="Open Sans"/>
                <a:sym typeface="Open Sans"/>
              </a:rPr>
              <a:t>R</a:t>
            </a:r>
            <a:r>
              <a:rPr lang="en-GB" sz="2400">
                <a:solidFill>
                  <a:schemeClr val="lt1"/>
                </a:solidFill>
                <a:latin typeface="Open Sans"/>
                <a:ea typeface="Open Sans"/>
                <a:cs typeface="Open Sans"/>
                <a:sym typeface="Open Sans"/>
              </a:rPr>
              <a:t>esponsible </a:t>
            </a:r>
            <a:endParaRPr sz="24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rPr b="1" lang="en-GB" sz="2400">
                <a:solidFill>
                  <a:schemeClr val="lt1"/>
                </a:solidFill>
                <a:latin typeface="Open Sans"/>
                <a:ea typeface="Open Sans"/>
                <a:cs typeface="Open Sans"/>
                <a:sym typeface="Open Sans"/>
              </a:rPr>
              <a:t>A</a:t>
            </a:r>
            <a:r>
              <a:rPr lang="en-GB" sz="2400">
                <a:solidFill>
                  <a:schemeClr val="lt1"/>
                </a:solidFill>
                <a:latin typeface="Open Sans"/>
                <a:ea typeface="Open Sans"/>
                <a:cs typeface="Open Sans"/>
                <a:sym typeface="Open Sans"/>
              </a:rPr>
              <a:t>ccountable</a:t>
            </a:r>
            <a:endParaRPr sz="24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rPr b="1" lang="en-GB" sz="2400">
                <a:solidFill>
                  <a:schemeClr val="lt1"/>
                </a:solidFill>
                <a:latin typeface="Open Sans"/>
                <a:ea typeface="Open Sans"/>
                <a:cs typeface="Open Sans"/>
                <a:sym typeface="Open Sans"/>
              </a:rPr>
              <a:t>C</a:t>
            </a:r>
            <a:r>
              <a:rPr lang="en-GB" sz="2400">
                <a:solidFill>
                  <a:schemeClr val="lt1"/>
                </a:solidFill>
                <a:latin typeface="Open Sans"/>
                <a:ea typeface="Open Sans"/>
                <a:cs typeface="Open Sans"/>
                <a:sym typeface="Open Sans"/>
              </a:rPr>
              <a:t>onsulted</a:t>
            </a:r>
            <a:endParaRPr sz="2400">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rPr b="1" lang="en-GB" sz="2400">
                <a:solidFill>
                  <a:schemeClr val="lt1"/>
                </a:solidFill>
                <a:latin typeface="Open Sans"/>
                <a:ea typeface="Open Sans"/>
                <a:cs typeface="Open Sans"/>
                <a:sym typeface="Open Sans"/>
              </a:rPr>
              <a:t>I</a:t>
            </a:r>
            <a:r>
              <a:rPr lang="en-GB" sz="2400">
                <a:solidFill>
                  <a:schemeClr val="lt1"/>
                </a:solidFill>
                <a:latin typeface="Open Sans"/>
                <a:ea typeface="Open Sans"/>
                <a:cs typeface="Open Sans"/>
                <a:sym typeface="Open Sans"/>
              </a:rPr>
              <a:t>nformed</a:t>
            </a:r>
            <a:endParaRPr sz="2400">
              <a:solidFill>
                <a:schemeClr val="lt1"/>
              </a:solidFill>
              <a:latin typeface="Open Sans"/>
              <a:ea typeface="Open Sans"/>
              <a:cs typeface="Open Sans"/>
              <a:sym typeface="Open Sans"/>
            </a:endParaRPr>
          </a:p>
          <a:p>
            <a:pPr indent="0" lvl="0" marL="2956049" rtl="0" algn="l">
              <a:lnSpc>
                <a:spcPct val="115000"/>
              </a:lnSpc>
              <a:spcBef>
                <a:spcPts val="0"/>
              </a:spcBef>
              <a:spcAft>
                <a:spcPts val="0"/>
              </a:spcAft>
              <a:buNone/>
            </a:pPr>
            <a:r>
              <a:t/>
            </a:r>
            <a:endParaRPr sz="24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2400">
              <a:solidFill>
                <a:schemeClr val="lt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92" name="Shape 292"/>
        <p:cNvGrpSpPr/>
        <p:nvPr/>
      </p:nvGrpSpPr>
      <p:grpSpPr>
        <a:xfrm>
          <a:off x="0" y="0"/>
          <a:ext cx="0" cy="0"/>
          <a:chOff x="0" y="0"/>
          <a:chExt cx="0" cy="0"/>
        </a:xfrm>
      </p:grpSpPr>
      <p:sp>
        <p:nvSpPr>
          <p:cNvPr id="293" name="Google Shape;293;p45"/>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5"/>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BF9000"/>
              </a:buClr>
              <a:buSzPts val="3000"/>
              <a:buFont typeface="Open Sans"/>
              <a:buAutoNum type="arabicPeriod"/>
            </a:pPr>
            <a:r>
              <a:rPr lang="en-GB" sz="3000">
                <a:solidFill>
                  <a:srgbClr val="BF9000"/>
                </a:solidFill>
                <a:latin typeface="Open Sans"/>
                <a:ea typeface="Open Sans"/>
                <a:cs typeface="Open Sans"/>
                <a:sym typeface="Open Sans"/>
              </a:rPr>
              <a:t>Collections</a:t>
            </a:r>
            <a:endParaRPr sz="3000">
              <a:solidFill>
                <a:srgbClr val="BF9000"/>
              </a:solidFill>
              <a:latin typeface="Open Sans"/>
              <a:ea typeface="Open Sans"/>
              <a:cs typeface="Open Sans"/>
              <a:sym typeface="Open Sans"/>
            </a:endParaRPr>
          </a:p>
        </p:txBody>
      </p:sp>
      <p:sp>
        <p:nvSpPr>
          <p:cNvPr id="295" name="Google Shape;295;p45"/>
          <p:cNvSpPr txBox="1"/>
          <p:nvPr/>
        </p:nvSpPr>
        <p:spPr>
          <a:xfrm>
            <a:off x="330900" y="1046000"/>
            <a:ext cx="5425800" cy="547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rgbClr val="000000"/>
              </a:buClr>
              <a:buSzPts val="1100"/>
              <a:buFont typeface="Arial"/>
              <a:buNone/>
            </a:pPr>
            <a:r>
              <a:rPr lang="en-GB">
                <a:solidFill>
                  <a:srgbClr val="FFFFFF"/>
                </a:solidFill>
                <a:latin typeface="Open Sans"/>
                <a:ea typeface="Open Sans"/>
                <a:cs typeface="Open Sans"/>
                <a:sym typeface="Open Sans"/>
              </a:rPr>
              <a:t>Supported by: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creating new interpretations and new tour booklet</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Friends: </a:t>
            </a:r>
            <a:r>
              <a:rPr lang="en-GB">
                <a:solidFill>
                  <a:srgbClr val="FFFFFF"/>
                </a:solidFill>
                <a:latin typeface="Open Sans"/>
                <a:ea typeface="Open Sans"/>
                <a:cs typeface="Open Sans"/>
                <a:sym typeface="Open Sans"/>
              </a:rPr>
              <a:t>Link Friends Lectures more closely to the Collections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Collaborating to make Timeline curriculum based; Developing tours using timeline; Work with LSAD and UL MA Interactive Design Students for new interpretations of the Collections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Promote tours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u="sng">
                <a:solidFill>
                  <a:srgbClr val="FFFFFF"/>
                </a:solidFill>
                <a:latin typeface="Open Sans"/>
                <a:ea typeface="Open Sans"/>
                <a:cs typeface="Open Sans"/>
                <a:sym typeface="Open Sans"/>
              </a:rPr>
              <a:t>Retail</a:t>
            </a:r>
            <a:r>
              <a:rPr lang="en-GB" u="sng">
                <a:solidFill>
                  <a:srgbClr val="FFFFFF"/>
                </a:solidFill>
                <a:latin typeface="Open Sans"/>
                <a:ea typeface="Open Sans"/>
                <a:cs typeface="Open Sans"/>
                <a:sym typeface="Open Sans"/>
              </a:rPr>
              <a:t> Increase the amount of Contemporary Ceramics on sale, based on the works of Collection artists; Develop replications of twenty objects from the core collection for sale in the Gift shop and online x</a:t>
            </a:r>
            <a:endParaRPr u="sng">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Raise funds for new display cases</a:t>
            </a:r>
            <a:r>
              <a:rPr b="1" lang="en-GB">
                <a:solidFill>
                  <a:srgbClr val="FFFFFF"/>
                </a:solidFill>
                <a:latin typeface="Open Sans"/>
                <a:ea typeface="Open Sans"/>
                <a:cs typeface="Open Sans"/>
                <a:sym typeface="Open Sans"/>
              </a:rPr>
              <a:t> </a:t>
            </a:r>
            <a:r>
              <a:rPr lang="en-GB">
                <a:solidFill>
                  <a:srgbClr val="FFFFFF"/>
                </a:solidFill>
                <a:latin typeface="Open Sans"/>
                <a:ea typeface="Open Sans"/>
                <a:cs typeface="Open Sans"/>
                <a:sym typeface="Open Sans"/>
              </a:rPr>
              <a:t>and redisplay of showcase </a:t>
            </a:r>
            <a:r>
              <a:rPr b="1" lang="en-GB">
                <a:solidFill>
                  <a:srgbClr val="FFFFFF"/>
                </a:solidFill>
                <a:latin typeface="Open Sans"/>
                <a:ea typeface="Open Sans"/>
                <a:cs typeface="Open Sans"/>
                <a:sym typeface="Open Sans"/>
              </a:rPr>
              <a:t>  </a:t>
            </a:r>
            <a:endParaRPr>
              <a:solidFill>
                <a:srgbClr val="FFFFFF"/>
              </a:solidFill>
              <a:latin typeface="Open Sans"/>
              <a:ea typeface="Open Sans"/>
              <a:cs typeface="Open Sans"/>
              <a:sym typeface="Open Sans"/>
            </a:endParaRPr>
          </a:p>
        </p:txBody>
      </p:sp>
      <p:sp>
        <p:nvSpPr>
          <p:cNvPr id="296" name="Google Shape;296;p4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297" name="Google Shape;297;p45"/>
          <p:cNvSpPr txBox="1"/>
          <p:nvPr/>
        </p:nvSpPr>
        <p:spPr>
          <a:xfrm>
            <a:off x="5844325" y="0"/>
            <a:ext cx="3062700" cy="281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GB">
                <a:solidFill>
                  <a:srgbClr val="BF9000"/>
                </a:solidFill>
                <a:latin typeface="Open Sans"/>
                <a:ea typeface="Open Sans"/>
                <a:cs typeface="Open Sans"/>
                <a:sym typeface="Open Sans"/>
              </a:rPr>
              <a:t>Action 1:  Continue our work to maintain and present all three Collections within the museum.</a:t>
            </a:r>
            <a:endParaRPr>
              <a:solidFill>
                <a:srgbClr val="BF9000"/>
              </a:solidFill>
              <a:latin typeface="Open Sans"/>
              <a:ea typeface="Open Sans"/>
              <a:cs typeface="Open Sans"/>
              <a:sym typeface="Open Sans"/>
            </a:endParaRPr>
          </a:p>
          <a:p>
            <a:pPr indent="0" lvl="0" marL="0" rtl="0" algn="l">
              <a:lnSpc>
                <a:spcPct val="115000"/>
              </a:lnSpc>
              <a:spcBef>
                <a:spcPts val="1400"/>
              </a:spcBef>
              <a:spcAft>
                <a:spcPts val="0"/>
              </a:spcAft>
              <a:buNone/>
            </a:pPr>
            <a:r>
              <a:rPr lang="en-GB">
                <a:solidFill>
                  <a:srgbClr val="BF9000"/>
                </a:solidFill>
                <a:latin typeface="Open Sans"/>
                <a:ea typeface="Open Sans"/>
                <a:cs typeface="Open Sans"/>
                <a:sym typeface="Open Sans"/>
              </a:rPr>
              <a:t>Action 2:  Extend our reach through high quality digitisation, in particular 3D digitisation, and placing of the collections online, under open licenses and 3D printed versions of our objects for garden and street use. </a:t>
            </a:r>
            <a:endParaRPr>
              <a:solidFill>
                <a:srgbClr val="BF9000"/>
              </a:solidFill>
              <a:latin typeface="Open Sans"/>
              <a:ea typeface="Open Sans"/>
              <a:cs typeface="Open Sans"/>
              <a:sym typeface="Open Sans"/>
            </a:endParaRPr>
          </a:p>
          <a:p>
            <a:pPr indent="0" lvl="0" marL="0" rtl="0" algn="l">
              <a:lnSpc>
                <a:spcPct val="115000"/>
              </a:lnSpc>
              <a:spcBef>
                <a:spcPts val="1400"/>
              </a:spcBef>
              <a:spcAft>
                <a:spcPts val="0"/>
              </a:spcAft>
              <a:buNone/>
            </a:pPr>
            <a:r>
              <a:rPr lang="en-GB">
                <a:solidFill>
                  <a:srgbClr val="BF9000"/>
                </a:solidFill>
                <a:latin typeface="Open Sans"/>
                <a:ea typeface="Open Sans"/>
                <a:cs typeface="Open Sans"/>
                <a:sym typeface="Open Sans"/>
              </a:rPr>
              <a:t>Action 4: Through acquisition &amp; collaboration expand the collections &amp; remit of the Hunt Museum </a:t>
            </a:r>
            <a:endParaRPr>
              <a:solidFill>
                <a:srgbClr val="BF9000"/>
              </a:solidFill>
              <a:latin typeface="Open Sans"/>
              <a:ea typeface="Open Sans"/>
              <a:cs typeface="Open Sans"/>
              <a:sym typeface="Open Sans"/>
            </a:endParaRPr>
          </a:p>
          <a:p>
            <a:pPr indent="0" lvl="0" marL="0" rtl="0" algn="l">
              <a:lnSpc>
                <a:spcPct val="115000"/>
              </a:lnSpc>
              <a:spcBef>
                <a:spcPts val="1400"/>
              </a:spcBef>
              <a:spcAft>
                <a:spcPts val="0"/>
              </a:spcAft>
              <a:buNone/>
            </a:pPr>
            <a:r>
              <a:rPr lang="en-GB">
                <a:solidFill>
                  <a:srgbClr val="BF9000"/>
                </a:solidFill>
                <a:latin typeface="Open Sans"/>
                <a:ea typeface="Open Sans"/>
                <a:cs typeface="Open Sans"/>
                <a:sym typeface="Open Sans"/>
              </a:rPr>
              <a:t>Action 5:  Improve and upgrade the display of our Collections, with more interpretation and a modernising of the look and feel for the visitor.</a:t>
            </a:r>
            <a:endParaRPr>
              <a:solidFill>
                <a:srgbClr val="BF9000"/>
              </a:solidFill>
              <a:latin typeface="Open Sans"/>
              <a:ea typeface="Open Sans"/>
              <a:cs typeface="Open Sans"/>
              <a:sym typeface="Open Sans"/>
            </a:endParaRPr>
          </a:p>
          <a:p>
            <a:pPr indent="0" lvl="0" marL="0" rtl="0" algn="l">
              <a:lnSpc>
                <a:spcPct val="115000"/>
              </a:lnSpc>
              <a:spcBef>
                <a:spcPts val="1400"/>
              </a:spcBef>
              <a:spcAft>
                <a:spcPts val="400"/>
              </a:spcAft>
              <a:buClr>
                <a:schemeClr val="dk1"/>
              </a:buClr>
              <a:buSzPts val="1100"/>
              <a:buFont typeface="Arial"/>
              <a:buNone/>
            </a:pPr>
            <a:r>
              <a:rPr lang="en-GB">
                <a:solidFill>
                  <a:srgbClr val="BF9000"/>
                </a:solidFill>
                <a:latin typeface="Open Sans"/>
                <a:ea typeface="Open Sans"/>
                <a:cs typeface="Open Sans"/>
                <a:sym typeface="Open Sans"/>
              </a:rPr>
              <a:t>Action 6: Initiate partnerships &amp; strategic relationships … to increase understanding of our collections</a:t>
            </a:r>
            <a:endParaRPr>
              <a:solidFill>
                <a:srgbClr val="BF9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6"/>
          <p:cNvSpPr txBox="1"/>
          <p:nvPr>
            <p:ph type="title"/>
          </p:nvPr>
        </p:nvSpPr>
        <p:spPr>
          <a:xfrm>
            <a:off x="406050" y="-8"/>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 Conservation  </a:t>
            </a:r>
            <a:endParaRPr/>
          </a:p>
        </p:txBody>
      </p:sp>
      <p:sp>
        <p:nvSpPr>
          <p:cNvPr id="303" name="Google Shape;303;p46"/>
          <p:cNvSpPr txBox="1"/>
          <p:nvPr>
            <p:ph idx="1" type="body"/>
          </p:nvPr>
        </p:nvSpPr>
        <p:spPr>
          <a:xfrm>
            <a:off x="406050" y="763500"/>
            <a:ext cx="8520600" cy="62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t>Responsible: </a:t>
            </a:r>
            <a:r>
              <a:rPr lang="en-GB" sz="1200"/>
              <a:t>Naomi </a:t>
            </a:r>
            <a:r>
              <a:rPr b="1" lang="en-GB" sz="1200">
                <a:solidFill>
                  <a:schemeClr val="dk1"/>
                </a:solidFill>
                <a:latin typeface="Open Sans"/>
                <a:ea typeface="Open Sans"/>
                <a:cs typeface="Open Sans"/>
                <a:sym typeface="Open Sans"/>
              </a:rPr>
              <a:t>Timeline:</a:t>
            </a:r>
            <a:r>
              <a:rPr lang="en-GB" sz="1200">
                <a:solidFill>
                  <a:schemeClr val="dk1"/>
                </a:solidFill>
                <a:latin typeface="Open Sans"/>
                <a:ea typeface="Open Sans"/>
                <a:cs typeface="Open Sans"/>
                <a:sym typeface="Open Sans"/>
              </a:rPr>
              <a:t> January - Dec	</a:t>
            </a:r>
            <a:r>
              <a:rPr b="1" lang="en-GB" sz="1200">
                <a:solidFill>
                  <a:schemeClr val="dk1"/>
                </a:solidFill>
                <a:latin typeface="Open Sans"/>
                <a:ea typeface="Open Sans"/>
                <a:cs typeface="Open Sans"/>
                <a:sym typeface="Open Sans"/>
              </a:rPr>
              <a:t>Budget: </a:t>
            </a:r>
            <a:r>
              <a:rPr lang="en-GB" sz="1200">
                <a:solidFill>
                  <a:schemeClr val="dk1"/>
                </a:solidFill>
                <a:latin typeface="Open Sans"/>
                <a:ea typeface="Open Sans"/>
                <a:cs typeface="Open Sans"/>
                <a:sym typeface="Open Sans"/>
              </a:rPr>
              <a:t> cost €</a:t>
            </a:r>
            <a:r>
              <a:rPr lang="en-GB" sz="1200">
                <a:solidFill>
                  <a:schemeClr val="dk1"/>
                </a:solidFill>
                <a:latin typeface="Open Sans"/>
                <a:ea typeface="Open Sans"/>
                <a:cs typeface="Open Sans"/>
                <a:sym typeface="Open Sans"/>
              </a:rPr>
              <a:t> 15,000 Getrude Hunt fund for Hunt Collection, .  Funds to be found for Sybil Connolly conservation</a:t>
            </a:r>
            <a:endParaRPr b="1" sz="1200"/>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T1 - Conservation</a:t>
            </a:r>
            <a:endParaRPr b="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b="1" lang="en-GB" sz="1200">
                <a:solidFill>
                  <a:srgbClr val="000000"/>
                </a:solidFill>
                <a:latin typeface="Open Sans"/>
                <a:ea typeface="Open Sans"/>
                <a:cs typeface="Open Sans"/>
                <a:sym typeface="Open Sans"/>
              </a:rPr>
              <a:t>Core collection </a:t>
            </a:r>
            <a:endParaRPr b="1" sz="12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200">
                <a:solidFill>
                  <a:srgbClr val="000000"/>
                </a:solidFill>
                <a:latin typeface="Open Sans"/>
                <a:ea typeface="Open Sans"/>
                <a:cs typeface="Open Sans"/>
                <a:sym typeface="Open Sans"/>
              </a:rPr>
              <a:t>T1.1 Preventive conservation</a:t>
            </a:r>
            <a:endParaRPr sz="12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200">
                <a:solidFill>
                  <a:srgbClr val="000000"/>
                </a:solidFill>
                <a:latin typeface="Open Sans"/>
                <a:ea typeface="Open Sans"/>
                <a:cs typeface="Open Sans"/>
                <a:sym typeface="Open Sans"/>
              </a:rPr>
              <a:t>T1.1.1 Cleaning all objects 3 floors Q 2,3,4.</a:t>
            </a:r>
            <a:endParaRPr sz="12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200">
                <a:solidFill>
                  <a:srgbClr val="000000"/>
                </a:solidFill>
                <a:latin typeface="Open Sans"/>
                <a:ea typeface="Open Sans"/>
                <a:cs typeface="Open Sans"/>
                <a:sym typeface="Open Sans"/>
              </a:rPr>
              <a:t>T1.1.2 Maintain correct temperature and relative humidity conditions  and pest control. </a:t>
            </a:r>
            <a:endParaRPr sz="12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t/>
            </a:r>
            <a:endParaRPr sz="12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b="1" lang="en-GB" sz="1200">
                <a:solidFill>
                  <a:schemeClr val="dk1"/>
                </a:solidFill>
                <a:latin typeface="Open Sans"/>
                <a:ea typeface="Open Sans"/>
                <a:cs typeface="Open Sans"/>
                <a:sym typeface="Open Sans"/>
              </a:rPr>
              <a:t>Sybil Connolly </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T1.2 </a:t>
            </a:r>
            <a:r>
              <a:rPr lang="en-GB" sz="1200">
                <a:solidFill>
                  <a:schemeClr val="dk1"/>
                </a:solidFill>
                <a:latin typeface="Open Sans"/>
                <a:ea typeface="Open Sans"/>
                <a:cs typeface="Open Sans"/>
                <a:sym typeface="Open Sans"/>
              </a:rPr>
              <a:t>Survey status of Sybil Connolly collection including identification of requirements Q1</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T1.3 Identify funds to appoint conservator Q2</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Open Sans"/>
                <a:ea typeface="Open Sans"/>
                <a:cs typeface="Open Sans"/>
                <a:sym typeface="Open Sans"/>
              </a:rPr>
              <a:t>Art </a:t>
            </a:r>
            <a:r>
              <a:rPr b="1" lang="en-GB" sz="1200">
                <a:solidFill>
                  <a:schemeClr val="dk1"/>
                </a:solidFill>
                <a:latin typeface="Open Sans"/>
                <a:ea typeface="Open Sans"/>
                <a:cs typeface="Open Sans"/>
                <a:sym typeface="Open Sans"/>
              </a:rPr>
              <a:t>Collection</a:t>
            </a:r>
            <a:r>
              <a:rPr b="1" lang="en-GB" sz="1200">
                <a:solidFill>
                  <a:schemeClr val="dk1"/>
                </a:solidFill>
                <a:latin typeface="Open Sans"/>
                <a:ea typeface="Open Sans"/>
                <a:cs typeface="Open Sans"/>
                <a:sym typeface="Open Sans"/>
              </a:rPr>
              <a:t> </a:t>
            </a:r>
            <a:endParaRPr b="1" sz="1200">
              <a:solidFill>
                <a:srgbClr val="000000"/>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T.1.4 Investigate options to digitise &amp; Survey Art Collection for 2021 Q</a:t>
            </a:r>
            <a:r>
              <a:rPr lang="en-GB" sz="1200">
                <a:solidFill>
                  <a:schemeClr val="dk1"/>
                </a:solidFill>
                <a:highlight>
                  <a:schemeClr val="lt1"/>
                </a:highlight>
                <a:latin typeface="Open Sans"/>
                <a:ea typeface="Open Sans"/>
                <a:cs typeface="Open Sans"/>
                <a:sym typeface="Open Sans"/>
              </a:rPr>
              <a:t>3</a:t>
            </a:r>
            <a:endParaRPr sz="12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highlight>
                  <a:schemeClr val="lt1"/>
                </a:highlight>
                <a:latin typeface="Open Sans"/>
                <a:ea typeface="Open Sans"/>
                <a:cs typeface="Open Sans"/>
                <a:sym typeface="Open Sans"/>
              </a:rPr>
              <a:t>T.1.5 Create a plan</a:t>
            </a:r>
            <a:r>
              <a:rPr lang="en-GB" sz="1200">
                <a:solidFill>
                  <a:schemeClr val="dk1"/>
                </a:solidFill>
                <a:highlight>
                  <a:srgbClr val="FFFFFF"/>
                </a:highlight>
              </a:rPr>
              <a:t> to proceed project T.3.2.2 </a:t>
            </a:r>
            <a:r>
              <a:rPr lang="en-GB" sz="1200">
                <a:solidFill>
                  <a:schemeClr val="dk1"/>
                </a:solidFill>
                <a:highlight>
                  <a:srgbClr val="FFFFFF"/>
                </a:highlight>
              </a:rPr>
              <a:t>Q4</a:t>
            </a:r>
            <a:r>
              <a:rPr lang="en-GB" sz="1200">
                <a:solidFill>
                  <a:schemeClr val="dk1"/>
                </a:solidFill>
                <a:highlight>
                  <a:srgbClr val="FFFFFF"/>
                </a:highlight>
              </a:rPr>
              <a:t> </a:t>
            </a:r>
            <a:r>
              <a:rPr lang="en-GB" sz="1200">
                <a:solidFill>
                  <a:schemeClr val="dk1"/>
                </a:solidFill>
                <a:highlight>
                  <a:schemeClr val="lt1"/>
                </a:highlight>
                <a:latin typeface="Open Sans"/>
                <a:ea typeface="Open Sans"/>
                <a:cs typeface="Open Sans"/>
                <a:sym typeface="Open Sans"/>
              </a:rPr>
              <a:t> </a:t>
            </a:r>
            <a:endParaRPr sz="1200">
              <a:solidFill>
                <a:schemeClr val="dk1"/>
              </a:solidFill>
              <a:highlight>
                <a:schemeClr val="lt1"/>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Open Sans"/>
                <a:ea typeface="Open Sans"/>
                <a:cs typeface="Open Sans"/>
                <a:sym typeface="Open Sans"/>
              </a:rPr>
              <a:t>Complementary &amp; Support</a:t>
            </a:r>
            <a:endParaRPr b="1"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T.1.5 Liaise with marketing to create comms plan which promotes conservation work Q1</a:t>
            </a:r>
            <a:endParaRPr sz="1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T.1.6 Develop LIberal Arts Programme with Education &amp; Marketing, linked to Friends </a:t>
            </a:r>
            <a:r>
              <a:rPr lang="en-GB" sz="1200">
                <a:solidFill>
                  <a:schemeClr val="dk1"/>
                </a:solidFill>
                <a:latin typeface="Open Sans"/>
                <a:ea typeface="Open Sans"/>
                <a:cs typeface="Open Sans"/>
                <a:sym typeface="Open Sans"/>
              </a:rPr>
              <a:t>Q1</a:t>
            </a:r>
            <a:endParaRPr sz="1200">
              <a:solidFill>
                <a:srgbClr val="FF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t/>
            </a:r>
            <a:endParaRPr sz="1200">
              <a:solidFill>
                <a:srgbClr val="000000"/>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sz="12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b="1" i="1" lang="en-GB" sz="1200">
                <a:solidFill>
                  <a:srgbClr val="000000"/>
                </a:solidFill>
              </a:rPr>
              <a:t>  </a:t>
            </a:r>
            <a:endParaRPr b="1" i="1" sz="1200">
              <a:solidFill>
                <a:srgbClr val="000000"/>
              </a:solidFill>
            </a:endParaRPr>
          </a:p>
          <a:p>
            <a:pPr indent="0" lvl="0" marL="0" rtl="0" algn="l">
              <a:lnSpc>
                <a:spcPct val="100000"/>
              </a:lnSpc>
              <a:spcBef>
                <a:spcPts val="1600"/>
              </a:spcBef>
              <a:spcAft>
                <a:spcPts val="1600"/>
              </a:spcAft>
              <a:buNone/>
            </a:pPr>
            <a:r>
              <a:t/>
            </a:r>
            <a:endParaRPr b="1" i="1" sz="1200"/>
          </a:p>
        </p:txBody>
      </p:sp>
      <p:sp>
        <p:nvSpPr>
          <p:cNvPr id="304" name="Google Shape;304;p46"/>
          <p:cNvSpPr txBox="1"/>
          <p:nvPr>
            <p:ph idx="12" type="sldNum"/>
          </p:nvPr>
        </p:nvSpPr>
        <p:spPr>
          <a:xfrm>
            <a:off x="8377958" y="6163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7"/>
          <p:cNvSpPr txBox="1"/>
          <p:nvPr>
            <p:ph type="title"/>
          </p:nvPr>
        </p:nvSpPr>
        <p:spPr>
          <a:xfrm>
            <a:off x="311700" y="1456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 Display  </a:t>
            </a:r>
            <a:endParaRPr/>
          </a:p>
        </p:txBody>
      </p:sp>
      <p:sp>
        <p:nvSpPr>
          <p:cNvPr id="310" name="Google Shape;310;p47"/>
          <p:cNvSpPr txBox="1"/>
          <p:nvPr>
            <p:ph idx="1" type="body"/>
          </p:nvPr>
        </p:nvSpPr>
        <p:spPr>
          <a:xfrm>
            <a:off x="311700" y="1004449"/>
            <a:ext cx="8520600" cy="500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Naomi</a:t>
            </a:r>
            <a:r>
              <a:rPr b="1" lang="en-GB"/>
              <a:t> </a:t>
            </a:r>
            <a:r>
              <a:rPr b="1" lang="en-GB" sz="1400">
                <a:solidFill>
                  <a:schemeClr val="dk1"/>
                </a:solidFill>
                <a:latin typeface="Open Sans"/>
                <a:ea typeface="Open Sans"/>
                <a:cs typeface="Open Sans"/>
                <a:sym typeface="Open Sans"/>
              </a:rPr>
              <a:t>Budget: </a:t>
            </a:r>
            <a:r>
              <a:rPr lang="en-GB" sz="1400">
                <a:solidFill>
                  <a:schemeClr val="dk1"/>
                </a:solidFill>
                <a:latin typeface="Open Sans"/>
                <a:ea typeface="Open Sans"/>
                <a:cs typeface="Open Sans"/>
                <a:sym typeface="Open Sans"/>
              </a:rPr>
              <a:t>Operational funds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Jan - June</a:t>
            </a:r>
            <a:endParaRPr b="1" i="1"/>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T2 Core Collection Display</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sz="1400">
                <a:solidFill>
                  <a:srgbClr val="000000"/>
                </a:solidFill>
                <a:latin typeface="Open Sans"/>
                <a:ea typeface="Open Sans"/>
                <a:cs typeface="Open Sans"/>
                <a:sym typeface="Open Sans"/>
              </a:rPr>
              <a:t>S</a:t>
            </a:r>
            <a:r>
              <a:rPr b="1" i="1" lang="en-GB" sz="1200">
                <a:solidFill>
                  <a:srgbClr val="000000"/>
                </a:solidFill>
                <a:latin typeface="Open Sans"/>
                <a:ea typeface="Open Sans"/>
                <a:cs typeface="Open Sans"/>
                <a:sym typeface="Open Sans"/>
              </a:rPr>
              <a:t>tudy Room 1</a:t>
            </a:r>
            <a:endParaRPr b="1" sz="12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200">
                <a:solidFill>
                  <a:srgbClr val="000000"/>
                </a:solidFill>
                <a:latin typeface="Open Sans"/>
                <a:ea typeface="Open Sans"/>
                <a:cs typeface="Open Sans"/>
                <a:sym typeface="Open Sans"/>
              </a:rPr>
              <a:t>T.2.1  </a:t>
            </a:r>
            <a:r>
              <a:rPr lang="en-GB" sz="1200">
                <a:solidFill>
                  <a:srgbClr val="000000"/>
                </a:solidFill>
                <a:latin typeface="Open Sans"/>
                <a:ea typeface="Open Sans"/>
                <a:cs typeface="Open Sans"/>
                <a:sym typeface="Open Sans"/>
              </a:rPr>
              <a:t>Implement redisplay to facilitate T 2.4, Q1</a:t>
            </a:r>
            <a:r>
              <a:rPr lang="en-GB" sz="1400">
                <a:solidFill>
                  <a:srgbClr val="FF0000"/>
                </a:solidFill>
                <a:latin typeface="Open Sans"/>
                <a:ea typeface="Open Sans"/>
                <a:cs typeface="Open Sans"/>
                <a:sym typeface="Open Sans"/>
              </a:rPr>
              <a:t>✓</a:t>
            </a:r>
            <a:endParaRPr sz="1400">
              <a:solidFill>
                <a:srgbClr val="FF0000"/>
              </a:solidFill>
              <a:latin typeface="Open Sans"/>
              <a:ea typeface="Open Sans"/>
              <a:cs typeface="Open Sans"/>
              <a:sym typeface="Open Sans"/>
            </a:endParaRPr>
          </a:p>
          <a:p>
            <a:pPr indent="0" lvl="0" marL="0" rtl="0" algn="l">
              <a:spcBef>
                <a:spcPts val="0"/>
              </a:spcBef>
              <a:spcAft>
                <a:spcPts val="0"/>
              </a:spcAft>
              <a:buNone/>
            </a:pPr>
            <a:r>
              <a:rPr lang="en-GB" sz="1200">
                <a:solidFill>
                  <a:srgbClr val="000000"/>
                </a:solidFill>
                <a:latin typeface="Open Sans"/>
                <a:ea typeface="Open Sans"/>
                <a:cs typeface="Open Sans"/>
                <a:sym typeface="Open Sans"/>
              </a:rPr>
              <a:t>T.2.2 </a:t>
            </a:r>
            <a:r>
              <a:rPr lang="en-GB" sz="1200">
                <a:solidFill>
                  <a:schemeClr val="dk1"/>
                </a:solidFill>
                <a:latin typeface="Open Sans"/>
                <a:ea typeface="Open Sans"/>
                <a:cs typeface="Open Sans"/>
                <a:sym typeface="Open Sans"/>
              </a:rPr>
              <a:t>create a project brief for change, with cost evaluation</a:t>
            </a:r>
            <a:r>
              <a:rPr lang="en-GB" sz="1200">
                <a:solidFill>
                  <a:srgbClr val="000000"/>
                </a:solidFill>
                <a:latin typeface="Open Sans"/>
                <a:ea typeface="Open Sans"/>
                <a:cs typeface="Open Sans"/>
                <a:sym typeface="Open Sans"/>
              </a:rPr>
              <a:t>, </a:t>
            </a:r>
            <a:r>
              <a:rPr lang="en-GB" sz="1200">
                <a:solidFill>
                  <a:schemeClr val="dk1"/>
                </a:solidFill>
                <a:latin typeface="Open Sans"/>
                <a:ea typeface="Open Sans"/>
                <a:cs typeface="Open Sans"/>
                <a:sym typeface="Open Sans"/>
              </a:rPr>
              <a:t>improvement of information and rotation of objects, link  </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rPr lang="en-GB" sz="1200">
                <a:solidFill>
                  <a:schemeClr val="dk1"/>
                </a:solidFill>
                <a:latin typeface="Open Sans"/>
                <a:ea typeface="Open Sans"/>
                <a:cs typeface="Open Sans"/>
                <a:sym typeface="Open Sans"/>
              </a:rPr>
              <a:t>            to T2.7 for digital display</a:t>
            </a:r>
            <a:r>
              <a:rPr lang="en-GB" sz="1200">
                <a:solidFill>
                  <a:srgbClr val="000000"/>
                </a:solidFill>
                <a:latin typeface="Open Sans"/>
                <a:ea typeface="Open Sans"/>
                <a:cs typeface="Open Sans"/>
                <a:sym typeface="Open Sans"/>
              </a:rPr>
              <a:t> Q3</a:t>
            </a:r>
            <a:endParaRPr sz="12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200">
                <a:solidFill>
                  <a:srgbClr val="000000"/>
                </a:solidFill>
                <a:latin typeface="Open Sans"/>
                <a:ea typeface="Open Sans"/>
                <a:cs typeface="Open Sans"/>
                <a:sym typeface="Open Sans"/>
              </a:rPr>
              <a:t>T2.3    If budget available execute project brief Q3-Q4</a:t>
            </a:r>
            <a:endParaRPr sz="12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2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sz="1200">
                <a:solidFill>
                  <a:srgbClr val="000000"/>
                </a:solidFill>
                <a:latin typeface="Open Sans"/>
                <a:ea typeface="Open Sans"/>
                <a:cs typeface="Open Sans"/>
                <a:sym typeface="Open Sans"/>
              </a:rPr>
              <a:t>Collection Rotation - Ceramics &amp; Connolly</a:t>
            </a:r>
            <a:endParaRPr b="1" i="1" sz="12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200">
                <a:solidFill>
                  <a:srgbClr val="000000"/>
                </a:solidFill>
                <a:latin typeface="Open Sans"/>
                <a:ea typeface="Open Sans"/>
                <a:cs typeface="Open Sans"/>
                <a:sym typeface="Open Sans"/>
              </a:rPr>
              <a:t>T2.4	Create project plan to change from Contemporary Ceramics to Sybil Connolly for 6 months Q1</a:t>
            </a:r>
            <a:endParaRPr b="1" i="1" sz="1200">
              <a:solidFill>
                <a:srgbClr val="000000"/>
              </a:solidFill>
              <a:latin typeface="Open Sans"/>
              <a:ea typeface="Open Sans"/>
              <a:cs typeface="Open Sans"/>
              <a:sym typeface="Open Sans"/>
            </a:endParaRPr>
          </a:p>
          <a:p>
            <a:pPr indent="457200" lvl="0" marL="0" rtl="0" algn="l">
              <a:spcBef>
                <a:spcPts val="0"/>
              </a:spcBef>
              <a:spcAft>
                <a:spcPts val="0"/>
              </a:spcAft>
              <a:buNone/>
            </a:pPr>
            <a:r>
              <a:rPr lang="en-GB" sz="1200">
                <a:solidFill>
                  <a:srgbClr val="000000"/>
                </a:solidFill>
                <a:latin typeface="Open Sans"/>
                <a:ea typeface="Open Sans"/>
                <a:cs typeface="Open Sans"/>
                <a:sym typeface="Open Sans"/>
              </a:rPr>
              <a:t>T.2.4.1</a:t>
            </a:r>
            <a:r>
              <a:rPr lang="en-GB" sz="1200">
                <a:solidFill>
                  <a:srgbClr val="000000"/>
                </a:solidFill>
                <a:latin typeface="Open Sans"/>
                <a:ea typeface="Open Sans"/>
                <a:cs typeface="Open Sans"/>
                <a:sym typeface="Open Sans"/>
              </a:rPr>
              <a:t>	Store or find alternative exhibit spaces for ICCC exhibit pieces Q1 </a:t>
            </a:r>
            <a:r>
              <a:rPr lang="en-GB" sz="1400">
                <a:solidFill>
                  <a:srgbClr val="FF0000"/>
                </a:solidFill>
                <a:latin typeface="Open Sans"/>
                <a:ea typeface="Open Sans"/>
                <a:cs typeface="Open Sans"/>
                <a:sym typeface="Open Sans"/>
              </a:rPr>
              <a:t>✓</a:t>
            </a:r>
            <a:endParaRPr sz="1200">
              <a:solidFill>
                <a:srgbClr val="000000"/>
              </a:solidFill>
              <a:latin typeface="Open Sans"/>
              <a:ea typeface="Open Sans"/>
              <a:cs typeface="Open Sans"/>
              <a:sym typeface="Open Sans"/>
            </a:endParaRPr>
          </a:p>
          <a:p>
            <a:pPr indent="457200" lvl="0" marL="0" rtl="0" algn="l">
              <a:spcBef>
                <a:spcPts val="0"/>
              </a:spcBef>
              <a:spcAft>
                <a:spcPts val="0"/>
              </a:spcAft>
              <a:buNone/>
            </a:pPr>
            <a:r>
              <a:rPr lang="en-GB" sz="1200">
                <a:solidFill>
                  <a:srgbClr val="000000"/>
                </a:solidFill>
                <a:latin typeface="Open Sans"/>
                <a:ea typeface="Open Sans"/>
                <a:cs typeface="Open Sans"/>
                <a:sym typeface="Open Sans"/>
              </a:rPr>
              <a:t>T.2.4.2  	D</a:t>
            </a:r>
            <a:r>
              <a:rPr lang="en-GB" sz="1200">
                <a:solidFill>
                  <a:srgbClr val="000000"/>
                </a:solidFill>
                <a:latin typeface="Open Sans"/>
                <a:ea typeface="Open Sans"/>
                <a:cs typeface="Open Sans"/>
                <a:sym typeface="Open Sans"/>
              </a:rPr>
              <a:t>isplaying Sybil Connolly Collection in Epilogue room Q1</a:t>
            </a:r>
            <a:r>
              <a:rPr lang="en-GB" sz="1200">
                <a:solidFill>
                  <a:srgbClr val="000000"/>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a:t>
            </a:r>
            <a:endParaRPr sz="12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2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sz="1200">
                <a:solidFill>
                  <a:srgbClr val="000000"/>
                </a:solidFill>
                <a:latin typeface="Open Sans"/>
                <a:ea typeface="Open Sans"/>
                <a:cs typeface="Open Sans"/>
                <a:sym typeface="Open Sans"/>
              </a:rPr>
              <a:t>Best Costume Goes to..  and European Expo</a:t>
            </a:r>
            <a:endParaRPr b="1" i="1" sz="12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200">
                <a:solidFill>
                  <a:schemeClr val="dk1"/>
                </a:solidFill>
                <a:latin typeface="Open Sans"/>
                <a:ea typeface="Open Sans"/>
                <a:cs typeface="Open Sans"/>
                <a:sym typeface="Open Sans"/>
              </a:rPr>
              <a:t>T.2.5 Highlight perm collection objects which complement Best Costume Goes to</a:t>
            </a:r>
            <a:r>
              <a:rPr lang="en-GB" sz="1200">
                <a:solidFill>
                  <a:schemeClr val="dk1"/>
                </a:solidFill>
                <a:latin typeface="Open Sans"/>
                <a:ea typeface="Open Sans"/>
                <a:cs typeface="Open Sans"/>
                <a:sym typeface="Open Sans"/>
              </a:rPr>
              <a:t>… , </a:t>
            </a:r>
            <a:r>
              <a:rPr lang="en-GB" sz="1200">
                <a:solidFill>
                  <a:schemeClr val="dk1"/>
                </a:solidFill>
                <a:latin typeface="Open Sans"/>
                <a:ea typeface="Open Sans"/>
                <a:cs typeface="Open Sans"/>
                <a:sym typeface="Open Sans"/>
              </a:rPr>
              <a:t>add to exhibition brief T2.1  Q1</a:t>
            </a:r>
            <a:r>
              <a:rPr lang="en-GB" sz="1200">
                <a:solidFill>
                  <a:schemeClr val="dk1"/>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rPr lang="en-GB" sz="1200">
                <a:solidFill>
                  <a:srgbClr val="000000"/>
                </a:solidFill>
                <a:latin typeface="Open Sans"/>
                <a:ea typeface="Open Sans"/>
                <a:cs typeface="Open Sans"/>
                <a:sym typeface="Open Sans"/>
              </a:rPr>
              <a:t>T.2.6  Highlight  European objects within the  permanent collection to complement Belonging exhibition &amp; European </a:t>
            </a:r>
            <a:endParaRPr sz="12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200">
                <a:solidFill>
                  <a:srgbClr val="000000"/>
                </a:solidFill>
                <a:latin typeface="Open Sans"/>
                <a:ea typeface="Open Sans"/>
                <a:cs typeface="Open Sans"/>
                <a:sym typeface="Open Sans"/>
              </a:rPr>
              <a:t>           Expo T2.2 Q2</a:t>
            </a:r>
            <a:endParaRPr sz="12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200">
              <a:solidFill>
                <a:srgbClr val="000000"/>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i="1" sz="14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311" name="Google Shape;311;p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8"/>
          <p:cNvSpPr txBox="1"/>
          <p:nvPr>
            <p:ph idx="1" type="body"/>
          </p:nvPr>
        </p:nvSpPr>
        <p:spPr>
          <a:xfrm>
            <a:off x="311700" y="1010725"/>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solidFill>
                  <a:schemeClr val="dk1"/>
                </a:solidFill>
                <a:latin typeface="Open Sans"/>
                <a:ea typeface="Open Sans"/>
                <a:cs typeface="Open Sans"/>
                <a:sym typeface="Open Sans"/>
              </a:rPr>
              <a:t>Naomi</a:t>
            </a:r>
            <a:r>
              <a:rPr lang="en-GB">
                <a:solidFill>
                  <a:schemeClr val="dk1"/>
                </a:solidFill>
                <a:latin typeface="Open Sans"/>
                <a:ea typeface="Open Sans"/>
                <a:cs typeface="Open Sans"/>
                <a:sym typeface="Open Sans"/>
              </a:rPr>
              <a:t> </a:t>
            </a:r>
            <a:r>
              <a:rPr b="1" lang="en-GB" sz="1200">
                <a:solidFill>
                  <a:schemeClr val="dk1"/>
                </a:solidFill>
                <a:latin typeface="Open Sans"/>
                <a:ea typeface="Open Sans"/>
                <a:cs typeface="Open Sans"/>
                <a:sym typeface="Open Sans"/>
              </a:rPr>
              <a:t>Timeline: </a:t>
            </a:r>
            <a:r>
              <a:rPr lang="en-GB" sz="1200">
                <a:solidFill>
                  <a:schemeClr val="dk1"/>
                </a:solidFill>
                <a:latin typeface="Open Sans"/>
                <a:ea typeface="Open Sans"/>
                <a:cs typeface="Open Sans"/>
                <a:sym typeface="Open Sans"/>
              </a:rPr>
              <a:t>February  to July  2020		</a:t>
            </a:r>
            <a:r>
              <a:rPr b="1" lang="en-GB" sz="1200">
                <a:solidFill>
                  <a:schemeClr val="dk1"/>
                </a:solidFill>
                <a:latin typeface="Open Sans"/>
                <a:ea typeface="Open Sans"/>
                <a:cs typeface="Open Sans"/>
                <a:sym typeface="Open Sans"/>
              </a:rPr>
              <a:t>Budget:  </a:t>
            </a:r>
            <a:r>
              <a:rPr lang="en-GB" sz="1200">
                <a:solidFill>
                  <a:schemeClr val="dk1"/>
                </a:solidFill>
                <a:latin typeface="Open Sans"/>
                <a:ea typeface="Open Sans"/>
                <a:cs typeface="Open Sans"/>
                <a:sym typeface="Open Sans"/>
              </a:rPr>
              <a:t> Grants/Sponsorship tbc</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T2.7 Digital Interpretation of the Collections</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T2.7</a:t>
            </a:r>
            <a:r>
              <a:rPr lang="en-GB" sz="1200">
                <a:solidFill>
                  <a:srgbClr val="FF9900"/>
                </a:solidFill>
                <a:latin typeface="Open Sans"/>
                <a:ea typeface="Open Sans"/>
                <a:cs typeface="Open Sans"/>
                <a:sym typeface="Open Sans"/>
              </a:rPr>
              <a:t>.1  Investigate feasibility of interactive tables and wall tablets using open source software and data from the CMS  </a:t>
            </a:r>
            <a:endParaRPr sz="1200">
              <a:solidFill>
                <a:srgbClr val="FF9900"/>
              </a:solidFill>
              <a:latin typeface="Open Sans"/>
              <a:ea typeface="Open Sans"/>
              <a:cs typeface="Open Sans"/>
              <a:sym typeface="Open Sans"/>
            </a:endParaRPr>
          </a:p>
          <a:p>
            <a:pPr indent="457200" lvl="0" marL="0" rtl="0" algn="l">
              <a:spcBef>
                <a:spcPts val="1600"/>
              </a:spcBef>
              <a:spcAft>
                <a:spcPts val="0"/>
              </a:spcAft>
              <a:buNone/>
            </a:pPr>
            <a:r>
              <a:rPr lang="en-GB" sz="1200">
                <a:solidFill>
                  <a:srgbClr val="FF9900"/>
                </a:solidFill>
                <a:latin typeface="Open Sans"/>
                <a:ea typeface="Open Sans"/>
                <a:cs typeface="Open Sans"/>
                <a:sym typeface="Open Sans"/>
              </a:rPr>
              <a:t>    Q2 </a:t>
            </a:r>
            <a:endParaRPr sz="1200">
              <a:solidFill>
                <a:srgbClr val="FF9900"/>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T2.7.2v Execute T2.7.1 if funds are raised  by end Project manage research and delivery of an interactive table for the </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chemeClr val="dk1"/>
                </a:solidFill>
                <a:latin typeface="Open Sans"/>
                <a:ea typeface="Open Sans"/>
                <a:cs typeface="Open Sans"/>
                <a:sym typeface="Open Sans"/>
              </a:rPr>
              <a:t>    Prologue Room Q-Q4</a:t>
            </a:r>
            <a:endParaRPr sz="1200" strike="sngStrike">
              <a:solidFill>
                <a:schemeClr val="dk1"/>
              </a:solidFill>
              <a:latin typeface="Open Sans"/>
              <a:ea typeface="Open Sans"/>
              <a:cs typeface="Open Sans"/>
              <a:sym typeface="Open Sans"/>
            </a:endParaRPr>
          </a:p>
          <a:p>
            <a:pPr indent="45720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sz="1200">
              <a:solidFill>
                <a:schemeClr val="dk1"/>
              </a:solidFill>
              <a:latin typeface="Open Sans"/>
              <a:ea typeface="Open Sans"/>
              <a:cs typeface="Open Sans"/>
              <a:sym typeface="Open Sans"/>
            </a:endParaRPr>
          </a:p>
        </p:txBody>
      </p:sp>
      <p:sp>
        <p:nvSpPr>
          <p:cNvPr id="317" name="Google Shape;317;p4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18" name="Google Shape;318;p48"/>
          <p:cNvSpPr txBox="1"/>
          <p:nvPr>
            <p:ph type="title"/>
          </p:nvPr>
        </p:nvSpPr>
        <p:spPr>
          <a:xfrm>
            <a:off x="311700" y="1146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Display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9"/>
          <p:cNvSpPr txBox="1"/>
          <p:nvPr>
            <p:ph idx="1" type="body"/>
          </p:nvPr>
        </p:nvSpPr>
        <p:spPr>
          <a:xfrm>
            <a:off x="611865" y="1267200"/>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Open Sans"/>
                <a:ea typeface="Open Sans"/>
                <a:cs typeface="Open Sans"/>
                <a:sym typeface="Open Sans"/>
              </a:rPr>
              <a:t>Responsible:</a:t>
            </a:r>
            <a:r>
              <a:rPr lang="en-GB" sz="1400"/>
              <a:t> Tori </a:t>
            </a:r>
            <a:r>
              <a:rPr b="1" lang="en-GB" sz="1200">
                <a:solidFill>
                  <a:schemeClr val="dk1"/>
                </a:solidFill>
                <a:latin typeface="Open Sans"/>
                <a:ea typeface="Open Sans"/>
                <a:cs typeface="Open Sans"/>
                <a:sym typeface="Open Sans"/>
              </a:rPr>
              <a:t>Timeline:  </a:t>
            </a:r>
            <a:r>
              <a:rPr lang="en-GB" sz="1200">
                <a:solidFill>
                  <a:schemeClr val="dk1"/>
                </a:solidFill>
                <a:latin typeface="Open Sans"/>
                <a:ea typeface="Open Sans"/>
                <a:cs typeface="Open Sans"/>
                <a:sym typeface="Open Sans"/>
              </a:rPr>
              <a:t> Q2-Q4  </a:t>
            </a:r>
            <a:r>
              <a:rPr b="1" lang="en-GB" sz="1200">
                <a:solidFill>
                  <a:schemeClr val="dk1"/>
                </a:solidFill>
                <a:latin typeface="Open Sans"/>
                <a:ea typeface="Open Sans"/>
                <a:cs typeface="Open Sans"/>
                <a:sym typeface="Open Sans"/>
              </a:rPr>
              <a:t>  Budget:</a:t>
            </a:r>
            <a:r>
              <a:rPr lang="en-GB" sz="1200">
                <a:solidFill>
                  <a:schemeClr val="dk1"/>
                </a:solidFill>
                <a:latin typeface="Open Sans"/>
                <a:ea typeface="Open Sans"/>
                <a:cs typeface="Open Sans"/>
                <a:sym typeface="Open Sans"/>
              </a:rPr>
              <a:t>  Operational &amp; Grant Funding to be found</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 3 </a:t>
            </a:r>
            <a:r>
              <a:rPr b="1" lang="en-GB" sz="1200">
                <a:solidFill>
                  <a:schemeClr val="dk1"/>
                </a:solidFill>
                <a:latin typeface="Open Sans"/>
                <a:ea typeface="Open Sans"/>
                <a:cs typeface="Open Sans"/>
                <a:sym typeface="Open Sans"/>
              </a:rPr>
              <a:t>Digitisation of the Collection </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T3.1   </a:t>
            </a:r>
            <a:r>
              <a:rPr lang="en-GB" sz="1200">
                <a:solidFill>
                  <a:schemeClr val="dk1"/>
                </a:solidFill>
                <a:latin typeface="Open Sans"/>
                <a:ea typeface="Open Sans"/>
                <a:cs typeface="Open Sans"/>
                <a:sym typeface="Open Sans"/>
              </a:rPr>
              <a:t>2 and 3D digitisation of </a:t>
            </a:r>
            <a:r>
              <a:rPr lang="en-GB" sz="1200">
                <a:solidFill>
                  <a:schemeClr val="dk1"/>
                </a:solidFill>
                <a:latin typeface="Open Sans"/>
                <a:ea typeface="Open Sans"/>
                <a:cs typeface="Open Sans"/>
                <a:sym typeface="Open Sans"/>
              </a:rPr>
              <a:t>100 Medieval objects </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chemeClr val="dk1"/>
                </a:solidFill>
                <a:latin typeface="Open Sans"/>
                <a:ea typeface="Open Sans"/>
                <a:cs typeface="Open Sans"/>
                <a:sym typeface="Open Sans"/>
              </a:rPr>
              <a:t>T3.1.1  Choose objects to be digitised	Q1</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rgbClr val="FF9900"/>
                </a:solidFill>
                <a:latin typeface="Open Sans"/>
                <a:ea typeface="Open Sans"/>
                <a:cs typeface="Open Sans"/>
                <a:sym typeface="Open Sans"/>
              </a:rPr>
              <a:t>T3.1.2	 Create plan of digitisation with Limerick 3D Group Q2-4</a:t>
            </a:r>
            <a:endParaRPr sz="1200">
              <a:solidFill>
                <a:srgbClr val="FF9900"/>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T3.2    Art Work Digitisation</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chemeClr val="dk1"/>
                </a:solidFill>
                <a:latin typeface="Open Sans"/>
                <a:ea typeface="Open Sans"/>
                <a:cs typeface="Open Sans"/>
                <a:sym typeface="Open Sans"/>
              </a:rPr>
              <a:t>T3.2.1	</a:t>
            </a:r>
            <a:r>
              <a:rPr lang="en-GB" sz="1200">
                <a:solidFill>
                  <a:schemeClr val="dk1"/>
                </a:solidFill>
                <a:latin typeface="Open Sans"/>
                <a:ea typeface="Open Sans"/>
                <a:cs typeface="Open Sans"/>
                <a:sym typeface="Open Sans"/>
              </a:rPr>
              <a:t>Investigate options for advanced scanning or photogrammetry of Artworks</a:t>
            </a:r>
            <a:r>
              <a:rPr lang="en-GB" sz="1200">
                <a:solidFill>
                  <a:schemeClr val="dk1"/>
                </a:solidFill>
                <a:latin typeface="Open Sans"/>
                <a:ea typeface="Open Sans"/>
                <a:cs typeface="Open Sans"/>
                <a:sym typeface="Open Sans"/>
              </a:rPr>
              <a:t> </a:t>
            </a:r>
            <a:r>
              <a:rPr lang="en-GB" sz="1200">
                <a:solidFill>
                  <a:schemeClr val="dk1"/>
                </a:solidFill>
                <a:latin typeface="Open Sans"/>
                <a:ea typeface="Open Sans"/>
                <a:cs typeface="Open Sans"/>
                <a:sym typeface="Open Sans"/>
              </a:rPr>
              <a:t>to create a feasibility </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chemeClr val="dk1"/>
                </a:solidFill>
                <a:latin typeface="Open Sans"/>
                <a:ea typeface="Open Sans"/>
                <a:cs typeface="Open Sans"/>
                <a:sym typeface="Open Sans"/>
              </a:rPr>
              <a:t>report </a:t>
            </a:r>
            <a:r>
              <a:rPr lang="en-GB" sz="1200">
                <a:solidFill>
                  <a:schemeClr val="dk1"/>
                </a:solidFill>
                <a:latin typeface="Open Sans"/>
                <a:ea typeface="Open Sans"/>
                <a:cs typeface="Open Sans"/>
                <a:sym typeface="Open Sans"/>
              </a:rPr>
              <a:t>line with T1.4 Q3</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chemeClr val="dk1"/>
                </a:solidFill>
                <a:latin typeface="Open Sans"/>
                <a:ea typeface="Open Sans"/>
                <a:cs typeface="Open Sans"/>
                <a:sym typeface="Open Sans"/>
              </a:rPr>
              <a:t>T3.2.2  Based on feasibility report create a project plan with reference to T1.5  </a:t>
            </a:r>
            <a:r>
              <a:rPr lang="en-GB" sz="1200">
                <a:solidFill>
                  <a:schemeClr val="dk1"/>
                </a:solidFill>
                <a:latin typeface="Open Sans"/>
                <a:ea typeface="Open Sans"/>
                <a:cs typeface="Open Sans"/>
                <a:sym typeface="Open Sans"/>
              </a:rPr>
              <a:t>Q3</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sz="1200">
              <a:solidFill>
                <a:schemeClr val="dk1"/>
              </a:solidFill>
              <a:latin typeface="Open Sans"/>
              <a:ea typeface="Open Sans"/>
              <a:cs typeface="Open Sans"/>
              <a:sym typeface="Open Sans"/>
            </a:endParaRPr>
          </a:p>
        </p:txBody>
      </p:sp>
      <p:sp>
        <p:nvSpPr>
          <p:cNvPr id="324" name="Google Shape;324;p4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25" name="Google Shape;325;p49"/>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 Digitisation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0"/>
          <p:cNvSpPr txBox="1"/>
          <p:nvPr>
            <p:ph type="title"/>
          </p:nvPr>
        </p:nvSpPr>
        <p:spPr>
          <a:xfrm>
            <a:off x="311700" y="177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Management   </a:t>
            </a:r>
            <a:endParaRPr/>
          </a:p>
        </p:txBody>
      </p:sp>
      <p:sp>
        <p:nvSpPr>
          <p:cNvPr id="331" name="Google Shape;331;p50"/>
          <p:cNvSpPr txBox="1"/>
          <p:nvPr>
            <p:ph idx="1" type="body"/>
          </p:nvPr>
        </p:nvSpPr>
        <p:spPr>
          <a:xfrm>
            <a:off x="259500" y="1045434"/>
            <a:ext cx="8625000" cy="552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Responsible:</a:t>
            </a:r>
            <a:r>
              <a:rPr lang="en-GB" sz="1400"/>
              <a:t> Tori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Q1 &amp; Q2  </a:t>
            </a:r>
            <a:r>
              <a:rPr b="1" lang="en-GB" sz="1400">
                <a:solidFill>
                  <a:schemeClr val="dk1"/>
                </a:solidFill>
                <a:highlight>
                  <a:schemeClr val="lt1"/>
                </a:highlight>
                <a:latin typeface="Open Sans"/>
                <a:ea typeface="Open Sans"/>
                <a:cs typeface="Open Sans"/>
                <a:sym typeface="Open Sans"/>
              </a:rPr>
              <a:t>Budget: </a:t>
            </a:r>
            <a:r>
              <a:rPr lang="en-GB" sz="1400">
                <a:solidFill>
                  <a:schemeClr val="dk1"/>
                </a:solidFill>
                <a:highlight>
                  <a:schemeClr val="lt1"/>
                </a:highlight>
                <a:latin typeface="Open Sans"/>
                <a:ea typeface="Open Sans"/>
                <a:cs typeface="Open Sans"/>
                <a:sym typeface="Open Sans"/>
              </a:rPr>
              <a:t>€ Museum</a:t>
            </a:r>
            <a:r>
              <a:rPr lang="en-GB" sz="1400">
                <a:solidFill>
                  <a:schemeClr val="dk1"/>
                </a:solidFill>
                <a:latin typeface="Open Sans"/>
                <a:ea typeface="Open Sans"/>
                <a:cs typeface="Open Sans"/>
                <a:sym typeface="Open Sans"/>
              </a:rPr>
              <a:t>			</a:t>
            </a:r>
            <a:endParaRPr b="1" sz="1400"/>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 </a:t>
            </a:r>
            <a:r>
              <a:rPr b="1" lang="en-GB" sz="1400">
                <a:solidFill>
                  <a:srgbClr val="000000"/>
                </a:solidFill>
                <a:latin typeface="Open Sans"/>
                <a:ea typeface="Open Sans"/>
                <a:cs typeface="Open Sans"/>
                <a:sym typeface="Open Sans"/>
              </a:rPr>
              <a:t>Collection</a:t>
            </a:r>
            <a:r>
              <a:rPr b="1" lang="en-GB" sz="1400">
                <a:solidFill>
                  <a:srgbClr val="000000"/>
                </a:solidFill>
                <a:latin typeface="Open Sans"/>
                <a:ea typeface="Open Sans"/>
                <a:cs typeface="Open Sans"/>
                <a:sym typeface="Open Sans"/>
              </a:rPr>
              <a:t> Management System 	</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T4.1 Complete transfer of data from Access to new CMS Q1</a:t>
            </a:r>
            <a:endParaRPr i="1"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T4.1.1 	Data transferred as is from Access to Axiel Q1</a:t>
            </a:r>
            <a:endParaRPr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T4.1.2 	</a:t>
            </a:r>
            <a:r>
              <a:rPr lang="en-GB" sz="1400">
                <a:solidFill>
                  <a:srgbClr val="000000"/>
                </a:solidFill>
                <a:latin typeface="Open Sans"/>
                <a:ea typeface="Open Sans"/>
                <a:cs typeface="Open Sans"/>
                <a:sym typeface="Open Sans"/>
              </a:rPr>
              <a:t>Upgrade existing data and add external data to CMS per object in line with focussed </a:t>
            </a:r>
            <a:endParaRPr sz="1400">
              <a:solidFill>
                <a:srgbClr val="000000"/>
              </a:solidFill>
              <a:latin typeface="Open Sans"/>
              <a:ea typeface="Open Sans"/>
              <a:cs typeface="Open Sans"/>
              <a:sym typeface="Open Sans"/>
            </a:endParaRPr>
          </a:p>
          <a:p>
            <a:pPr indent="457200" lvl="0" marL="91440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Docent research (Task 5) Q1</a:t>
            </a:r>
            <a:r>
              <a:rPr lang="en-GB" sz="1400">
                <a:solidFill>
                  <a:srgbClr val="000000"/>
                </a:solidFill>
                <a:latin typeface="Open Sans"/>
                <a:ea typeface="Open Sans"/>
                <a:cs typeface="Open Sans"/>
                <a:sym typeface="Open Sans"/>
              </a:rPr>
              <a:t>-Q3</a:t>
            </a:r>
            <a:endParaRPr sz="1400">
              <a:solidFill>
                <a:srgbClr val="000000"/>
              </a:solidFill>
              <a:latin typeface="Open Sans"/>
              <a:ea typeface="Open Sans"/>
              <a:cs typeface="Open Sans"/>
              <a:sym typeface="Open Sans"/>
            </a:endParaRPr>
          </a:p>
          <a:p>
            <a:pPr indent="457200" lvl="0" marL="914400" rtl="0" algn="l">
              <a:lnSpc>
                <a:spcPct val="100000"/>
              </a:lnSpc>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T4</a:t>
            </a:r>
            <a:r>
              <a:rPr lang="en-GB" sz="1400">
                <a:solidFill>
                  <a:schemeClr val="dk1"/>
                </a:solidFill>
                <a:latin typeface="Open Sans"/>
                <a:ea typeface="Open Sans"/>
                <a:cs typeface="Open Sans"/>
                <a:sym typeface="Open Sans"/>
              </a:rPr>
              <a:t>.2 Document Backlog &amp; Accessions  Q4</a:t>
            </a:r>
            <a:endParaRPr i="1"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T.4.2.1 Address documentation backlog</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T.4.2.2 Accession the approx 500 Sybil Connolly items Q3/4</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T.4.2.3 Add numbers to  approx 300 objects</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T.4.2.4 Accession small number of LSAD paintings and other gifts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To:       Create content for website</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Develop content for educational activities and tours</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Develop visitor engagement with collection &amp; develop new audiences</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Create quality data to export to third parties</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lang="en-GB" sz="1400">
                <a:solidFill>
                  <a:srgbClr val="000000"/>
                </a:solidFill>
                <a:latin typeface="Open Sans"/>
                <a:ea typeface="Open Sans"/>
                <a:cs typeface="Open Sans"/>
                <a:sym typeface="Open Sans"/>
              </a:rPr>
              <a:t>T5 Hunt Trust </a:t>
            </a:r>
            <a:r>
              <a:rPr b="1" lang="en-GB" sz="1400">
                <a:solidFill>
                  <a:srgbClr val="000000"/>
                </a:solidFill>
                <a:latin typeface="Open Sans"/>
                <a:ea typeface="Open Sans"/>
                <a:cs typeface="Open Sans"/>
                <a:sym typeface="Open Sans"/>
              </a:rPr>
              <a:t>Audit</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T5.1 Undertake full Hunt Trust Audit with Hunt Trust 3 weeks Q1</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GB" sz="1400">
                <a:solidFill>
                  <a:srgbClr val="FF9900"/>
                </a:solidFill>
                <a:latin typeface="Open Sans"/>
                <a:ea typeface="Open Sans"/>
                <a:cs typeface="Open Sans"/>
                <a:sym typeface="Open Sans"/>
              </a:rPr>
              <a:t>T5.2 Review Audit and submit with remedial action report to Hunt Trust Q2 - end</a:t>
            </a:r>
            <a:endParaRPr sz="1400">
              <a:solidFill>
                <a:srgbClr val="FF9900"/>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sz="1400">
                <a:solidFill>
                  <a:srgbClr val="000000"/>
                </a:solidFill>
              </a:rPr>
              <a:t>  </a:t>
            </a:r>
            <a:endParaRPr b="1" i="1" sz="1400">
              <a:solidFill>
                <a:srgbClr val="000000"/>
              </a:solidFill>
            </a:endParaRPr>
          </a:p>
          <a:p>
            <a:pPr indent="0" lvl="0" marL="0" rtl="0" algn="l">
              <a:spcBef>
                <a:spcPts val="1600"/>
              </a:spcBef>
              <a:spcAft>
                <a:spcPts val="1600"/>
              </a:spcAft>
              <a:buNone/>
            </a:pPr>
            <a:r>
              <a:t/>
            </a:r>
            <a:endParaRPr b="1" i="1" sz="1400"/>
          </a:p>
        </p:txBody>
      </p:sp>
      <p:sp>
        <p:nvSpPr>
          <p:cNvPr id="332" name="Google Shape;332;p5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1"/>
          <p:cNvSpPr txBox="1"/>
          <p:nvPr>
            <p:ph idx="1" type="body"/>
          </p:nvPr>
        </p:nvSpPr>
        <p:spPr>
          <a:xfrm>
            <a:off x="122710" y="763503"/>
            <a:ext cx="9021300" cy="54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Responsible:</a:t>
            </a:r>
            <a:r>
              <a:rPr b="1" lang="en-GB"/>
              <a:t> </a:t>
            </a:r>
            <a:r>
              <a:rPr lang="en-GB" sz="1400">
                <a:solidFill>
                  <a:schemeClr val="dk1"/>
                </a:solidFill>
                <a:latin typeface="Open Sans"/>
                <a:ea typeface="Open Sans"/>
                <a:cs typeface="Open Sans"/>
                <a:sym typeface="Open Sans"/>
              </a:rPr>
              <a:t>Tori </a:t>
            </a:r>
            <a:r>
              <a:rPr b="1" lang="en-GB"/>
              <a:t>      </a:t>
            </a:r>
            <a:r>
              <a:rPr b="1" lang="en-GB" sz="1400">
                <a:solidFill>
                  <a:schemeClr val="dk1"/>
                </a:solidFill>
                <a:latin typeface="Open Sans"/>
                <a:ea typeface="Open Sans"/>
                <a:cs typeface="Open Sans"/>
                <a:sym typeface="Open Sans"/>
              </a:rPr>
              <a:t>Budget: </a:t>
            </a:r>
            <a:r>
              <a:rPr lang="en-GB" sz="1400">
                <a:solidFill>
                  <a:schemeClr val="dk1"/>
                </a:solidFill>
                <a:latin typeface="Open Sans"/>
                <a:ea typeface="Open Sans"/>
                <a:cs typeface="Open Sans"/>
                <a:sym typeface="Open Sans"/>
              </a:rPr>
              <a:t>Europeana Archaeology/Operational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Jan - June</a:t>
            </a:r>
            <a:endParaRPr b="1" i="1"/>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T6 Core Collection Research</a:t>
            </a:r>
            <a:endParaRPr b="1" i="1" sz="1400">
              <a:solidFill>
                <a:schemeClr val="dk1"/>
              </a:solidFill>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T.6.1D</a:t>
            </a:r>
            <a:r>
              <a:rPr lang="en-GB" sz="1400">
                <a:solidFill>
                  <a:srgbClr val="FF9900"/>
                </a:solidFill>
                <a:latin typeface="Open Sans"/>
                <a:ea typeface="Open Sans"/>
                <a:cs typeface="Open Sans"/>
                <a:sym typeface="Open Sans"/>
              </a:rPr>
              <a:t>ocent Research</a:t>
            </a:r>
            <a:endParaRPr sz="1400">
              <a:solidFill>
                <a:srgbClr val="FF9900"/>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rgbClr val="FF9900"/>
                </a:solidFill>
                <a:latin typeface="Open Sans"/>
                <a:ea typeface="Open Sans"/>
                <a:cs typeface="Open Sans"/>
                <a:sym typeface="Open Sans"/>
              </a:rPr>
              <a:t>T6.1.1Review existing research and select areas for further and new Docent Research e.g. Decorative arts listings, Europeana Archaeology data Q1</a:t>
            </a:r>
            <a:endParaRPr sz="1400">
              <a:solidFill>
                <a:srgbClr val="FF9900"/>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T.6.1.2 Liaise with Docents to create research timeframes linked to research on new displays and digital table Q3</a:t>
            </a:r>
            <a:endParaRPr sz="1400">
              <a:solidFill>
                <a:schemeClr val="dk1"/>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rgbClr val="FF9900"/>
                </a:solidFill>
                <a:latin typeface="Open Sans"/>
                <a:ea typeface="Open Sans"/>
                <a:cs typeface="Open Sans"/>
                <a:sym typeface="Open Sans"/>
              </a:rPr>
              <a:t>T.6.1.3 Improve data in CMS in line with T2.2, T2.7.1, T4.1.1.  Distribute to Docents to improve existing  </a:t>
            </a:r>
            <a:r>
              <a:rPr lang="en-GB" sz="1400">
                <a:solidFill>
                  <a:srgbClr val="FF9900"/>
                </a:solidFill>
                <a:latin typeface="Open Sans"/>
                <a:ea typeface="Open Sans"/>
                <a:cs typeface="Open Sans"/>
                <a:sym typeface="Open Sans"/>
              </a:rPr>
              <a:t>knowledge</a:t>
            </a:r>
            <a:r>
              <a:rPr lang="en-GB" sz="1400">
                <a:solidFill>
                  <a:srgbClr val="FF9900"/>
                </a:solidFill>
                <a:latin typeface="Open Sans"/>
                <a:ea typeface="Open Sans"/>
                <a:cs typeface="Open Sans"/>
                <a:sym typeface="Open Sans"/>
              </a:rPr>
              <a:t> Q1-</a:t>
            </a:r>
            <a:r>
              <a:rPr lang="en-GB" sz="1400">
                <a:solidFill>
                  <a:srgbClr val="FF9900"/>
                </a:solidFill>
                <a:latin typeface="Open Sans"/>
                <a:ea typeface="Open Sans"/>
                <a:cs typeface="Open Sans"/>
                <a:sym typeface="Open Sans"/>
              </a:rPr>
              <a:t>Q4</a:t>
            </a:r>
            <a:endParaRPr sz="1400">
              <a:solidFill>
                <a:srgbClr val="FF9900"/>
              </a:solidFill>
              <a:latin typeface="Open Sans"/>
              <a:ea typeface="Open Sans"/>
              <a:cs typeface="Open Sans"/>
              <a:sym typeface="Open Sans"/>
            </a:endParaRPr>
          </a:p>
          <a:p>
            <a:pPr indent="0" lvl="0" marL="9144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T6.1.4  Encourage use of research in outreach - Blogs, Vlogs, Articles</a:t>
            </a:r>
            <a:endParaRPr sz="1400">
              <a:solidFill>
                <a:schemeClr val="dk1"/>
              </a:solidFill>
              <a:latin typeface="Open Sans"/>
              <a:ea typeface="Open Sans"/>
              <a:cs typeface="Open Sans"/>
              <a:sym typeface="Open Sans"/>
            </a:endParaRPr>
          </a:p>
          <a:p>
            <a:pPr indent="0" lvl="0" marL="91440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91440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t/>
            </a:r>
            <a:endParaRPr b="1" sz="1400">
              <a:solidFill>
                <a:schemeClr val="dk1"/>
              </a:solidFill>
              <a:latin typeface="Open Sans"/>
              <a:ea typeface="Open Sans"/>
              <a:cs typeface="Open Sans"/>
              <a:sym typeface="Open Sans"/>
            </a:endParaRPr>
          </a:p>
        </p:txBody>
      </p:sp>
      <p:sp>
        <p:nvSpPr>
          <p:cNvPr id="338" name="Google Shape;338;p5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39" name="Google Shape;339;p51"/>
          <p:cNvSpPr txBox="1"/>
          <p:nvPr>
            <p:ph type="title"/>
          </p:nvPr>
        </p:nvSpPr>
        <p:spPr>
          <a:xfrm>
            <a:off x="311700" y="-8"/>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 Research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2"/>
          <p:cNvSpPr txBox="1"/>
          <p:nvPr>
            <p:ph idx="1" type="body"/>
          </p:nvPr>
        </p:nvSpPr>
        <p:spPr>
          <a:xfrm>
            <a:off x="311700" y="1108008"/>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Responsible:</a:t>
            </a:r>
            <a:r>
              <a:rPr lang="en-GB" sz="1400">
                <a:solidFill>
                  <a:schemeClr val="dk1"/>
                </a:solidFill>
                <a:latin typeface="Open Sans"/>
                <a:ea typeface="Open Sans"/>
                <a:cs typeface="Open Sans"/>
                <a:sym typeface="Open Sans"/>
              </a:rPr>
              <a:t> Naomi</a:t>
            </a:r>
            <a:r>
              <a:rPr b="1" lang="en-GB"/>
              <a:t> </a:t>
            </a:r>
            <a:r>
              <a:rPr b="1" lang="en-GB" sz="1400">
                <a:solidFill>
                  <a:schemeClr val="dk1"/>
                </a:solidFill>
                <a:latin typeface="Open Sans"/>
                <a:ea typeface="Open Sans"/>
                <a:cs typeface="Open Sans"/>
                <a:sym typeface="Open Sans"/>
              </a:rPr>
              <a:t>Budget: </a:t>
            </a:r>
            <a:r>
              <a:rPr lang="en-GB" sz="1400">
                <a:solidFill>
                  <a:schemeClr val="dk1"/>
                </a:solidFill>
                <a:latin typeface="Open Sans"/>
                <a:ea typeface="Open Sans"/>
                <a:cs typeface="Open Sans"/>
                <a:sym typeface="Open Sans"/>
              </a:rPr>
              <a:t>Requires external funding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March - July</a:t>
            </a:r>
            <a:endParaRPr b="1" i="1"/>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T7  Loans &amp; Travelling Exhibits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T7.1</a:t>
            </a:r>
            <a:r>
              <a:rPr lang="en-GB" sz="1400">
                <a:solidFill>
                  <a:srgbClr val="FF9900"/>
                </a:solidFill>
                <a:latin typeface="Open Sans"/>
                <a:ea typeface="Open Sans"/>
                <a:cs typeface="Open Sans"/>
                <a:sym typeface="Open Sans"/>
              </a:rPr>
              <a:t> </a:t>
            </a:r>
            <a:r>
              <a:rPr b="1" lang="en-GB" sz="1400">
                <a:solidFill>
                  <a:srgbClr val="FF9900"/>
                </a:solidFill>
                <a:latin typeface="Open Sans"/>
                <a:ea typeface="Open Sans"/>
                <a:cs typeface="Open Sans"/>
                <a:sym typeface="Open Sans"/>
              </a:rPr>
              <a:t>Jewellery Collection Exhibit, New York</a:t>
            </a:r>
            <a:r>
              <a:rPr b="1"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Create Event Brief &amp; curatorial plan Q1/Q2</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Dependent on Funding: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T7.1.1 Compile list of objects Q1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T7.1.2 create storyline and update Event Brief Q1</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T7.1.3 Event logistics and planning </a:t>
            </a:r>
            <a:endParaRPr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7.1.3.1 Organise venue and budget and secure speaker - Rosemarie </a:t>
            </a:r>
            <a:endParaRPr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T7.1.3.2 Organise packing and transport Q3</a:t>
            </a:r>
            <a:endParaRPr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T7.1.3.3 Organise return of items</a:t>
            </a:r>
            <a:endParaRPr sz="1400">
              <a:solidFill>
                <a:schemeClr val="dk1"/>
              </a:solidFill>
              <a:latin typeface="Open Sans"/>
              <a:ea typeface="Open Sans"/>
              <a:cs typeface="Open Sans"/>
              <a:sym typeface="Open Sans"/>
            </a:endParaRPr>
          </a:p>
          <a:p>
            <a:pPr indent="0" lvl="0" marL="45000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T7.2.4 p</a:t>
            </a:r>
            <a:r>
              <a:rPr lang="en-GB" sz="1400">
                <a:solidFill>
                  <a:schemeClr val="dk1"/>
                </a:solidFill>
                <a:latin typeface="Open Sans"/>
                <a:ea typeface="Open Sans"/>
                <a:cs typeface="Open Sans"/>
                <a:sym typeface="Open Sans"/>
              </a:rPr>
              <a:t>lan symposium and reception in  NYC in 2020. </a:t>
            </a:r>
            <a:endParaRPr sz="1400">
              <a:solidFill>
                <a:schemeClr val="dk1"/>
              </a:solidFill>
              <a:latin typeface="Open Sans"/>
              <a:ea typeface="Open Sans"/>
              <a:cs typeface="Open Sans"/>
              <a:sym typeface="Open Sans"/>
            </a:endParaRPr>
          </a:p>
          <a:p>
            <a:pPr indent="0" lvl="0" marL="450000" rtl="0" algn="l">
              <a:lnSpc>
                <a:spcPct val="100000"/>
              </a:lnSpc>
              <a:spcBef>
                <a:spcPts val="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lang="en-GB" sz="1400">
                <a:solidFill>
                  <a:schemeClr val="dk1"/>
                </a:solidFill>
                <a:latin typeface="Open Sans"/>
                <a:ea typeface="Open Sans"/>
                <a:cs typeface="Open Sans"/>
                <a:sym typeface="Open Sans"/>
              </a:rPr>
              <a:t>T7.2</a:t>
            </a:r>
            <a:r>
              <a:rPr b="1"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Loan of </a:t>
            </a:r>
            <a:r>
              <a:rPr i="1" lang="en-GB" sz="1400">
                <a:solidFill>
                  <a:schemeClr val="dk1"/>
                </a:solidFill>
                <a:latin typeface="Open Sans"/>
                <a:ea typeface="Open Sans"/>
                <a:cs typeface="Open Sans"/>
                <a:sym typeface="Open Sans"/>
              </a:rPr>
              <a:t>The Artist and his Wife </a:t>
            </a:r>
            <a:r>
              <a:rPr lang="en-GB" sz="1400">
                <a:solidFill>
                  <a:schemeClr val="dk1"/>
                </a:solidFill>
                <a:latin typeface="Open Sans"/>
                <a:ea typeface="Open Sans"/>
                <a:cs typeface="Open Sans"/>
                <a:sym typeface="Open Sans"/>
              </a:rPr>
              <a:t>by robert Fagan to the Met in New York Q2</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1600"/>
              </a:spcAft>
              <a:buClr>
                <a:schemeClr val="dk1"/>
              </a:buClr>
              <a:buSzPts val="1100"/>
              <a:buFont typeface="Arial"/>
              <a:buNone/>
            </a:pPr>
            <a:r>
              <a:t/>
            </a:r>
            <a:endParaRPr sz="1400">
              <a:solidFill>
                <a:schemeClr val="dk1"/>
              </a:solidFill>
              <a:latin typeface="Open Sans"/>
              <a:ea typeface="Open Sans"/>
              <a:cs typeface="Open Sans"/>
              <a:sym typeface="Open Sans"/>
            </a:endParaRPr>
          </a:p>
        </p:txBody>
      </p:sp>
      <p:sp>
        <p:nvSpPr>
          <p:cNvPr id="345" name="Google Shape;345;p5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46" name="Google Shape;346;p52"/>
          <p:cNvSpPr txBox="1"/>
          <p:nvPr>
            <p:ph type="title"/>
          </p:nvPr>
        </p:nvSpPr>
        <p:spPr>
          <a:xfrm>
            <a:off x="311700" y="1456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 Outreach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3"/>
          <p:cNvSpPr txBox="1"/>
          <p:nvPr>
            <p:ph idx="1" type="body"/>
          </p:nvPr>
        </p:nvSpPr>
        <p:spPr>
          <a:xfrm>
            <a:off x="611865" y="1267200"/>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Open Sans"/>
                <a:ea typeface="Open Sans"/>
                <a:cs typeface="Open Sans"/>
                <a:sym typeface="Open Sans"/>
              </a:rPr>
              <a:t>Responsible</a:t>
            </a:r>
            <a:r>
              <a:rPr b="1" lang="en-GB"/>
              <a:t>:</a:t>
            </a:r>
            <a:r>
              <a:rPr lang="en-GB" sz="1400"/>
              <a:t> Tori </a:t>
            </a:r>
            <a:r>
              <a:rPr b="1" lang="en-GB" sz="1200">
                <a:solidFill>
                  <a:schemeClr val="dk1"/>
                </a:solidFill>
                <a:latin typeface="Open Sans"/>
                <a:ea typeface="Open Sans"/>
                <a:cs typeface="Open Sans"/>
                <a:sym typeface="Open Sans"/>
              </a:rPr>
              <a:t>Timeline:  </a:t>
            </a:r>
            <a:r>
              <a:rPr lang="en-GB" sz="1200">
                <a:solidFill>
                  <a:schemeClr val="dk1"/>
                </a:solidFill>
                <a:latin typeface="Open Sans"/>
                <a:ea typeface="Open Sans"/>
                <a:cs typeface="Open Sans"/>
                <a:sym typeface="Open Sans"/>
              </a:rPr>
              <a:t> February 2019 - July 2020  </a:t>
            </a:r>
            <a:r>
              <a:rPr b="1" lang="en-GB" sz="1200">
                <a:solidFill>
                  <a:schemeClr val="dk1"/>
                </a:solidFill>
                <a:latin typeface="Open Sans"/>
                <a:ea typeface="Open Sans"/>
                <a:cs typeface="Open Sans"/>
                <a:sym typeface="Open Sans"/>
              </a:rPr>
              <a:t>  Budget:</a:t>
            </a:r>
            <a:r>
              <a:rPr lang="en-GB" sz="1200">
                <a:solidFill>
                  <a:schemeClr val="dk1"/>
                </a:solidFill>
                <a:latin typeface="Open Sans"/>
                <a:ea typeface="Open Sans"/>
                <a:cs typeface="Open Sans"/>
                <a:sym typeface="Open Sans"/>
              </a:rPr>
              <a:t>  Europeana Archaeology grant  75% - 25% matching funds from Hunt Museum - €33K- 2020</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T8. </a:t>
            </a:r>
            <a:r>
              <a:rPr b="1" lang="en-GB" sz="1200">
                <a:solidFill>
                  <a:schemeClr val="dk1"/>
                </a:solidFill>
                <a:latin typeface="Open Sans"/>
                <a:ea typeface="Open Sans"/>
                <a:cs typeface="Open Sans"/>
                <a:sym typeface="Open Sans"/>
              </a:rPr>
              <a:t>Europeana Archaeology</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a:t>
            </a:r>
            <a:r>
              <a:rPr lang="en-GB" sz="1200">
                <a:solidFill>
                  <a:schemeClr val="dk1"/>
                </a:solidFill>
                <a:latin typeface="Open Sans"/>
                <a:ea typeface="Open Sans"/>
                <a:cs typeface="Open Sans"/>
                <a:sym typeface="Open Sans"/>
              </a:rPr>
              <a:t>8.1  Complete creation of content Q1</a:t>
            </a:r>
            <a:endParaRPr sz="12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200">
                <a:solidFill>
                  <a:schemeClr val="dk1"/>
                </a:solidFill>
                <a:latin typeface="Open Sans"/>
                <a:ea typeface="Open Sans"/>
                <a:cs typeface="Open Sans"/>
                <a:sym typeface="Open Sans"/>
              </a:rPr>
              <a:t>T8.1.1  Complete creation of 2D and 3D images to Tier 3 and Tier 4 levels respectively Q1</a:t>
            </a:r>
            <a:endParaRPr sz="1200">
              <a:solidFill>
                <a:schemeClr val="dk1"/>
              </a:solidFill>
              <a:latin typeface="Open Sans"/>
              <a:ea typeface="Open Sans"/>
              <a:cs typeface="Open Sans"/>
              <a:sym typeface="Open Sans"/>
            </a:endParaRPr>
          </a:p>
          <a:p>
            <a:pPr indent="0" lvl="0" marL="457200" rtl="0" algn="l">
              <a:spcBef>
                <a:spcPts val="1600"/>
              </a:spcBef>
              <a:spcAft>
                <a:spcPts val="0"/>
              </a:spcAft>
              <a:buNone/>
            </a:pPr>
            <a:r>
              <a:rPr lang="en-GB" sz="1200">
                <a:solidFill>
                  <a:srgbClr val="FF9900"/>
                </a:solidFill>
                <a:latin typeface="Open Sans"/>
                <a:ea typeface="Open Sans"/>
                <a:cs typeface="Open Sans"/>
                <a:sym typeface="Open Sans"/>
              </a:rPr>
              <a:t>T8.1.2 Export to Europeana database under</a:t>
            </a:r>
            <a:r>
              <a:rPr lang="en-GB" sz="1200">
                <a:solidFill>
                  <a:srgbClr val="FF9900"/>
                </a:solidFill>
                <a:latin typeface="Open Sans"/>
                <a:ea typeface="Open Sans"/>
                <a:cs typeface="Open Sans"/>
                <a:sym typeface="Open Sans"/>
              </a:rPr>
              <a:t> Public Domain </a:t>
            </a:r>
            <a:r>
              <a:rPr lang="en-GB" sz="1200">
                <a:solidFill>
                  <a:srgbClr val="FF9900"/>
                </a:solidFill>
                <a:latin typeface="Open Sans"/>
                <a:ea typeface="Open Sans"/>
                <a:cs typeface="Open Sans"/>
                <a:sym typeface="Open Sans"/>
              </a:rPr>
              <a:t>Q</a:t>
            </a:r>
            <a:r>
              <a:rPr lang="en-GB" sz="1200">
                <a:solidFill>
                  <a:srgbClr val="FF9900"/>
                </a:solidFill>
                <a:latin typeface="Open Sans"/>
                <a:ea typeface="Open Sans"/>
                <a:cs typeface="Open Sans"/>
                <a:sym typeface="Open Sans"/>
              </a:rPr>
              <a:t>1/2</a:t>
            </a:r>
            <a:endParaRPr sz="1200">
              <a:solidFill>
                <a:srgbClr val="FF99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200">
                <a:solidFill>
                  <a:srgbClr val="FF9900"/>
                </a:solidFill>
                <a:latin typeface="Open Sans"/>
                <a:ea typeface="Open Sans"/>
                <a:cs typeface="Open Sans"/>
                <a:sym typeface="Open Sans"/>
              </a:rPr>
              <a:t>T8.2 Implement Communication plan in conjunction with marketing Q1/Q2</a:t>
            </a:r>
            <a:endParaRPr sz="1200">
              <a:solidFill>
                <a:srgbClr val="FF9900"/>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T8.3 Progress reports (monthly)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T8.4      </a:t>
            </a:r>
            <a:r>
              <a:rPr b="1" lang="en-GB" sz="1200">
                <a:solidFill>
                  <a:schemeClr val="dk1"/>
                </a:solidFill>
                <a:latin typeface="Open Sans"/>
                <a:ea typeface="Open Sans"/>
                <a:cs typeface="Open Sans"/>
                <a:sym typeface="Open Sans"/>
              </a:rPr>
              <a:t>3D Objects</a:t>
            </a:r>
            <a:endParaRPr b="1"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chemeClr val="dk1"/>
                </a:solidFill>
                <a:latin typeface="Open Sans"/>
                <a:ea typeface="Open Sans"/>
                <a:cs typeface="Open Sans"/>
                <a:sym typeface="Open Sans"/>
              </a:rPr>
              <a:t>T8.4.1  Complete </a:t>
            </a:r>
            <a:r>
              <a:rPr lang="en-GB" sz="1200">
                <a:solidFill>
                  <a:schemeClr val="dk1"/>
                </a:solidFill>
                <a:latin typeface="Open Sans"/>
                <a:ea typeface="Open Sans"/>
                <a:cs typeface="Open Sans"/>
                <a:sym typeface="Open Sans"/>
              </a:rPr>
              <a:t>creation of 2D content</a:t>
            </a:r>
            <a:endParaRPr i="1" sz="1200">
              <a:solidFill>
                <a:schemeClr val="dk1"/>
              </a:solidFill>
              <a:latin typeface="Open Sans"/>
              <a:ea typeface="Open Sans"/>
              <a:cs typeface="Open Sans"/>
              <a:sym typeface="Open Sans"/>
            </a:endParaRPr>
          </a:p>
          <a:p>
            <a:pPr indent="457200" lvl="0" marL="0" rtl="0" algn="l">
              <a:spcBef>
                <a:spcPts val="1600"/>
              </a:spcBef>
              <a:spcAft>
                <a:spcPts val="1600"/>
              </a:spcAft>
              <a:buNone/>
            </a:pPr>
            <a:r>
              <a:rPr lang="en-GB" sz="1200">
                <a:solidFill>
                  <a:schemeClr val="dk1"/>
                </a:solidFill>
                <a:latin typeface="Open Sans"/>
                <a:ea typeface="Open Sans"/>
                <a:cs typeface="Open Sans"/>
                <a:sym typeface="Open Sans"/>
              </a:rPr>
              <a:t>T8.4.2  </a:t>
            </a:r>
            <a:r>
              <a:rPr lang="en-GB" sz="1200">
                <a:solidFill>
                  <a:schemeClr val="dk1"/>
                </a:solidFill>
                <a:latin typeface="Open Sans"/>
                <a:ea typeface="Open Sans"/>
                <a:cs typeface="Open Sans"/>
                <a:sym typeface="Open Sans"/>
              </a:rPr>
              <a:t>Complete outstanding educational activities</a:t>
            </a:r>
            <a:r>
              <a:rPr lang="en-GB" sz="1200">
                <a:solidFill>
                  <a:schemeClr val="dk1"/>
                </a:solidFill>
                <a:latin typeface="Open Sans"/>
                <a:ea typeface="Open Sans"/>
                <a:cs typeface="Open Sans"/>
                <a:sym typeface="Open Sans"/>
              </a:rPr>
              <a:t>  Q</a:t>
            </a:r>
            <a:r>
              <a:rPr lang="en-GB" sz="1200">
                <a:solidFill>
                  <a:schemeClr val="dk1"/>
                </a:solidFill>
                <a:latin typeface="Open Sans"/>
                <a:ea typeface="Open Sans"/>
                <a:cs typeface="Open Sans"/>
                <a:sym typeface="Open Sans"/>
              </a:rPr>
              <a:t>1/2</a:t>
            </a:r>
            <a:endParaRPr sz="1200">
              <a:solidFill>
                <a:schemeClr val="dk1"/>
              </a:solidFill>
              <a:latin typeface="Open Sans"/>
              <a:ea typeface="Open Sans"/>
              <a:cs typeface="Open Sans"/>
              <a:sym typeface="Open Sans"/>
            </a:endParaRPr>
          </a:p>
        </p:txBody>
      </p:sp>
      <p:sp>
        <p:nvSpPr>
          <p:cNvPr id="352" name="Google Shape;352;p5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53" name="Google Shape;353;p53"/>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 Outreach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4"/>
          <p:cNvSpPr txBox="1"/>
          <p:nvPr>
            <p:ph idx="1" type="body"/>
          </p:nvPr>
        </p:nvSpPr>
        <p:spPr>
          <a:xfrm>
            <a:off x="311700" y="1151400"/>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a:t>
            </a:r>
            <a:r>
              <a:rPr lang="en-GB" sz="1400"/>
              <a:t> Tori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Q1-Q2 </a:t>
            </a:r>
            <a:r>
              <a:rPr b="1" lang="en-GB" sz="1400">
                <a:solidFill>
                  <a:schemeClr val="dk1"/>
                </a:solidFill>
                <a:highlight>
                  <a:schemeClr val="lt1"/>
                </a:highlight>
                <a:latin typeface="Open Sans"/>
                <a:ea typeface="Open Sans"/>
                <a:cs typeface="Open Sans"/>
                <a:sym typeface="Open Sans"/>
              </a:rPr>
              <a:t>Budget: </a:t>
            </a:r>
            <a:r>
              <a:rPr lang="en-GB" sz="1400">
                <a:solidFill>
                  <a:schemeClr val="dk1"/>
                </a:solidFill>
                <a:highlight>
                  <a:schemeClr val="lt1"/>
                </a:highlight>
                <a:latin typeface="Open Sans"/>
                <a:ea typeface="Open Sans"/>
                <a:cs typeface="Open Sans"/>
                <a:sym typeface="Open Sans"/>
              </a:rPr>
              <a:t>€ Museum</a:t>
            </a:r>
            <a:endParaRPr b="1" sz="1400">
              <a:solidFill>
                <a:schemeClr val="dk1"/>
              </a:solidFill>
              <a:highlight>
                <a:schemeClr val="lt1"/>
              </a:highlight>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T9 All digitised objects added to external Digital Platforms - Wikipedia and WikiData and Europeana, </a:t>
            </a:r>
            <a:r>
              <a:rPr b="1" lang="en-GB" sz="1200">
                <a:solidFill>
                  <a:schemeClr val="dk1"/>
                </a:solidFill>
                <a:latin typeface="Open Sans"/>
                <a:ea typeface="Open Sans"/>
                <a:cs typeface="Open Sans"/>
                <a:sym typeface="Open Sans"/>
              </a:rPr>
              <a:t>Scan the World, SketchFab, Digital Repository Ireland</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T9</a:t>
            </a:r>
            <a:r>
              <a:rPr lang="en-GB" sz="1200">
                <a:solidFill>
                  <a:srgbClr val="FF9900"/>
                </a:solidFill>
                <a:latin typeface="Open Sans"/>
                <a:ea typeface="Open Sans"/>
                <a:cs typeface="Open Sans"/>
                <a:sym typeface="Open Sans"/>
              </a:rPr>
              <a:t>.1  </a:t>
            </a:r>
            <a:r>
              <a:rPr lang="en-GB" sz="1200">
                <a:solidFill>
                  <a:srgbClr val="FF9900"/>
                </a:solidFill>
                <a:latin typeface="Open Sans"/>
                <a:ea typeface="Open Sans"/>
                <a:cs typeface="Open Sans"/>
                <a:sym typeface="Open Sans"/>
              </a:rPr>
              <a:t>Set-up project with deadlines and targets - Q1/2</a:t>
            </a:r>
            <a:endParaRPr sz="1200">
              <a:solidFill>
                <a:srgbClr val="FF9900"/>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200">
                <a:solidFill>
                  <a:srgbClr val="FF9900"/>
                </a:solidFill>
                <a:latin typeface="Open Sans"/>
                <a:ea typeface="Open Sans"/>
                <a:cs typeface="Open Sans"/>
                <a:sym typeface="Open Sans"/>
              </a:rPr>
              <a:t>T9.1.1 Add digitised objects to Scan the world site Q1/</a:t>
            </a:r>
            <a:r>
              <a:rPr lang="en-GB" sz="1200">
                <a:solidFill>
                  <a:srgbClr val="FF9900"/>
                </a:solidFill>
                <a:latin typeface="Open Sans"/>
                <a:ea typeface="Open Sans"/>
                <a:cs typeface="Open Sans"/>
                <a:sym typeface="Open Sans"/>
              </a:rPr>
              <a:t>2</a:t>
            </a:r>
            <a:endParaRPr sz="1200">
              <a:solidFill>
                <a:srgbClr val="FF9900"/>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200">
                <a:solidFill>
                  <a:srgbClr val="FF9900"/>
                </a:solidFill>
                <a:latin typeface="Open Sans"/>
                <a:ea typeface="Open Sans"/>
                <a:cs typeface="Open Sans"/>
                <a:sym typeface="Open Sans"/>
              </a:rPr>
              <a:t>T9.1..2 Add all 3D processed images to Sketchfab Q1/2</a:t>
            </a:r>
            <a:endParaRPr sz="1200">
              <a:solidFill>
                <a:srgbClr val="FF9900"/>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T9.1.3 Create DRI profile and add digitised resources Q3</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rgbClr val="FF9900"/>
                </a:solidFill>
                <a:latin typeface="Open Sans"/>
                <a:ea typeface="Open Sans"/>
                <a:cs typeface="Open Sans"/>
                <a:sym typeface="Open Sans"/>
              </a:rPr>
              <a:t>T9.2  Run at least one wikieditathon wtih help from Ireland’s Wikipedian by end of Q3</a:t>
            </a:r>
            <a:endParaRPr sz="1200">
              <a:solidFill>
                <a:srgbClr val="FF9900"/>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T9.3</a:t>
            </a:r>
            <a:r>
              <a:rPr b="1" lang="en-GB" sz="1200">
                <a:solidFill>
                  <a:schemeClr val="dk1"/>
                </a:solidFill>
                <a:latin typeface="Open Sans"/>
                <a:ea typeface="Open Sans"/>
                <a:cs typeface="Open Sans"/>
                <a:sym typeface="Open Sans"/>
              </a:rPr>
              <a:t>100 Medieval Objects digitised and placed online</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chemeClr val="dk1"/>
                </a:solidFill>
                <a:latin typeface="Open Sans"/>
                <a:ea typeface="Open Sans"/>
                <a:cs typeface="Open Sans"/>
                <a:sym typeface="Open Sans"/>
              </a:rPr>
              <a:t>T9.3.1 Place 100 Medieval objects on line by end Q4</a:t>
            </a:r>
            <a:endParaRPr sz="12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sz="1200">
              <a:solidFill>
                <a:schemeClr val="dk1"/>
              </a:solidFill>
              <a:latin typeface="Open Sans"/>
              <a:ea typeface="Open Sans"/>
              <a:cs typeface="Open Sans"/>
              <a:sym typeface="Open Sans"/>
            </a:endParaRPr>
          </a:p>
        </p:txBody>
      </p:sp>
      <p:sp>
        <p:nvSpPr>
          <p:cNvPr id="359" name="Google Shape;359;p5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60" name="Google Shape;360;p54"/>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a:t>
            </a:r>
            <a:r>
              <a:rPr lang="en-GB" sz="3000">
                <a:solidFill>
                  <a:srgbClr val="BF9000"/>
                </a:solidFill>
                <a:latin typeface="Open Sans"/>
                <a:ea typeface="Open Sans"/>
                <a:cs typeface="Open Sans"/>
                <a:sym typeface="Open Sans"/>
              </a:rPr>
              <a:t>s</a:t>
            </a:r>
            <a:r>
              <a:rPr lang="en-GB" sz="3000">
                <a:solidFill>
                  <a:srgbClr val="BF9000"/>
                </a:solidFill>
                <a:latin typeface="Open Sans"/>
                <a:ea typeface="Open Sans"/>
                <a:cs typeface="Open Sans"/>
                <a:sym typeface="Open Sans"/>
              </a:rPr>
              <a:t> - Outreach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50" name="Shape 150"/>
        <p:cNvGrpSpPr/>
        <p:nvPr/>
      </p:nvGrpSpPr>
      <p:grpSpPr>
        <a:xfrm>
          <a:off x="0" y="0"/>
          <a:ext cx="0" cy="0"/>
          <a:chOff x="0" y="0"/>
          <a:chExt cx="0" cy="0"/>
        </a:xfrm>
      </p:grpSpPr>
      <p:sp>
        <p:nvSpPr>
          <p:cNvPr id="151" name="Google Shape;151;p28"/>
          <p:cNvSpPr txBox="1"/>
          <p:nvPr>
            <p:ph type="title"/>
          </p:nvPr>
        </p:nvSpPr>
        <p:spPr>
          <a:xfrm>
            <a:off x="205950" y="364025"/>
            <a:ext cx="22452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Our Strategic Ambitions:</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t/>
            </a:r>
            <a:endParaRPr sz="3000">
              <a:solidFill>
                <a:srgbClr val="BF9000"/>
              </a:solidFill>
              <a:latin typeface="Open Sans"/>
              <a:ea typeface="Open Sans"/>
              <a:cs typeface="Open Sans"/>
              <a:sym typeface="Open Sans"/>
            </a:endParaRPr>
          </a:p>
          <a:p>
            <a:pPr indent="0" lvl="0" marL="0" rtl="0" algn="l">
              <a:spcBef>
                <a:spcPts val="0"/>
              </a:spcBef>
              <a:spcAft>
                <a:spcPts val="0"/>
              </a:spcAft>
              <a:buNone/>
            </a:pPr>
            <a:r>
              <a:rPr lang="en-GB" sz="3000">
                <a:solidFill>
                  <a:srgbClr val="BF9000"/>
                </a:solidFill>
                <a:latin typeface="Open Sans"/>
                <a:ea typeface="Open Sans"/>
                <a:cs typeface="Open Sans"/>
                <a:sym typeface="Open Sans"/>
              </a:rPr>
              <a:t>By </a:t>
            </a:r>
            <a:r>
              <a:rPr lang="en-GB" sz="3000">
                <a:solidFill>
                  <a:srgbClr val="BF9000"/>
                </a:solidFill>
                <a:latin typeface="Open Sans"/>
                <a:ea typeface="Open Sans"/>
                <a:cs typeface="Open Sans"/>
                <a:sym typeface="Open Sans"/>
              </a:rPr>
              <a:t>2025 the Hunt Museum wants to have Impact in 3 areas: </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pic>
        <p:nvPicPr>
          <p:cNvPr id="152" name="Google Shape;152;p28"/>
          <p:cNvPicPr preferRelativeResize="0"/>
          <p:nvPr/>
        </p:nvPicPr>
        <p:blipFill>
          <a:blip r:embed="rId3">
            <a:alphaModFix/>
          </a:blip>
          <a:stretch>
            <a:fillRect/>
          </a:stretch>
        </p:blipFill>
        <p:spPr>
          <a:xfrm>
            <a:off x="4082125" y="0"/>
            <a:ext cx="4957024" cy="2371800"/>
          </a:xfrm>
          <a:prstGeom prst="rect">
            <a:avLst/>
          </a:prstGeom>
          <a:noFill/>
          <a:ln>
            <a:noFill/>
          </a:ln>
        </p:spPr>
      </p:pic>
      <p:pic>
        <p:nvPicPr>
          <p:cNvPr id="153" name="Google Shape;153;p28"/>
          <p:cNvPicPr preferRelativeResize="0"/>
          <p:nvPr/>
        </p:nvPicPr>
        <p:blipFill>
          <a:blip r:embed="rId4">
            <a:alphaModFix/>
          </a:blip>
          <a:stretch>
            <a:fillRect/>
          </a:stretch>
        </p:blipFill>
        <p:spPr>
          <a:xfrm>
            <a:off x="4082125" y="2245517"/>
            <a:ext cx="4957024" cy="2366959"/>
          </a:xfrm>
          <a:prstGeom prst="rect">
            <a:avLst/>
          </a:prstGeom>
          <a:noFill/>
          <a:ln>
            <a:noFill/>
          </a:ln>
        </p:spPr>
      </p:pic>
      <p:pic>
        <p:nvPicPr>
          <p:cNvPr id="154" name="Google Shape;154;p28"/>
          <p:cNvPicPr preferRelativeResize="0"/>
          <p:nvPr/>
        </p:nvPicPr>
        <p:blipFill>
          <a:blip r:embed="rId5">
            <a:alphaModFix/>
          </a:blip>
          <a:stretch>
            <a:fillRect/>
          </a:stretch>
        </p:blipFill>
        <p:spPr>
          <a:xfrm>
            <a:off x="4082125" y="4491042"/>
            <a:ext cx="4957024" cy="2366959"/>
          </a:xfrm>
          <a:prstGeom prst="rect">
            <a:avLst/>
          </a:prstGeom>
          <a:noFill/>
          <a:ln>
            <a:noFill/>
          </a:ln>
        </p:spPr>
      </p:pic>
      <p:sp>
        <p:nvSpPr>
          <p:cNvPr id="155" name="Google Shape;155;p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5"/>
          <p:cNvSpPr txBox="1"/>
          <p:nvPr>
            <p:ph idx="1" type="body"/>
          </p:nvPr>
        </p:nvSpPr>
        <p:spPr>
          <a:xfrm>
            <a:off x="311700" y="1151400"/>
            <a:ext cx="8709300" cy="55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a:t>
            </a:r>
            <a:r>
              <a:rPr lang="en-GB" sz="1400"/>
              <a:t> Tori </a:t>
            </a:r>
            <a:r>
              <a:rPr b="1" lang="en-GB" sz="1400">
                <a:solidFill>
                  <a:schemeClr val="dk1"/>
                </a:solidFill>
                <a:latin typeface="Open Sans"/>
                <a:ea typeface="Open Sans"/>
                <a:cs typeface="Open Sans"/>
                <a:sym typeface="Open Sans"/>
              </a:rPr>
              <a:t>Timeline: </a:t>
            </a:r>
            <a:r>
              <a:rPr lang="en-GB" sz="1400">
                <a:solidFill>
                  <a:schemeClr val="dk1"/>
                </a:solidFill>
                <a:latin typeface="Open Sans"/>
                <a:ea typeface="Open Sans"/>
                <a:cs typeface="Open Sans"/>
                <a:sym typeface="Open Sans"/>
              </a:rPr>
              <a:t>Q3 &amp; Q4 </a:t>
            </a:r>
            <a:r>
              <a:rPr b="1" lang="en-GB" sz="1400">
                <a:solidFill>
                  <a:schemeClr val="dk1"/>
                </a:solidFill>
                <a:highlight>
                  <a:schemeClr val="lt1"/>
                </a:highlight>
                <a:latin typeface="Open Sans"/>
                <a:ea typeface="Open Sans"/>
                <a:cs typeface="Open Sans"/>
                <a:sym typeface="Open Sans"/>
              </a:rPr>
              <a:t>Budget: </a:t>
            </a:r>
            <a:r>
              <a:rPr lang="en-GB" sz="1400">
                <a:solidFill>
                  <a:schemeClr val="dk1"/>
                </a:solidFill>
                <a:highlight>
                  <a:schemeClr val="lt1"/>
                </a:highlight>
                <a:latin typeface="Open Sans"/>
                <a:ea typeface="Open Sans"/>
                <a:cs typeface="Open Sans"/>
                <a:sym typeface="Open Sans"/>
              </a:rPr>
              <a:t>€ Museum</a:t>
            </a:r>
            <a:endParaRPr b="1" sz="1400">
              <a:solidFill>
                <a:schemeClr val="dk1"/>
              </a:solidFill>
              <a:highlight>
                <a:schemeClr val="lt1"/>
              </a:highlight>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T10 - Heritage &amp; Science </a:t>
            </a:r>
            <a:r>
              <a:rPr b="1" lang="en-GB" sz="1200">
                <a:solidFill>
                  <a:schemeClr val="dk1"/>
                </a:solidFill>
                <a:latin typeface="Open Sans"/>
                <a:ea typeface="Open Sans"/>
                <a:cs typeface="Open Sans"/>
                <a:sym typeface="Open Sans"/>
              </a:rPr>
              <a:t>Weeks</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T10.1  Liaise with Education in Q2 to create Heritage Week programme in line with T2.20.1.1</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T10.1.1 Create collections plan to facilitate T20</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T10.2 Liaise with Education to create Science Week project in line with T2.20.2.1</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sz="1200">
              <a:solidFill>
                <a:schemeClr val="dk1"/>
              </a:solidFill>
              <a:latin typeface="Open Sans"/>
              <a:ea typeface="Open Sans"/>
              <a:cs typeface="Open Sans"/>
              <a:sym typeface="Open Sans"/>
            </a:endParaRPr>
          </a:p>
        </p:txBody>
      </p:sp>
      <p:sp>
        <p:nvSpPr>
          <p:cNvPr id="366" name="Google Shape;366;p5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67" name="Google Shape;367;p55"/>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1. Collections - Outreach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71" name="Shape 371"/>
        <p:cNvGrpSpPr/>
        <p:nvPr/>
      </p:nvGrpSpPr>
      <p:grpSpPr>
        <a:xfrm>
          <a:off x="0" y="0"/>
          <a:ext cx="0" cy="0"/>
          <a:chOff x="0" y="0"/>
          <a:chExt cx="0" cy="0"/>
        </a:xfrm>
      </p:grpSpPr>
      <p:sp>
        <p:nvSpPr>
          <p:cNvPr id="372" name="Google Shape;372;p56"/>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6"/>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BF9000"/>
              </a:buClr>
              <a:buSzPts val="3000"/>
              <a:buFont typeface="Open Sans"/>
              <a:buAutoNum type="arabicPeriod"/>
            </a:pPr>
            <a:r>
              <a:rPr lang="en-GB" sz="3000">
                <a:solidFill>
                  <a:srgbClr val="BF9000"/>
                </a:solidFill>
                <a:latin typeface="Open Sans"/>
                <a:ea typeface="Open Sans"/>
                <a:cs typeface="Open Sans"/>
                <a:sym typeface="Open Sans"/>
              </a:rPr>
              <a:t>Collections</a:t>
            </a:r>
            <a:endParaRPr sz="3000">
              <a:solidFill>
                <a:srgbClr val="BF9000"/>
              </a:solidFill>
              <a:latin typeface="Open Sans"/>
              <a:ea typeface="Open Sans"/>
              <a:cs typeface="Open Sans"/>
              <a:sym typeface="Open Sans"/>
            </a:endParaRPr>
          </a:p>
        </p:txBody>
      </p:sp>
      <p:pic>
        <p:nvPicPr>
          <p:cNvPr id="374" name="Google Shape;374;p56"/>
          <p:cNvPicPr preferRelativeResize="0"/>
          <p:nvPr/>
        </p:nvPicPr>
        <p:blipFill>
          <a:blip r:embed="rId3">
            <a:alphaModFix/>
          </a:blip>
          <a:stretch>
            <a:fillRect/>
          </a:stretch>
        </p:blipFill>
        <p:spPr>
          <a:xfrm>
            <a:off x="6609275" y="400700"/>
            <a:ext cx="2292075" cy="1992800"/>
          </a:xfrm>
          <a:prstGeom prst="rect">
            <a:avLst/>
          </a:prstGeom>
          <a:noFill/>
          <a:ln>
            <a:noFill/>
          </a:ln>
        </p:spPr>
      </p:pic>
      <p:sp>
        <p:nvSpPr>
          <p:cNvPr id="375" name="Google Shape;375;p56"/>
          <p:cNvSpPr txBox="1"/>
          <p:nvPr/>
        </p:nvSpPr>
        <p:spPr>
          <a:xfrm>
            <a:off x="404550" y="1698425"/>
            <a:ext cx="5363400" cy="48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Open Sans"/>
                <a:ea typeface="Open Sans"/>
                <a:cs typeface="Open Sans"/>
                <a:sym typeface="Open Sans"/>
              </a:rPr>
              <a:t>Status against Strategic Plan 2025</a:t>
            </a:r>
            <a:endParaRPr sz="1800">
              <a:solidFill>
                <a:srgbClr val="FFFFFF"/>
              </a:solidFill>
              <a:latin typeface="Open Sans"/>
              <a:ea typeface="Open Sans"/>
              <a:cs typeface="Open Sans"/>
              <a:sym typeface="Open Sans"/>
            </a:endParaRPr>
          </a:p>
        </p:txBody>
      </p:sp>
      <p:sp>
        <p:nvSpPr>
          <p:cNvPr id="376" name="Google Shape;376;p56"/>
          <p:cNvSpPr txBox="1"/>
          <p:nvPr/>
        </p:nvSpPr>
        <p:spPr>
          <a:xfrm>
            <a:off x="591600" y="3632750"/>
            <a:ext cx="8608800" cy="26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All Key Actions (Business as usual &amp; New horizons) have been commenced between 2019 and 2020.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3: Create 3D Printed versions of our objects for garden and street use - has been moved to Priority: Innovation.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400"/>
              </a:spcAft>
              <a:buNone/>
            </a:pPr>
            <a:r>
              <a:t/>
            </a:r>
            <a:endParaRPr sz="1800">
              <a:solidFill>
                <a:srgbClr val="BF9000"/>
              </a:solidFill>
              <a:latin typeface="Open Sans"/>
              <a:ea typeface="Open Sans"/>
              <a:cs typeface="Open Sans"/>
              <a:sym typeface="Open Sans"/>
            </a:endParaRPr>
          </a:p>
        </p:txBody>
      </p:sp>
      <p:sp>
        <p:nvSpPr>
          <p:cNvPr id="377" name="Google Shape;377;p5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81" name="Shape 381"/>
        <p:cNvGrpSpPr/>
        <p:nvPr/>
      </p:nvGrpSpPr>
      <p:grpSpPr>
        <a:xfrm>
          <a:off x="0" y="0"/>
          <a:ext cx="0" cy="0"/>
          <a:chOff x="0" y="0"/>
          <a:chExt cx="0" cy="0"/>
        </a:xfrm>
      </p:grpSpPr>
      <p:sp>
        <p:nvSpPr>
          <p:cNvPr id="382" name="Google Shape;382;p57"/>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7"/>
          <p:cNvSpPr txBox="1"/>
          <p:nvPr/>
        </p:nvSpPr>
        <p:spPr>
          <a:xfrm>
            <a:off x="145025" y="3356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 Visitors</a:t>
            </a:r>
            <a:endParaRPr sz="3000">
              <a:solidFill>
                <a:srgbClr val="BF9000"/>
              </a:solidFill>
              <a:latin typeface="Open Sans"/>
              <a:ea typeface="Open Sans"/>
              <a:cs typeface="Open Sans"/>
              <a:sym typeface="Open Sans"/>
            </a:endParaRPr>
          </a:p>
        </p:txBody>
      </p:sp>
      <p:pic>
        <p:nvPicPr>
          <p:cNvPr id="384" name="Google Shape;384;p57"/>
          <p:cNvPicPr preferRelativeResize="0"/>
          <p:nvPr/>
        </p:nvPicPr>
        <p:blipFill>
          <a:blip r:embed="rId3">
            <a:alphaModFix/>
          </a:blip>
          <a:stretch>
            <a:fillRect/>
          </a:stretch>
        </p:blipFill>
        <p:spPr>
          <a:xfrm>
            <a:off x="6871600" y="101725"/>
            <a:ext cx="2149550" cy="2081200"/>
          </a:xfrm>
          <a:prstGeom prst="rect">
            <a:avLst/>
          </a:prstGeom>
          <a:noFill/>
          <a:ln>
            <a:noFill/>
          </a:ln>
        </p:spPr>
      </p:pic>
      <p:sp>
        <p:nvSpPr>
          <p:cNvPr id="385" name="Google Shape;385;p57"/>
          <p:cNvSpPr txBox="1"/>
          <p:nvPr/>
        </p:nvSpPr>
        <p:spPr>
          <a:xfrm>
            <a:off x="669850" y="3501725"/>
            <a:ext cx="8474100" cy="297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a:t>
            </a:r>
            <a:r>
              <a:rPr lang="en-GB" sz="1800">
                <a:solidFill>
                  <a:srgbClr val="BF9000"/>
                </a:solidFill>
                <a:latin typeface="Open Sans"/>
                <a:ea typeface="Open Sans"/>
                <a:cs typeface="Open Sans"/>
                <a:sym typeface="Open Sans"/>
              </a:rPr>
              <a:t>1: A major exhibition every year, and 3 medium-sized exhibitions to entice visitors from far and wide and gain repeat visits to the museum.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5:. Multiplication of our audiences through exhibitions in other venues and countries and active uploading of our collections online to international digital collections such as Europeana &amp; the DP.LA. </a:t>
            </a:r>
            <a:endParaRPr sz="1800">
              <a:solidFill>
                <a:srgbClr val="BF9000"/>
              </a:solidFill>
              <a:latin typeface="Open Sans"/>
              <a:ea typeface="Open Sans"/>
              <a:cs typeface="Open Sans"/>
              <a:sym typeface="Open Sans"/>
            </a:endParaRPr>
          </a:p>
          <a:p>
            <a:pPr indent="0" lvl="0" marL="0" rtl="0" algn="l">
              <a:spcBef>
                <a:spcPts val="400"/>
              </a:spcBef>
              <a:spcAft>
                <a:spcPts val="0"/>
              </a:spcAft>
              <a:buNone/>
            </a:pPr>
            <a:r>
              <a:t/>
            </a:r>
            <a:endParaRPr sz="1800">
              <a:solidFill>
                <a:srgbClr val="BF9000"/>
              </a:solidFill>
              <a:latin typeface="Open Sans"/>
              <a:ea typeface="Open Sans"/>
              <a:cs typeface="Open Sans"/>
              <a:sym typeface="Open Sans"/>
            </a:endParaRPr>
          </a:p>
        </p:txBody>
      </p:sp>
      <p:sp>
        <p:nvSpPr>
          <p:cNvPr id="386" name="Google Shape;386;p5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387" name="Google Shape;387;p57"/>
          <p:cNvSpPr txBox="1"/>
          <p:nvPr/>
        </p:nvSpPr>
        <p:spPr>
          <a:xfrm>
            <a:off x="604075" y="1409500"/>
            <a:ext cx="4643100" cy="17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Platform Building item </a:t>
            </a:r>
            <a:r>
              <a:rPr b="1" lang="en-GB" sz="1800">
                <a:solidFill>
                  <a:schemeClr val="lt1"/>
                </a:solidFill>
                <a:latin typeface="Open Sans"/>
                <a:ea typeface="Open Sans"/>
                <a:cs typeface="Open Sans"/>
                <a:sym typeface="Open Sans"/>
              </a:rPr>
              <a:t>3. Engage visitors and increase physical participation* </a:t>
            </a:r>
            <a:r>
              <a:rPr lang="en-GB" sz="1800">
                <a:solidFill>
                  <a:schemeClr val="lt1"/>
                </a:solidFill>
                <a:latin typeface="Open Sans"/>
                <a:ea typeface="Open Sans"/>
                <a:cs typeface="Open Sans"/>
                <a:sym typeface="Open Sans"/>
              </a:rPr>
              <a:t>in our collections and exhibitions.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91" name="Shape 391"/>
        <p:cNvGrpSpPr/>
        <p:nvPr/>
      </p:nvGrpSpPr>
      <p:grpSpPr>
        <a:xfrm>
          <a:off x="0" y="0"/>
          <a:ext cx="0" cy="0"/>
          <a:chOff x="0" y="0"/>
          <a:chExt cx="0" cy="0"/>
        </a:xfrm>
      </p:grpSpPr>
      <p:sp>
        <p:nvSpPr>
          <p:cNvPr id="392" name="Google Shape;392;p58"/>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8"/>
          <p:cNvSpPr txBox="1"/>
          <p:nvPr/>
        </p:nvSpPr>
        <p:spPr>
          <a:xfrm>
            <a:off x="156875" y="18162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 Visitors</a:t>
            </a:r>
            <a:endParaRPr sz="3000">
              <a:solidFill>
                <a:srgbClr val="BF9000"/>
              </a:solidFill>
              <a:latin typeface="Open Sans"/>
              <a:ea typeface="Open Sans"/>
              <a:cs typeface="Open Sans"/>
              <a:sym typeface="Open Sans"/>
            </a:endParaRPr>
          </a:p>
        </p:txBody>
      </p:sp>
      <p:sp>
        <p:nvSpPr>
          <p:cNvPr id="394" name="Google Shape;394;p58"/>
          <p:cNvSpPr txBox="1"/>
          <p:nvPr/>
        </p:nvSpPr>
        <p:spPr>
          <a:xfrm>
            <a:off x="330900" y="755850"/>
            <a:ext cx="8578800" cy="5579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Summer Exhibition:  </a:t>
            </a:r>
            <a:endParaRPr b="1">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chemeClr val="lt1"/>
              </a:buClr>
              <a:buSzPts val="1400"/>
              <a:buFont typeface="Open Sans"/>
              <a:buChar char="●"/>
            </a:pPr>
            <a:r>
              <a:rPr lang="en-GB">
                <a:solidFill>
                  <a:srgbClr val="FFFFFF"/>
                </a:solidFill>
                <a:latin typeface="Open Sans"/>
                <a:ea typeface="Open Sans"/>
                <a:cs typeface="Open Sans"/>
                <a:sym typeface="Open Sans"/>
              </a:rPr>
              <a:t>Belonging Selec</a:t>
            </a:r>
            <a:r>
              <a:rPr i="1" lang="en-GB">
                <a:solidFill>
                  <a:srgbClr val="FFFFFF"/>
                </a:solidFill>
                <a:latin typeface="Open Sans"/>
                <a:ea typeface="Open Sans"/>
                <a:cs typeface="Open Sans"/>
                <a:sym typeface="Open Sans"/>
              </a:rPr>
              <a:t>tion of Art Works from the European Investment Bank, </a:t>
            </a:r>
            <a:r>
              <a:rPr i="1" lang="en-GB">
                <a:solidFill>
                  <a:schemeClr val="lt1"/>
                </a:solidFill>
                <a:latin typeface="Open Sans"/>
                <a:ea typeface="Open Sans"/>
                <a:cs typeface="Open Sans"/>
                <a:sym typeface="Open Sans"/>
              </a:rPr>
              <a:t>23 Apr - 22 Aug</a:t>
            </a:r>
            <a:endParaRPr>
              <a:solidFill>
                <a:schemeClr val="lt1"/>
              </a:solidFill>
              <a:latin typeface="Open Sans"/>
              <a:ea typeface="Open Sans"/>
              <a:cs typeface="Open Sans"/>
              <a:sym typeface="Open Sans"/>
            </a:endParaRPr>
          </a:p>
          <a:p>
            <a:pPr indent="-317500" lvl="1" marL="13716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Interpretation &amp; participation performances by: Cikada, Dance Limerick, Music Generation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Gallery Exhibitions:</a:t>
            </a:r>
            <a:endParaRPr b="1">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Hughie O’Donoghue  </a:t>
            </a:r>
            <a:r>
              <a:rPr i="1" lang="en-GB">
                <a:solidFill>
                  <a:srgbClr val="FFFFFF"/>
                </a:solidFill>
                <a:latin typeface="Open Sans"/>
                <a:ea typeface="Open Sans"/>
                <a:cs typeface="Open Sans"/>
                <a:sym typeface="Open Sans"/>
              </a:rPr>
              <a:t>Time, Tide</a:t>
            </a:r>
            <a:r>
              <a:rPr lang="en-GB">
                <a:solidFill>
                  <a:srgbClr val="FFFFFF"/>
                </a:solidFill>
                <a:latin typeface="Open Sans"/>
                <a:ea typeface="Open Sans"/>
                <a:cs typeface="Open Sans"/>
                <a:sym typeface="Open Sans"/>
              </a:rPr>
              <a:t> and the </a:t>
            </a:r>
            <a:r>
              <a:rPr i="1" lang="en-GB">
                <a:solidFill>
                  <a:srgbClr val="FFFFFF"/>
                </a:solidFill>
                <a:latin typeface="Open Sans"/>
                <a:ea typeface="Open Sans"/>
                <a:cs typeface="Open Sans"/>
                <a:sym typeface="Open Sans"/>
              </a:rPr>
              <a:t>Memory of the House</a:t>
            </a:r>
            <a:r>
              <a:rPr lang="en-GB">
                <a:solidFill>
                  <a:srgbClr val="FFFFFF"/>
                </a:solidFill>
                <a:latin typeface="Open Sans"/>
                <a:ea typeface="Open Sans"/>
                <a:cs typeface="Open Sans"/>
                <a:sym typeface="Open Sans"/>
              </a:rPr>
              <a:t>  </a:t>
            </a:r>
            <a:r>
              <a:rPr i="1" lang="en-GB">
                <a:solidFill>
                  <a:srgbClr val="FFFFFF"/>
                </a:solidFill>
                <a:latin typeface="Open Sans"/>
                <a:ea typeface="Open Sans"/>
                <a:cs typeface="Open Sans"/>
                <a:sym typeface="Open Sans"/>
              </a:rPr>
              <a:t>6 Dec 2019-</a:t>
            </a:r>
            <a:r>
              <a:rPr i="1" lang="en-GB">
                <a:solidFill>
                  <a:srgbClr val="FFFFFF"/>
                </a:solidFill>
                <a:latin typeface="Open Sans"/>
                <a:ea typeface="Open Sans"/>
                <a:cs typeface="Open Sans"/>
                <a:sym typeface="Open Sans"/>
              </a:rPr>
              <a:t> 26  January 2020</a:t>
            </a:r>
            <a:endParaRPr i="1">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Best costume goes to …  ICAP  Irish Costume Archive Project with accompanying online exhibition </a:t>
            </a:r>
            <a:r>
              <a:rPr i="1" lang="en-GB">
                <a:solidFill>
                  <a:schemeClr val="lt1"/>
                </a:solidFill>
                <a:latin typeface="Open Sans"/>
                <a:ea typeface="Open Sans"/>
                <a:cs typeface="Open Sans"/>
                <a:sym typeface="Open Sans"/>
              </a:rPr>
              <a:t>7 Feb to 14 April, </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EVA - 4 September - 15 Nov</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Works on Paper/Work under Glass: Hogg, Harper &amp; Shinnors,  - 4 December - 24  January 2021</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Museum Exhibitions: </a:t>
            </a:r>
            <a:endParaRPr b="1" i="1">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Belonging Reflections  Muintereas - LSAD annual show in Museum galleries </a:t>
            </a:r>
            <a:r>
              <a:rPr i="1" lang="en-GB">
                <a:solidFill>
                  <a:srgbClr val="FFFFFF"/>
                </a:solidFill>
                <a:latin typeface="Open Sans"/>
                <a:ea typeface="Open Sans"/>
                <a:cs typeface="Open Sans"/>
                <a:sym typeface="Open Sans"/>
              </a:rPr>
              <a:t>- 2 April </a:t>
            </a:r>
            <a:endParaRPr i="1">
              <a:solidFill>
                <a:srgbClr val="FFFFFF"/>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i="1">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Cafe Exhibitions:</a:t>
            </a:r>
            <a:endParaRPr b="1">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Drawings of 800 years of Fashion Costumes 7 Feb - 14 April</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Marie Madden Rice - Batik -  May - Sept  tbc</a:t>
            </a:r>
            <a:endParaRPr>
              <a:solidFill>
                <a:srgbClr val="FFFFFF"/>
              </a:solidFill>
              <a:latin typeface="Open Sans"/>
              <a:ea typeface="Open Sans"/>
              <a:cs typeface="Open Sans"/>
              <a:sym typeface="Open Sans"/>
            </a:endParaRPr>
          </a:p>
          <a:p>
            <a:pPr indent="-317500" lvl="0"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Autumn/Winter - tbc</a:t>
            </a:r>
            <a:endParaRPr>
              <a:solidFill>
                <a:srgbClr val="FFFFFF"/>
              </a:solidFill>
              <a:latin typeface="Open Sans"/>
              <a:ea typeface="Open Sans"/>
              <a:cs typeface="Open Sans"/>
              <a:sym typeface="Open Sans"/>
            </a:endParaRPr>
          </a:p>
          <a:p>
            <a:pPr indent="0" lvl="0" marL="457200" marR="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p:txBody>
      </p:sp>
      <p:sp>
        <p:nvSpPr>
          <p:cNvPr id="395" name="Google Shape;395;p5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99" name="Shape 399"/>
        <p:cNvGrpSpPr/>
        <p:nvPr/>
      </p:nvGrpSpPr>
      <p:grpSpPr>
        <a:xfrm>
          <a:off x="0" y="0"/>
          <a:ext cx="0" cy="0"/>
          <a:chOff x="0" y="0"/>
          <a:chExt cx="0" cy="0"/>
        </a:xfrm>
      </p:grpSpPr>
      <p:sp>
        <p:nvSpPr>
          <p:cNvPr id="400" name="Google Shape;400;p5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9"/>
          <p:cNvSpPr txBox="1"/>
          <p:nvPr/>
        </p:nvSpPr>
        <p:spPr>
          <a:xfrm>
            <a:off x="145025" y="3356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 Visitors</a:t>
            </a:r>
            <a:endParaRPr sz="3000">
              <a:solidFill>
                <a:srgbClr val="BF9000"/>
              </a:solidFill>
              <a:latin typeface="Open Sans"/>
              <a:ea typeface="Open Sans"/>
              <a:cs typeface="Open Sans"/>
              <a:sym typeface="Open Sans"/>
            </a:endParaRPr>
          </a:p>
        </p:txBody>
      </p:sp>
      <p:sp>
        <p:nvSpPr>
          <p:cNvPr id="402" name="Google Shape;402;p59"/>
          <p:cNvSpPr txBox="1"/>
          <p:nvPr/>
        </p:nvSpPr>
        <p:spPr>
          <a:xfrm>
            <a:off x="145025" y="950325"/>
            <a:ext cx="8770500" cy="57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a:solidFill>
                  <a:schemeClr val="lt1"/>
                </a:solidFill>
                <a:latin typeface="Open Sans"/>
                <a:ea typeface="Open Sans"/>
                <a:cs typeface="Open Sans"/>
                <a:sym typeface="Open Sans"/>
              </a:rPr>
              <a:t>5.	Exhibitions 2021</a:t>
            </a:r>
            <a:endParaRPr b="1">
              <a:solidFill>
                <a:schemeClr val="lt1"/>
              </a:solidFill>
              <a:latin typeface="Open Sans"/>
              <a:ea typeface="Open Sans"/>
              <a:cs typeface="Open Sans"/>
              <a:sym typeface="Open Sans"/>
            </a:endParaRPr>
          </a:p>
          <a:p>
            <a:pPr indent="-317500" lvl="0" marL="914400" rtl="0" algn="l">
              <a:lnSpc>
                <a:spcPct val="115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Investigate bringing the Van Gogh, Roderic O’Conor exhibition to Limerick in 2021/22 or other touring exhibitions from Europe or UK</a:t>
            </a:r>
            <a:endParaRPr>
              <a:solidFill>
                <a:schemeClr val="lt1"/>
              </a:solidFill>
              <a:latin typeface="Open Sans"/>
              <a:ea typeface="Open Sans"/>
              <a:cs typeface="Open Sans"/>
              <a:sym typeface="Open Sans"/>
            </a:endParaRPr>
          </a:p>
          <a:p>
            <a:pPr indent="-317500" lvl="0" marL="914400" rtl="0" algn="l">
              <a:lnSpc>
                <a:spcPct val="115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Investigate a Bobby Baker Exhibition for 2021</a:t>
            </a:r>
            <a:endParaRPr>
              <a:solidFill>
                <a:schemeClr val="lt1"/>
              </a:solidFill>
              <a:latin typeface="Open Sans"/>
              <a:ea typeface="Open Sans"/>
              <a:cs typeface="Open Sans"/>
              <a:sym typeface="Open Sans"/>
            </a:endParaRPr>
          </a:p>
          <a:p>
            <a:pPr indent="-317500" lvl="0" marL="914400" rtl="0" algn="l">
              <a:lnSpc>
                <a:spcPct val="115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Investigate Grayson Perry’s Tapestries - touring exhib Arts Council UK</a:t>
            </a:r>
            <a:endParaRPr>
              <a:solidFill>
                <a:schemeClr val="lt1"/>
              </a:solidFill>
              <a:latin typeface="Open Sans"/>
              <a:ea typeface="Open Sans"/>
              <a:cs typeface="Open Sans"/>
              <a:sym typeface="Open Sans"/>
            </a:endParaRPr>
          </a:p>
          <a:p>
            <a:pPr indent="-317500" lvl="0" marL="914400" rtl="0" algn="l">
              <a:lnSpc>
                <a:spcPct val="115000"/>
              </a:lnSpc>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Investigate staging a Sybil Connolly Exhibition in New York by end of 2021</a:t>
            </a:r>
            <a:endParaRPr>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l</a:t>
            </a:r>
            <a:r>
              <a:rPr lang="en-GB">
                <a:solidFill>
                  <a:srgbClr val="FFFFFF"/>
                </a:solidFill>
                <a:latin typeface="Open Sans"/>
                <a:ea typeface="Open Sans"/>
                <a:cs typeface="Open Sans"/>
                <a:sym typeface="Open Sans"/>
              </a:rPr>
              <a:t>eading public tours of the exhibitions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 each gallery and most museum exhibitions to have a public and schools education programme</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a:solidFill>
                  <a:schemeClr val="lt1"/>
                </a:solidFill>
                <a:latin typeface="Open Sans"/>
                <a:ea typeface="Open Sans"/>
                <a:cs typeface="Open Sans"/>
                <a:sym typeface="Open Sans"/>
              </a:rPr>
              <a:t>Funding:     </a:t>
            </a:r>
            <a:r>
              <a:rPr lang="en-GB">
                <a:solidFill>
                  <a:schemeClr val="lt1"/>
                </a:solidFill>
                <a:latin typeface="Open Sans"/>
                <a:ea typeface="Open Sans"/>
                <a:cs typeface="Open Sans"/>
                <a:sym typeface="Open Sans"/>
              </a:rPr>
              <a:t>Fundraising Event  April 23 2020 - coinciding with opening of Summer</a:t>
            </a:r>
            <a:endParaRPr>
              <a:solidFill>
                <a:schemeClr val="lt1"/>
              </a:solidFill>
              <a:latin typeface="Open Sans"/>
              <a:ea typeface="Open Sans"/>
              <a:cs typeface="Open Sans"/>
              <a:sym typeface="Open Sans"/>
            </a:endParaRPr>
          </a:p>
          <a:p>
            <a:pPr indent="457200" lvl="0" marL="457200" rtl="0" algn="l">
              <a:lnSpc>
                <a:spcPct val="115000"/>
              </a:lnSpc>
              <a:spcBef>
                <a:spcPts val="0"/>
              </a:spcBef>
              <a:spcAft>
                <a:spcPts val="0"/>
              </a:spcAft>
              <a:buClr>
                <a:schemeClr val="dk1"/>
              </a:buClr>
              <a:buSzPts val="1100"/>
              <a:buFont typeface="Arial"/>
              <a:buNone/>
            </a:pPr>
            <a:r>
              <a:rPr lang="en-GB">
                <a:solidFill>
                  <a:schemeClr val="lt1"/>
                </a:solidFill>
                <a:latin typeface="Open Sans"/>
                <a:ea typeface="Open Sans"/>
                <a:cs typeface="Open Sans"/>
                <a:sym typeface="Open Sans"/>
              </a:rPr>
              <a:t> Exhibition; sponsorship is needed for the exhibition.  Friends to support.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a:solidFill>
                  <a:srgbClr val="FFFFFF"/>
                </a:solidFill>
                <a:latin typeface="Open Sans"/>
                <a:ea typeface="Open Sans"/>
                <a:cs typeface="Open Sans"/>
                <a:sym typeface="Open Sans"/>
              </a:rPr>
              <a:t>Retail:  </a:t>
            </a:r>
            <a:r>
              <a:rPr lang="en-GB">
                <a:solidFill>
                  <a:srgbClr val="FFFFFF"/>
                </a:solidFill>
                <a:latin typeface="Open Sans"/>
                <a:ea typeface="Open Sans"/>
                <a:cs typeface="Open Sans"/>
                <a:sym typeface="Open Sans"/>
              </a:rPr>
              <a:t>where relevant source and sell merchandise related to the exhibition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For each exhibition prepare a specific MarComms Plan, request and communicate a press release and deliver appropriate PR including mass and social media, produce flyers/posters for distribution &amp; incorporate in the event guide, add details to the Hunt Museum website and social media platforms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100">
              <a:solidFill>
                <a:srgbClr val="FFFFFF"/>
              </a:solidFill>
              <a:latin typeface="Open Sans"/>
              <a:ea typeface="Open Sans"/>
              <a:cs typeface="Open Sans"/>
              <a:sym typeface="Open Sans"/>
            </a:endParaRPr>
          </a:p>
        </p:txBody>
      </p:sp>
      <p:sp>
        <p:nvSpPr>
          <p:cNvPr id="403" name="Google Shape;403;p5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404" name="Google Shape;404;p59"/>
          <p:cNvSpPr txBox="1"/>
          <p:nvPr/>
        </p:nvSpPr>
        <p:spPr>
          <a:xfrm>
            <a:off x="2018850" y="5766250"/>
            <a:ext cx="64536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5% increase in visitors over 2019 figures</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chemeClr val="lt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0"/>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10" name="Google Shape;410;p60"/>
          <p:cNvSpPr txBox="1"/>
          <p:nvPr>
            <p:ph idx="1" type="body"/>
          </p:nvPr>
        </p:nvSpPr>
        <p:spPr>
          <a:xfrm>
            <a:off x="123200" y="1356875"/>
            <a:ext cx="8898000" cy="523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solidFill>
                  <a:schemeClr val="dk1"/>
                </a:solidFill>
                <a:latin typeface="Open Sans"/>
                <a:ea typeface="Open Sans"/>
                <a:cs typeface="Open Sans"/>
                <a:sym typeface="Open Sans"/>
              </a:rPr>
              <a:t>Naomi</a:t>
            </a:r>
            <a:r>
              <a:rPr lang="en-GB">
                <a:solidFill>
                  <a:schemeClr val="dk1"/>
                </a:solidFill>
                <a:latin typeface="Open Sans"/>
                <a:ea typeface="Open Sans"/>
                <a:cs typeface="Open Sans"/>
                <a:sym typeface="Open Sans"/>
              </a:rPr>
              <a:t> </a:t>
            </a:r>
            <a:r>
              <a:rPr b="1" lang="en-GB" sz="1200">
                <a:solidFill>
                  <a:schemeClr val="dk1"/>
                </a:solidFill>
                <a:latin typeface="Open Sans"/>
                <a:ea typeface="Open Sans"/>
                <a:cs typeface="Open Sans"/>
                <a:sym typeface="Open Sans"/>
              </a:rPr>
              <a:t>Timeline: </a:t>
            </a:r>
            <a:r>
              <a:rPr lang="en-GB" sz="1200">
                <a:solidFill>
                  <a:schemeClr val="dk1"/>
                </a:solidFill>
                <a:latin typeface="Open Sans"/>
                <a:ea typeface="Open Sans"/>
                <a:cs typeface="Open Sans"/>
                <a:sym typeface="Open Sans"/>
              </a:rPr>
              <a:t> 		</a:t>
            </a:r>
            <a:r>
              <a:rPr b="1" lang="en-GB" sz="1200">
                <a:solidFill>
                  <a:schemeClr val="dk1"/>
                </a:solidFill>
                <a:latin typeface="Open Sans"/>
                <a:ea typeface="Open Sans"/>
                <a:cs typeface="Open Sans"/>
                <a:sym typeface="Open Sans"/>
              </a:rPr>
              <a:t>Budget:  </a:t>
            </a:r>
            <a:r>
              <a:rPr lang="en-GB" sz="1200">
                <a:solidFill>
                  <a:schemeClr val="dk1"/>
                </a:solidFill>
                <a:latin typeface="Open Sans"/>
                <a:ea typeface="Open Sans"/>
                <a:cs typeface="Open Sans"/>
                <a:sym typeface="Open Sans"/>
              </a:rPr>
              <a:t>Operating Budget </a:t>
            </a:r>
            <a:r>
              <a:rPr lang="en-GB" sz="1200">
                <a:solidFill>
                  <a:schemeClr val="dk1"/>
                </a:solidFill>
                <a:latin typeface="Open Sans"/>
                <a:ea typeface="Open Sans"/>
                <a:cs typeface="Open Sans"/>
                <a:sym typeface="Open Sans"/>
              </a:rPr>
              <a:t>45K </a:t>
            </a:r>
            <a:r>
              <a:rPr lang="en-GB" sz="1200">
                <a:solidFill>
                  <a:schemeClr val="dk1"/>
                </a:solidFill>
                <a:latin typeface="Open Sans"/>
                <a:ea typeface="Open Sans"/>
                <a:cs typeface="Open Sans"/>
                <a:sym typeface="Open Sans"/>
              </a:rPr>
              <a:t>Sponsorship </a:t>
            </a:r>
            <a:r>
              <a:rPr lang="en-GB" sz="1200">
                <a:solidFill>
                  <a:schemeClr val="dk1"/>
                </a:solidFill>
                <a:latin typeface="Open Sans"/>
                <a:ea typeface="Open Sans"/>
                <a:cs typeface="Open Sans"/>
                <a:sym typeface="Open Sans"/>
              </a:rPr>
              <a:t>4OK </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 Major Exhibition: </a:t>
            </a:r>
            <a:r>
              <a:rPr b="1" i="1" lang="en-GB" sz="1400">
                <a:solidFill>
                  <a:srgbClr val="000000"/>
                </a:solidFill>
                <a:latin typeface="Open Sans"/>
                <a:ea typeface="Open Sans"/>
                <a:cs typeface="Open Sans"/>
                <a:sym typeface="Open Sans"/>
              </a:rPr>
              <a:t>Belonging</a:t>
            </a:r>
            <a:r>
              <a:rPr lang="en-GB" sz="1400">
                <a:solidFill>
                  <a:srgbClr val="000000"/>
                </a:solidFill>
                <a:latin typeface="Open Sans"/>
                <a:ea typeface="Open Sans"/>
                <a:cs typeface="Open Sans"/>
                <a:sym typeface="Open Sans"/>
              </a:rPr>
              <a:t> </a:t>
            </a:r>
            <a:r>
              <a:rPr b="1" lang="en-GB" sz="1400">
                <a:solidFill>
                  <a:srgbClr val="000000"/>
                </a:solidFill>
                <a:latin typeface="Open Sans"/>
                <a:ea typeface="Open Sans"/>
                <a:cs typeface="Open Sans"/>
                <a:sym typeface="Open Sans"/>
              </a:rPr>
              <a:t>Summer</a:t>
            </a:r>
            <a:r>
              <a:rPr b="1" lang="en-GB" sz="1400">
                <a:solidFill>
                  <a:srgbClr val="000000"/>
                </a:solidFill>
                <a:latin typeface="Open Sans"/>
                <a:ea typeface="Open Sans"/>
                <a:cs typeface="Open Sans"/>
                <a:sym typeface="Open Sans"/>
              </a:rPr>
              <a:t> Exhibition:  6 venues in Limerick</a:t>
            </a:r>
            <a:endParaRPr i="1" sz="1400">
              <a:solidFill>
                <a:schemeClr val="dk1"/>
              </a:solidFill>
              <a:latin typeface="Open Sans"/>
              <a:ea typeface="Open Sans"/>
              <a:cs typeface="Open Sans"/>
              <a:sym typeface="Open Sans"/>
            </a:endParaRPr>
          </a:p>
          <a:p>
            <a:pPr indent="0" lvl="0" marL="0" rtl="0" algn="l">
              <a:lnSpc>
                <a:spcPct val="115000"/>
              </a:lnSpc>
              <a:spcBef>
                <a:spcPts val="1600"/>
              </a:spcBef>
              <a:spcAft>
                <a:spcPts val="0"/>
              </a:spcAft>
              <a:buNone/>
            </a:pPr>
            <a:r>
              <a:rPr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 Preparation</a:t>
            </a:r>
            <a:endParaRPr sz="1400">
              <a:solidFill>
                <a:srgbClr val="000000"/>
              </a:solidFill>
              <a:latin typeface="Open Sans"/>
              <a:ea typeface="Open Sans"/>
              <a:cs typeface="Open Sans"/>
              <a:sym typeface="Open Sans"/>
            </a:endParaRPr>
          </a:p>
          <a:p>
            <a:pPr indent="45720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T1.1 </a:t>
            </a:r>
            <a:r>
              <a:rPr lang="en-GB" sz="1400" u="sng">
                <a:solidFill>
                  <a:schemeClr val="hlink"/>
                </a:solidFill>
                <a:latin typeface="Open Sans"/>
                <a:ea typeface="Open Sans"/>
                <a:cs typeface="Open Sans"/>
                <a:sym typeface="Open Sans"/>
                <a:hlinkClick r:id="rId4"/>
              </a:rPr>
              <a:t>Event Brief kept updated</a:t>
            </a:r>
            <a:endParaRPr sz="1400">
              <a:solidFill>
                <a:srgbClr val="FF0000"/>
              </a:solidFill>
              <a:latin typeface="Open Sans"/>
              <a:ea typeface="Open Sans"/>
              <a:cs typeface="Open Sans"/>
              <a:sym typeface="Open Sans"/>
            </a:endParaRPr>
          </a:p>
          <a:p>
            <a:pPr indent="457200" lvl="0" marL="0" rtl="0" algn="l">
              <a:lnSpc>
                <a:spcPct val="115000"/>
              </a:lnSpc>
              <a:spcBef>
                <a:spcPts val="1000"/>
              </a:spcBef>
              <a:spcAft>
                <a:spcPts val="0"/>
              </a:spcAft>
              <a:buNone/>
            </a:pPr>
            <a:r>
              <a:rPr lang="en-GB" sz="1400">
                <a:solidFill>
                  <a:schemeClr val="dk1"/>
                </a:solidFill>
                <a:latin typeface="Open Sans"/>
                <a:ea typeface="Open Sans"/>
                <a:cs typeface="Open Sans"/>
                <a:sym typeface="Open Sans"/>
              </a:rPr>
              <a:t>T1.2 Finalise selection of works &amp; agree conditions of loans Q1</a:t>
            </a:r>
            <a:endParaRPr sz="1400">
              <a:solidFill>
                <a:srgbClr val="000000"/>
              </a:solidFill>
              <a:latin typeface="Open Sans"/>
              <a:ea typeface="Open Sans"/>
              <a:cs typeface="Open Sans"/>
              <a:sym typeface="Open Sans"/>
            </a:endParaRPr>
          </a:p>
          <a:p>
            <a:pPr indent="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 	T1.3 Documentation, loan agreements, Insurance  and facilities reports for venues</a:t>
            </a:r>
            <a:r>
              <a:rPr lang="en-GB" sz="1400">
                <a:solidFill>
                  <a:srgbClr val="000000"/>
                </a:solidFill>
                <a:latin typeface="Open Sans"/>
                <a:ea typeface="Open Sans"/>
                <a:cs typeface="Open Sans"/>
                <a:sym typeface="Open Sans"/>
              </a:rPr>
              <a:t> Q1</a:t>
            </a:r>
            <a:endParaRPr sz="1400">
              <a:solidFill>
                <a:srgbClr val="000000"/>
              </a:solidFill>
              <a:latin typeface="Open Sans"/>
              <a:ea typeface="Open Sans"/>
              <a:cs typeface="Open Sans"/>
              <a:sym typeface="Open Sans"/>
            </a:endParaRPr>
          </a:p>
          <a:p>
            <a:pPr indent="45720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T1.4 Transport &amp; delivery of all works to six venues Q2</a:t>
            </a:r>
            <a:endParaRPr sz="1400">
              <a:solidFill>
                <a:srgbClr val="000000"/>
              </a:solidFill>
              <a:latin typeface="Open Sans"/>
              <a:ea typeface="Open Sans"/>
              <a:cs typeface="Open Sans"/>
              <a:sym typeface="Open Sans"/>
            </a:endParaRPr>
          </a:p>
          <a:p>
            <a:pPr indent="45720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T1.5 Apply for funding from Dept. Culture for indemnity for work</a:t>
            </a:r>
            <a:r>
              <a:rPr lang="en-GB" sz="1400">
                <a:solidFill>
                  <a:srgbClr val="000000"/>
                </a:solidFill>
                <a:latin typeface="Open Sans"/>
                <a:ea typeface="Open Sans"/>
                <a:cs typeface="Open Sans"/>
                <a:sym typeface="Open Sans"/>
              </a:rPr>
              <a:t>s on display in Hunt  </a:t>
            </a:r>
            <a:r>
              <a:rPr i="1" lang="en-GB" sz="1400">
                <a:solidFill>
                  <a:srgbClr val="000000"/>
                </a:solidFill>
                <a:latin typeface="Open Sans"/>
                <a:ea typeface="Open Sans"/>
                <a:cs typeface="Open Sans"/>
                <a:sym typeface="Open Sans"/>
              </a:rPr>
              <a:t>Q1</a:t>
            </a:r>
            <a:endParaRPr i="1" sz="1400">
              <a:solidFill>
                <a:srgbClr val="000000"/>
              </a:solidFill>
              <a:latin typeface="Open Sans"/>
              <a:ea typeface="Open Sans"/>
              <a:cs typeface="Open Sans"/>
              <a:sym typeface="Open Sans"/>
            </a:endParaRPr>
          </a:p>
          <a:p>
            <a:pPr indent="45720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T1.6 Curation and layout of exhibition in Hunt Gallery</a:t>
            </a:r>
            <a:endParaRPr sz="1400">
              <a:solidFill>
                <a:srgbClr val="000000"/>
              </a:solidFill>
              <a:latin typeface="Open Sans"/>
              <a:ea typeface="Open Sans"/>
              <a:cs typeface="Open Sans"/>
              <a:sym typeface="Open Sans"/>
            </a:endParaRPr>
          </a:p>
          <a:p>
            <a:pPr indent="457200" lvl="0" marL="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T1.7 Exhibition installation:  </a:t>
            </a:r>
            <a:endParaRPr sz="1400">
              <a:solidFill>
                <a:srgbClr val="000000"/>
              </a:solidFill>
              <a:latin typeface="Open Sans"/>
              <a:ea typeface="Open Sans"/>
              <a:cs typeface="Open Sans"/>
              <a:sym typeface="Open Sans"/>
            </a:endParaRPr>
          </a:p>
          <a:p>
            <a:pPr indent="457200" lvl="0" marL="457200" rtl="0" algn="l">
              <a:lnSpc>
                <a:spcPct val="115000"/>
              </a:lnSpc>
              <a:spcBef>
                <a:spcPts val="1000"/>
              </a:spcBef>
              <a:spcAft>
                <a:spcPts val="0"/>
              </a:spcAft>
              <a:buNone/>
            </a:pPr>
            <a:r>
              <a:rPr lang="en-GB" sz="1400">
                <a:solidFill>
                  <a:srgbClr val="000000"/>
                </a:solidFill>
                <a:latin typeface="Open Sans"/>
                <a:ea typeface="Open Sans"/>
                <a:cs typeface="Open Sans"/>
                <a:sym typeface="Open Sans"/>
              </a:rPr>
              <a:t>T1.7.1 Arrange building of crates/TFrames, Transport and Installation of  exhibition</a:t>
            </a:r>
            <a:r>
              <a:rPr lang="en-GB" sz="1400">
                <a:solidFill>
                  <a:srgbClr val="000000"/>
                </a:solidFill>
                <a:latin typeface="Open Sans"/>
                <a:ea typeface="Open Sans"/>
                <a:cs typeface="Open Sans"/>
                <a:sym typeface="Open Sans"/>
              </a:rPr>
              <a:t> </a:t>
            </a:r>
            <a:endParaRPr i="1" sz="1400">
              <a:solidFill>
                <a:srgbClr val="000000"/>
              </a:solidFill>
              <a:latin typeface="Open Sans"/>
              <a:ea typeface="Open Sans"/>
              <a:cs typeface="Open Sans"/>
              <a:sym typeface="Open Sans"/>
            </a:endParaRPr>
          </a:p>
          <a:p>
            <a:pPr indent="457200" lvl="0" marL="457200" rtl="0" algn="l">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T1.7.2   Build wall and prepare gallery for exhibition, security/alarms </a:t>
            </a:r>
            <a:r>
              <a:rPr i="1" lang="en-GB" sz="1400">
                <a:solidFill>
                  <a:schemeClr val="dk1"/>
                </a:solidFill>
                <a:latin typeface="Open Sans"/>
                <a:ea typeface="Open Sans"/>
                <a:cs typeface="Open Sans"/>
                <a:sym typeface="Open Sans"/>
              </a:rPr>
              <a:t>Early April</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T1.7.3  Delivery of work - examination of works or arrival &amp; write condition reports  </a:t>
            </a:r>
            <a:r>
              <a:rPr i="1" lang="en-GB" sz="1400">
                <a:solidFill>
                  <a:schemeClr val="dk1"/>
                </a:solidFill>
                <a:latin typeface="Open Sans"/>
                <a:ea typeface="Open Sans"/>
                <a:cs typeface="Open Sans"/>
                <a:sym typeface="Open Sans"/>
              </a:rPr>
              <a:t>April</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T1.7.4   Layout and installation  </a:t>
            </a:r>
            <a:r>
              <a:rPr i="1" lang="en-GB" sz="1400">
                <a:solidFill>
                  <a:schemeClr val="dk1"/>
                </a:solidFill>
                <a:latin typeface="Open Sans"/>
                <a:ea typeface="Open Sans"/>
                <a:cs typeface="Open Sans"/>
                <a:sym typeface="Open Sans"/>
              </a:rPr>
              <a:t>April</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T1.7.5   Install text and graphic panels  </a:t>
            </a:r>
            <a:r>
              <a:rPr i="1" lang="en-GB" sz="1400">
                <a:solidFill>
                  <a:schemeClr val="dk1"/>
                </a:solidFill>
                <a:latin typeface="Open Sans"/>
                <a:ea typeface="Open Sans"/>
                <a:cs typeface="Open Sans"/>
                <a:sym typeface="Open Sans"/>
              </a:rPr>
              <a:t>April</a:t>
            </a:r>
            <a:endParaRPr i="1" sz="1400">
              <a:solidFill>
                <a:schemeClr val="dk1"/>
              </a:solidFill>
              <a:latin typeface="Open Sans"/>
              <a:ea typeface="Open Sans"/>
              <a:cs typeface="Open Sans"/>
              <a:sym typeface="Open Sans"/>
            </a:endParaRPr>
          </a:p>
          <a:p>
            <a:pPr indent="457200" lvl="0" marL="457200" rtl="0" algn="l">
              <a:spcBef>
                <a:spcPts val="1600"/>
              </a:spcBef>
              <a:spcAft>
                <a:spcPts val="0"/>
              </a:spcAft>
              <a:buClr>
                <a:schemeClr val="dk1"/>
              </a:buClr>
              <a:buSzPts val="1100"/>
              <a:buFont typeface="Arial"/>
              <a:buNone/>
            </a:pPr>
            <a:r>
              <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T1.7.7     Prepare Invigilation roster for Sailors Home April</a:t>
            </a:r>
            <a:endParaRPr i="1" sz="1400">
              <a:solidFill>
                <a:srgbClr val="000000"/>
              </a:solidFill>
              <a:latin typeface="Open Sans"/>
              <a:ea typeface="Open Sans"/>
              <a:cs typeface="Open Sans"/>
              <a:sym typeface="Open Sans"/>
            </a:endParaRPr>
          </a:p>
          <a:p>
            <a:pPr indent="457200" lvl="0" marL="0" rtl="0" algn="l">
              <a:lnSpc>
                <a:spcPct val="115000"/>
              </a:lnSpc>
              <a:spcBef>
                <a:spcPts val="1600"/>
              </a:spcBef>
              <a:spcAft>
                <a:spcPts val="0"/>
              </a:spcAft>
              <a:buNone/>
            </a:pPr>
            <a:r>
              <a:rPr lang="en-GB" sz="1400">
                <a:solidFill>
                  <a:srgbClr val="000000"/>
                </a:solidFill>
                <a:latin typeface="Open Sans"/>
                <a:ea typeface="Open Sans"/>
                <a:cs typeface="Open Sans"/>
                <a:sym typeface="Open Sans"/>
              </a:rPr>
              <a:t>T1.8  Advertise for invigilators</a:t>
            </a:r>
            <a:endParaRPr sz="1400">
              <a:solidFill>
                <a:srgbClr val="000000"/>
              </a:solidFill>
              <a:latin typeface="Open Sans"/>
              <a:ea typeface="Open Sans"/>
              <a:cs typeface="Open Sans"/>
              <a:sym typeface="Open Sans"/>
            </a:endParaRPr>
          </a:p>
          <a:p>
            <a:pPr indent="457200" lvl="0" marL="0" rtl="0" algn="l">
              <a:spcBef>
                <a:spcPts val="0"/>
              </a:spcBef>
              <a:spcAft>
                <a:spcPts val="0"/>
              </a:spcAft>
              <a:buNone/>
            </a:pPr>
            <a:r>
              <a:rPr lang="en-GB" sz="1400">
                <a:solidFill>
                  <a:srgbClr val="000000"/>
                </a:solidFill>
                <a:latin typeface="Open Sans"/>
                <a:ea typeface="Open Sans"/>
                <a:cs typeface="Open Sans"/>
                <a:sym typeface="Open Sans"/>
              </a:rPr>
              <a:t>T1.9  Publicity: Prepare all info for publicity, banner, pop up, posters, flyers etc.</a:t>
            </a:r>
            <a:r>
              <a:rPr lang="en-GB" sz="1400">
                <a:solidFill>
                  <a:srgbClr val="000000"/>
                </a:solidFill>
                <a:latin typeface="Open Sans"/>
                <a:ea typeface="Open Sans"/>
                <a:cs typeface="Open Sans"/>
                <a:sym typeface="Open Sans"/>
              </a:rPr>
              <a:t> </a:t>
            </a:r>
            <a:r>
              <a:rPr i="1" lang="en-GB" sz="1400">
                <a:solidFill>
                  <a:srgbClr val="000000"/>
                </a:solidFill>
                <a:latin typeface="Open Sans"/>
                <a:ea typeface="Open Sans"/>
                <a:cs typeface="Open Sans"/>
                <a:sym typeface="Open Sans"/>
              </a:rPr>
              <a:t>April</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11" name="Google Shape;411;p6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1"/>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17" name="Google Shape;417;p61"/>
          <p:cNvSpPr txBox="1"/>
          <p:nvPr>
            <p:ph idx="1" type="body"/>
          </p:nvPr>
        </p:nvSpPr>
        <p:spPr>
          <a:xfrm>
            <a:off x="311700" y="1356875"/>
            <a:ext cx="8520600" cy="505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Summer Exhibition:  </a:t>
            </a:r>
            <a:r>
              <a:rPr b="1" i="1" lang="en-GB" sz="1400"/>
              <a:t>Belonging </a:t>
            </a:r>
            <a:r>
              <a:rPr b="1" lang="en-GB" sz="1400"/>
              <a:t> ctd…</a:t>
            </a:r>
            <a:endParaRPr b="1" sz="1400"/>
          </a:p>
          <a:p>
            <a:pPr indent="0" lvl="0" marL="0" rtl="0" algn="l">
              <a:lnSpc>
                <a:spcPct val="100000"/>
              </a:lnSpc>
              <a:spcBef>
                <a:spcPts val="1600"/>
              </a:spcBef>
              <a:spcAft>
                <a:spcPts val="0"/>
              </a:spcAft>
              <a:buNone/>
            </a:pPr>
            <a:r>
              <a:rPr b="1" lang="en-GB" sz="1400"/>
              <a:t> </a:t>
            </a:r>
            <a:r>
              <a:rPr i="1" lang="en-GB" sz="1400">
                <a:solidFill>
                  <a:schemeClr val="dk1"/>
                </a:solidFill>
                <a:latin typeface="Open Sans"/>
                <a:ea typeface="Open Sans"/>
                <a:cs typeface="Open Sans"/>
                <a:sym typeface="Open Sans"/>
              </a:rPr>
              <a:t> </a:t>
            </a:r>
            <a:r>
              <a:rPr b="1" lang="en-GB" sz="1400">
                <a:solidFill>
                  <a:srgbClr val="000000"/>
                </a:solidFill>
                <a:latin typeface="Open Sans"/>
                <a:ea typeface="Open Sans"/>
                <a:cs typeface="Open Sans"/>
                <a:sym typeface="Open Sans"/>
              </a:rPr>
              <a:t>T1.10      Research works and artists on display:</a:t>
            </a:r>
            <a:r>
              <a:rPr i="1" lang="en-GB" sz="1400">
                <a:solidFill>
                  <a:schemeClr val="dk1"/>
                </a:solidFill>
                <a:latin typeface="Open Sans"/>
                <a:ea typeface="Open Sans"/>
                <a:cs typeface="Open Sans"/>
                <a:sym typeface="Open Sans"/>
              </a:rPr>
              <a:t> </a:t>
            </a:r>
            <a:r>
              <a:rPr b="1" lang="en-GB" sz="1400"/>
              <a:t>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T1.10.1	Create text panels and tour for Docents</a:t>
            </a:r>
            <a:endParaRPr sz="1400">
              <a:solidFill>
                <a:srgbClr val="000000"/>
              </a:solidFill>
              <a:latin typeface="Open Sans"/>
              <a:ea typeface="Open Sans"/>
              <a:cs typeface="Open Sans"/>
              <a:sym typeface="Open Sans"/>
            </a:endParaRPr>
          </a:p>
          <a:p>
            <a:pPr indent="0" lvl="0" marL="4572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T1.10.2   	Write Guide and train Docents </a:t>
            </a:r>
            <a:r>
              <a:rPr i="1" lang="en-GB" sz="1400">
                <a:solidFill>
                  <a:schemeClr val="dk1"/>
                </a:solidFill>
                <a:latin typeface="Open Sans"/>
                <a:ea typeface="Open Sans"/>
                <a:cs typeface="Open Sans"/>
                <a:sym typeface="Open Sans"/>
              </a:rPr>
              <a:t>Apr</a:t>
            </a:r>
            <a:endParaRPr i="1"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Font typeface="Arial"/>
              <a:buNone/>
            </a:pPr>
            <a:r>
              <a:t/>
            </a:r>
            <a:endParaRPr i="1"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rPr i="1"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1.11</a:t>
            </a:r>
            <a:r>
              <a:rPr lang="en-GB" sz="1400">
                <a:solidFill>
                  <a:srgbClr val="000000"/>
                </a:solidFill>
                <a:latin typeface="Open Sans"/>
                <a:ea typeface="Open Sans"/>
                <a:cs typeface="Open Sans"/>
                <a:sym typeface="Open Sans"/>
              </a:rPr>
              <a:t>      </a:t>
            </a:r>
            <a:r>
              <a:rPr b="1" lang="en-GB" sz="1400">
                <a:solidFill>
                  <a:srgbClr val="000000"/>
                </a:solidFill>
                <a:latin typeface="Open Sans"/>
                <a:ea typeface="Open Sans"/>
                <a:cs typeface="Open Sans"/>
                <a:sym typeface="Open Sans"/>
              </a:rPr>
              <a:t>Reflections and Connections - students response to EIB works on display</a:t>
            </a:r>
            <a:endParaRPr b="1"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T1.11.1        Design panels for statements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T1.11.2         Funding plan and sourcing  Materials for panels</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T1.11.3        making panels and installing</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rPr b="1" lang="en-GB" sz="1400"/>
              <a:t>T1.12   </a:t>
            </a:r>
            <a:r>
              <a:rPr b="1" lang="en-GB" sz="1400"/>
              <a:t> </a:t>
            </a:r>
            <a:r>
              <a:rPr b="1" lang="en-GB" sz="1400">
                <a:solidFill>
                  <a:schemeClr val="dk1"/>
                </a:solidFill>
                <a:latin typeface="Open Sans"/>
                <a:ea typeface="Open Sans"/>
                <a:cs typeface="Open Sans"/>
                <a:sym typeface="Open Sans"/>
              </a:rPr>
              <a:t>Interpretation &amp; participation performances by: Cikada, Dance Limerick, Music Generation </a:t>
            </a: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a:p>
            <a:pPr indent="457200" lvl="0" marL="4572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T1.12.1    Execute project under Creative Ireland Festivals and Events Grant with partners</a:t>
            </a:r>
            <a:endParaRPr sz="1400">
              <a:solidFill>
                <a:schemeClr val="dk1"/>
              </a:solidFill>
              <a:latin typeface="Open Sans"/>
              <a:ea typeface="Open Sans"/>
              <a:cs typeface="Open Sans"/>
              <a:sym typeface="Open Sans"/>
            </a:endParaRPr>
          </a:p>
          <a:p>
            <a:pPr indent="457200" lvl="0" marL="4572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T1.12.2     Confirm schedule and add to Events calendar and promotion</a:t>
            </a:r>
            <a:endParaRPr sz="1400">
              <a:solidFill>
                <a:schemeClr val="dk1"/>
              </a:solidFill>
              <a:latin typeface="Open Sans"/>
              <a:ea typeface="Open Sans"/>
              <a:cs typeface="Open Sans"/>
              <a:sym typeface="Open Sans"/>
            </a:endParaRPr>
          </a:p>
          <a:p>
            <a:pPr indent="457200" lvl="0" marL="457200" rtl="0" algn="l">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T1.12.3    </a:t>
            </a:r>
            <a:r>
              <a:rPr lang="en-GB" sz="1400">
                <a:solidFill>
                  <a:schemeClr val="dk1"/>
                </a:solidFill>
                <a:latin typeface="Open Sans"/>
                <a:ea typeface="Open Sans"/>
                <a:cs typeface="Open Sans"/>
                <a:sym typeface="Open Sans"/>
              </a:rPr>
              <a:t>liaise with MarComms and Events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18" name="Google Shape;418;p6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2"/>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24" name="Google Shape;424;p62"/>
          <p:cNvSpPr txBox="1"/>
          <p:nvPr>
            <p:ph idx="1" type="body"/>
          </p:nvPr>
        </p:nvSpPr>
        <p:spPr>
          <a:xfrm>
            <a:off x="311700" y="1356875"/>
            <a:ext cx="8520600" cy="505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Summer Exhibition:  </a:t>
            </a:r>
            <a:r>
              <a:rPr b="1" i="1" lang="en-GB" sz="1400"/>
              <a:t>Belonging </a:t>
            </a:r>
            <a:r>
              <a:rPr b="1" lang="en-GB" sz="1400"/>
              <a:t> ctd…</a:t>
            </a:r>
            <a:endParaRPr b="1" sz="1400"/>
          </a:p>
          <a:p>
            <a:pPr indent="0" lvl="0" marL="0" rtl="0" algn="l">
              <a:spcBef>
                <a:spcPts val="1600"/>
              </a:spcBef>
              <a:spcAft>
                <a:spcPts val="0"/>
              </a:spcAft>
              <a:buNone/>
            </a:pPr>
            <a:r>
              <a:rPr b="1" lang="en-GB" sz="1400"/>
              <a:t>  T1.10      Research works and artists on display: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T1.10.1	Create text panels and tour for Docents</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T1.10.2   	Write Guide and train Docents </a:t>
            </a:r>
            <a:r>
              <a:rPr i="1" lang="en-GB" sz="1400">
                <a:solidFill>
                  <a:schemeClr val="dk1"/>
                </a:solidFill>
                <a:latin typeface="Open Sans"/>
                <a:ea typeface="Open Sans"/>
                <a:cs typeface="Open Sans"/>
                <a:sym typeface="Open Sans"/>
              </a:rPr>
              <a:t>Apr</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i="1"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1.11</a:t>
            </a:r>
            <a:r>
              <a:rPr lang="en-GB" sz="1400">
                <a:solidFill>
                  <a:srgbClr val="000000"/>
                </a:solidFill>
                <a:latin typeface="Open Sans"/>
                <a:ea typeface="Open Sans"/>
                <a:cs typeface="Open Sans"/>
                <a:sym typeface="Open Sans"/>
              </a:rPr>
              <a:t>       Reflections and Connections - students response to EIB works on display</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T1.11.1        Design panels for statements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T1.11.2         Funding plan and sourcing  Materials for panels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T1.11.3        making panels and installing</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400"/>
              <a:t>T1.12   </a:t>
            </a:r>
            <a:r>
              <a:rPr b="1" lang="en-GB" sz="1400"/>
              <a:t> </a:t>
            </a:r>
            <a:r>
              <a:rPr lang="en-GB" sz="1400">
                <a:solidFill>
                  <a:schemeClr val="dk1"/>
                </a:solidFill>
                <a:latin typeface="Open Sans"/>
                <a:ea typeface="Open Sans"/>
                <a:cs typeface="Open Sans"/>
                <a:sym typeface="Open Sans"/>
              </a:rPr>
              <a:t>Interpretation &amp; participation performances by: Cikada, Dance Limerick, Music Generation </a:t>
            </a: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T1.12.1    Execute project under Creative Ireland Festivals and Events Grant with partners</a:t>
            </a:r>
            <a:endParaRPr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T1.12.2     Confirm schedule and add to Events calendar and promotion</a:t>
            </a:r>
            <a:endParaRPr sz="1400">
              <a:solidFill>
                <a:schemeClr val="dk1"/>
              </a:solidFill>
              <a:latin typeface="Open Sans"/>
              <a:ea typeface="Open Sans"/>
              <a:cs typeface="Open Sans"/>
              <a:sym typeface="Open Sans"/>
            </a:endParaRPr>
          </a:p>
          <a:p>
            <a:pPr indent="457200" lvl="0" marL="457200" rtl="0" algn="l">
              <a:spcBef>
                <a:spcPts val="1600"/>
              </a:spcBef>
              <a:spcAft>
                <a:spcPts val="0"/>
              </a:spcAft>
              <a:buNone/>
            </a:pPr>
            <a:r>
              <a:rPr lang="en-GB" sz="1400">
                <a:solidFill>
                  <a:schemeClr val="dk1"/>
                </a:solidFill>
                <a:latin typeface="Open Sans"/>
                <a:ea typeface="Open Sans"/>
                <a:cs typeface="Open Sans"/>
                <a:sym typeface="Open Sans"/>
              </a:rPr>
              <a:t>T1.12.3    </a:t>
            </a:r>
            <a:r>
              <a:rPr lang="en-GB" sz="1400">
                <a:solidFill>
                  <a:schemeClr val="dk1"/>
                </a:solidFill>
                <a:latin typeface="Open Sans"/>
                <a:ea typeface="Open Sans"/>
                <a:cs typeface="Open Sans"/>
                <a:sym typeface="Open Sans"/>
              </a:rPr>
              <a:t>liaise with MarComms and Events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25" name="Google Shape;425;p6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3"/>
          <p:cNvSpPr txBox="1"/>
          <p:nvPr>
            <p:ph type="title"/>
          </p:nvPr>
        </p:nvSpPr>
        <p:spPr>
          <a:xfrm>
            <a:off x="311700" y="2416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31" name="Google Shape;431;p63"/>
          <p:cNvSpPr txBox="1"/>
          <p:nvPr>
            <p:ph idx="1" type="body"/>
          </p:nvPr>
        </p:nvSpPr>
        <p:spPr>
          <a:xfrm>
            <a:off x="311700" y="1053725"/>
            <a:ext cx="8832300" cy="56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200"/>
              <a:t>Exhibitions : Budget:</a:t>
            </a:r>
            <a:r>
              <a:rPr lang="en-GB" sz="1200"/>
              <a:t> €36,000 Museum shared with Museum &amp; Cafe Exhibitions</a:t>
            </a:r>
            <a:endParaRPr sz="12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200"/>
              <a:t>T2 </a:t>
            </a:r>
            <a:r>
              <a:rPr b="1" lang="en-GB" sz="1200"/>
              <a:t> Best costume goes to…. ICAP Irish Costume Archive Project</a:t>
            </a:r>
            <a:r>
              <a:rPr b="1" lang="en-GB" sz="1200"/>
              <a:t> Feb 7 - April 14</a:t>
            </a:r>
            <a:endParaRPr b="1" sz="12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200">
                <a:solidFill>
                  <a:srgbClr val="000000"/>
                </a:solidFill>
                <a:latin typeface="Open Sans"/>
                <a:ea typeface="Open Sans"/>
                <a:cs typeface="Open Sans"/>
                <a:sym typeface="Open Sans"/>
              </a:rPr>
              <a:t>T2.1.  </a:t>
            </a:r>
            <a:r>
              <a:rPr b="1" lang="en-GB" sz="1200" u="sng">
                <a:solidFill>
                  <a:schemeClr val="hlink"/>
                </a:solidFill>
                <a:latin typeface="Open Sans"/>
                <a:ea typeface="Open Sans"/>
                <a:cs typeface="Open Sans"/>
                <a:sym typeface="Open Sans"/>
                <a:hlinkClick r:id="rId4"/>
              </a:rPr>
              <a:t>Event Brief </a:t>
            </a:r>
            <a:r>
              <a:rPr b="1" lang="en-GB" sz="1200">
                <a:solidFill>
                  <a:srgbClr val="000000"/>
                </a:solidFill>
                <a:latin typeface="Open Sans"/>
                <a:ea typeface="Open Sans"/>
                <a:cs typeface="Open Sans"/>
                <a:sym typeface="Open Sans"/>
              </a:rPr>
              <a:t>kept updated</a:t>
            </a:r>
            <a:endParaRPr b="1" sz="12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200">
                <a:solidFill>
                  <a:srgbClr val="000000"/>
                </a:solidFill>
                <a:latin typeface="Open Sans"/>
                <a:ea typeface="Open Sans"/>
                <a:cs typeface="Open Sans"/>
                <a:sym typeface="Open Sans"/>
              </a:rPr>
              <a:t>T2.2 </a:t>
            </a:r>
            <a:r>
              <a:rPr b="1" lang="en-GB" sz="1200">
                <a:solidFill>
                  <a:srgbClr val="000000"/>
                </a:solidFill>
                <a:latin typeface="Open Sans"/>
                <a:ea typeface="Open Sans"/>
                <a:cs typeface="Open Sans"/>
                <a:sym typeface="Open Sans"/>
              </a:rPr>
              <a:t>Liaise with ICAP on exhibition curation</a:t>
            </a:r>
            <a:r>
              <a:rPr b="1" lang="en-GB" sz="1200">
                <a:solidFill>
                  <a:srgbClr val="000000"/>
                </a:solidFill>
                <a:latin typeface="Open Sans"/>
                <a:ea typeface="Open Sans"/>
                <a:cs typeface="Open Sans"/>
                <a:sym typeface="Open Sans"/>
              </a:rPr>
              <a:t> and storyline</a:t>
            </a:r>
            <a:br>
              <a:rPr b="1" lang="en-GB" sz="1200">
                <a:solidFill>
                  <a:srgbClr val="000000"/>
                </a:solidFill>
                <a:latin typeface="Open Sans"/>
                <a:ea typeface="Open Sans"/>
                <a:cs typeface="Open Sans"/>
                <a:sym typeface="Open Sans"/>
              </a:rPr>
            </a:br>
            <a:r>
              <a:rPr lang="en-GB" sz="1200">
                <a:solidFill>
                  <a:srgbClr val="000000"/>
                </a:solidFill>
                <a:latin typeface="Open Sans"/>
                <a:ea typeface="Open Sans"/>
                <a:cs typeface="Open Sans"/>
                <a:sym typeface="Open Sans"/>
              </a:rPr>
              <a:t>	T2.2.1 Prepare gallery for exhibition, paint, build walls</a:t>
            </a:r>
            <a:br>
              <a:rPr lang="en-GB" sz="1200">
                <a:solidFill>
                  <a:srgbClr val="000000"/>
                </a:solidFill>
                <a:latin typeface="Open Sans"/>
                <a:ea typeface="Open Sans"/>
                <a:cs typeface="Open Sans"/>
                <a:sym typeface="Open Sans"/>
              </a:rPr>
            </a:br>
            <a:r>
              <a:rPr lang="en-GB" sz="1200">
                <a:solidFill>
                  <a:srgbClr val="000000"/>
                </a:solidFill>
                <a:latin typeface="Open Sans"/>
                <a:ea typeface="Open Sans"/>
                <a:cs typeface="Open Sans"/>
                <a:sym typeface="Open Sans"/>
              </a:rPr>
              <a:t>	T2.2.2 Plan layout of exhibition</a:t>
            </a:r>
            <a:br>
              <a:rPr lang="en-GB" sz="1200">
                <a:solidFill>
                  <a:srgbClr val="000000"/>
                </a:solidFill>
                <a:latin typeface="Open Sans"/>
                <a:ea typeface="Open Sans"/>
                <a:cs typeface="Open Sans"/>
                <a:sym typeface="Open Sans"/>
              </a:rPr>
            </a:br>
            <a:r>
              <a:rPr lang="en-GB" sz="1200">
                <a:solidFill>
                  <a:srgbClr val="000000"/>
                </a:solidFill>
                <a:latin typeface="Open Sans"/>
                <a:ea typeface="Open Sans"/>
                <a:cs typeface="Open Sans"/>
                <a:sym typeface="Open Sans"/>
              </a:rPr>
              <a:t>	T2.2.3 D</a:t>
            </a:r>
            <a:r>
              <a:rPr lang="en-GB" sz="1200">
                <a:solidFill>
                  <a:schemeClr val="dk1"/>
                </a:solidFill>
                <a:latin typeface="Open Sans"/>
                <a:ea typeface="Open Sans"/>
                <a:cs typeface="Open Sans"/>
                <a:sym typeface="Open Sans"/>
              </a:rPr>
              <a:t>elivery of work - examination of works on arrival and write condition reports. </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	T2.2.4 Layout and installation</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	T2.2.5 Install text and graphic panels</a:t>
            </a:r>
            <a:endParaRPr sz="12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200">
                <a:solidFill>
                  <a:srgbClr val="000000"/>
                </a:solidFill>
                <a:latin typeface="Open Sans"/>
                <a:ea typeface="Open Sans"/>
                <a:cs typeface="Open Sans"/>
                <a:sym typeface="Open Sans"/>
              </a:rPr>
              <a:t>T2.3 </a:t>
            </a:r>
            <a:r>
              <a:rPr b="1" lang="en-GB" sz="1200">
                <a:solidFill>
                  <a:srgbClr val="000000"/>
                </a:solidFill>
                <a:latin typeface="Open Sans"/>
                <a:ea typeface="Open Sans"/>
                <a:cs typeface="Open Sans"/>
                <a:sym typeface="Open Sans"/>
              </a:rPr>
              <a:t>Liaise with Marketing on publicity</a:t>
            </a:r>
            <a:endParaRPr b="1" sz="12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200">
                <a:solidFill>
                  <a:srgbClr val="000000"/>
                </a:solidFill>
                <a:latin typeface="Open Sans"/>
                <a:ea typeface="Open Sans"/>
                <a:cs typeface="Open Sans"/>
                <a:sym typeface="Open Sans"/>
              </a:rPr>
              <a:t>T2.4 </a:t>
            </a:r>
            <a:r>
              <a:rPr b="1" lang="en-GB" sz="1200">
                <a:solidFill>
                  <a:schemeClr val="dk1"/>
                </a:solidFill>
                <a:latin typeface="Open Sans"/>
                <a:ea typeface="Open Sans"/>
                <a:cs typeface="Open Sans"/>
                <a:sym typeface="Open Sans"/>
              </a:rPr>
              <a:t>Opening  reception - 7th Feb</a:t>
            </a:r>
            <a:endParaRPr b="1" sz="1200">
              <a:solidFill>
                <a:schemeClr val="dk1"/>
              </a:solidFill>
              <a:latin typeface="Open Sans"/>
              <a:ea typeface="Open Sans"/>
              <a:cs typeface="Open Sans"/>
              <a:sym typeface="Open Sans"/>
            </a:endParaRPr>
          </a:p>
          <a:p>
            <a:pPr indent="457200" lvl="0" marL="0" rtl="0" algn="l">
              <a:lnSpc>
                <a:spcPct val="100000"/>
              </a:lnSpc>
              <a:spcBef>
                <a:spcPts val="1600"/>
              </a:spcBef>
              <a:spcAft>
                <a:spcPts val="0"/>
              </a:spcAft>
              <a:buNone/>
            </a:pPr>
            <a:r>
              <a:rPr lang="en-GB" sz="1200">
                <a:solidFill>
                  <a:schemeClr val="dk1"/>
                </a:solidFill>
                <a:latin typeface="Open Sans"/>
                <a:ea typeface="Open Sans"/>
                <a:cs typeface="Open Sans"/>
                <a:sym typeface="Open Sans"/>
              </a:rPr>
              <a:t>T2.5 </a:t>
            </a:r>
            <a:r>
              <a:rPr b="1" lang="en-GB" sz="1200">
                <a:solidFill>
                  <a:schemeClr val="dk1"/>
                </a:solidFill>
                <a:latin typeface="Open Sans"/>
                <a:ea typeface="Open Sans"/>
                <a:cs typeface="Open Sans"/>
                <a:sym typeface="Open Sans"/>
              </a:rPr>
              <a:t>Create Online Exhibition to accompany physical exhibition</a:t>
            </a:r>
            <a:br>
              <a:rPr b="1"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		T2.5.1 Intern to project manage </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		T2.5.2 Decide on concept and layout, e.g.: google exhibitions (</a:t>
            </a:r>
            <a:r>
              <a:rPr lang="en-GB" sz="1200" u="sng">
                <a:solidFill>
                  <a:schemeClr val="hlink"/>
                </a:solidFill>
                <a:latin typeface="Open Sans"/>
                <a:ea typeface="Open Sans"/>
                <a:cs typeface="Open Sans"/>
                <a:sym typeface="Open Sans"/>
                <a:hlinkClick r:id="rId5"/>
              </a:rPr>
              <a:t>join google cultural institute?</a:t>
            </a:r>
            <a:r>
              <a:rPr lang="en-GB" sz="1200">
                <a:solidFill>
                  <a:schemeClr val="dk1"/>
                </a:solidFill>
                <a:latin typeface="Open Sans"/>
                <a:ea typeface="Open Sans"/>
                <a:cs typeface="Open Sans"/>
                <a:sym typeface="Open Sans"/>
              </a:rPr>
              <a:t>)</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		T2.5.3 Liaise with curators re: content</a:t>
            </a:r>
            <a:endParaRPr sz="1200">
              <a:solidFill>
                <a:schemeClr val="dk1"/>
              </a:solidFill>
              <a:latin typeface="Open Sans"/>
              <a:ea typeface="Open Sans"/>
              <a:cs typeface="Open Sans"/>
              <a:sym typeface="Open Sans"/>
            </a:endParaRPr>
          </a:p>
          <a:p>
            <a:pPr indent="457200" lvl="0" marL="0" rtl="0" algn="l">
              <a:lnSpc>
                <a:spcPct val="40000"/>
              </a:lnSpc>
              <a:spcBef>
                <a:spcPts val="1600"/>
              </a:spcBef>
              <a:spcAft>
                <a:spcPts val="0"/>
              </a:spcAft>
              <a:buNone/>
            </a:pPr>
            <a:r>
              <a:rPr lang="en-GB" sz="1200">
                <a:solidFill>
                  <a:schemeClr val="dk1"/>
                </a:solidFill>
                <a:latin typeface="Open Sans"/>
                <a:ea typeface="Open Sans"/>
                <a:cs typeface="Open Sans"/>
                <a:sym typeface="Open Sans"/>
              </a:rPr>
              <a:t>           T2.5.4   Design and upload all images and details for google exhibitions</a:t>
            </a:r>
            <a:endParaRPr sz="1200">
              <a:solidFill>
                <a:schemeClr val="dk1"/>
              </a:solidFill>
              <a:latin typeface="Open Sans"/>
              <a:ea typeface="Open Sans"/>
              <a:cs typeface="Open Sans"/>
              <a:sym typeface="Open Sans"/>
            </a:endParaRPr>
          </a:p>
          <a:p>
            <a:pPr indent="457200" lvl="0" marL="0" rtl="0" algn="l">
              <a:lnSpc>
                <a:spcPct val="100000"/>
              </a:lnSpc>
              <a:spcBef>
                <a:spcPts val="1600"/>
              </a:spcBef>
              <a:spcAft>
                <a:spcPts val="0"/>
              </a:spcAft>
              <a:buNone/>
            </a:pPr>
            <a:r>
              <a:rPr lang="en-GB" sz="1200">
                <a:solidFill>
                  <a:schemeClr val="dk1"/>
                </a:solidFill>
                <a:latin typeface="Open Sans"/>
                <a:ea typeface="Open Sans"/>
                <a:cs typeface="Open Sans"/>
                <a:sym typeface="Open Sans"/>
              </a:rPr>
              <a:t>           T2.5.5    Gather Media eg. interviews/ photographs/video</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                       T2.5.6   Compile data into story</a:t>
            </a:r>
            <a:endParaRPr sz="12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32" name="Google Shape;432;p6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4"/>
          <p:cNvSpPr txBox="1"/>
          <p:nvPr>
            <p:ph type="title"/>
          </p:nvPr>
        </p:nvSpPr>
        <p:spPr>
          <a:xfrm>
            <a:off x="311700" y="2416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38" name="Google Shape;438;p64"/>
          <p:cNvSpPr txBox="1"/>
          <p:nvPr>
            <p:ph idx="1" type="body"/>
          </p:nvPr>
        </p:nvSpPr>
        <p:spPr>
          <a:xfrm>
            <a:off x="311700" y="1332175"/>
            <a:ext cx="8709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Gallery Exhibitions			Budget:</a:t>
            </a:r>
            <a:r>
              <a:rPr lang="en-GB" sz="1400"/>
              <a:t> €36,000 Museum </a:t>
            </a:r>
            <a:r>
              <a:rPr lang="en-GB" sz="1400"/>
              <a:t>shared</a:t>
            </a:r>
            <a:r>
              <a:rPr lang="en-GB" sz="1400"/>
              <a:t> with Museum &amp; Cafe Exhibitions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rgbClr val="FF9900"/>
                </a:solidFill>
              </a:rPr>
              <a:t>T3. EVA exhibition 4 Sept - 15 Nov</a:t>
            </a:r>
            <a:endParaRPr b="1" sz="1400">
              <a:solidFill>
                <a:srgbClr val="FF9900"/>
              </a:solidFill>
            </a:endParaRPr>
          </a:p>
          <a:p>
            <a:pPr indent="0" lvl="0" marL="0" rtl="0" algn="l">
              <a:spcBef>
                <a:spcPts val="1600"/>
              </a:spcBef>
              <a:spcAft>
                <a:spcPts val="0"/>
              </a:spcAft>
              <a:buNone/>
            </a:pPr>
            <a:r>
              <a:rPr b="1" lang="en-GB" sz="1400">
                <a:solidFill>
                  <a:srgbClr val="FF9900"/>
                </a:solidFill>
              </a:rPr>
              <a:t>        </a:t>
            </a:r>
            <a:r>
              <a:rPr lang="en-GB" sz="1400">
                <a:solidFill>
                  <a:srgbClr val="FF9900"/>
                </a:solidFill>
              </a:rPr>
              <a:t>  T3.1. Event Brief to be create Q2</a:t>
            </a:r>
            <a:endParaRPr sz="1400">
              <a:solidFill>
                <a:srgbClr val="FF9900"/>
              </a:solidFill>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T3.2  Liaise with</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xxxx </a:t>
            </a:r>
            <a:r>
              <a:rPr lang="en-GB" sz="1400">
                <a:solidFill>
                  <a:schemeClr val="dk1"/>
                </a:solidFill>
                <a:latin typeface="Open Sans"/>
                <a:ea typeface="Open Sans"/>
                <a:cs typeface="Open Sans"/>
                <a:sym typeface="Open Sans"/>
              </a:rPr>
              <a:t>for promotional/publicity material, delivery of works and installation</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T3.3 Liaise with Marketing on publicity</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T3.4  Opening  reception -</a:t>
            </a:r>
            <a:r>
              <a:rPr b="1" lang="en-GB" sz="1400">
                <a:solidFill>
                  <a:schemeClr val="dk1"/>
                </a:solidFill>
                <a:latin typeface="Open Sans"/>
                <a:ea typeface="Open Sans"/>
                <a:cs typeface="Open Sans"/>
                <a:sym typeface="Open Sans"/>
              </a:rPr>
              <a:t> September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39" name="Google Shape;439;p6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59" name="Shape 159"/>
        <p:cNvGrpSpPr/>
        <p:nvPr/>
      </p:nvGrpSpPr>
      <p:grpSpPr>
        <a:xfrm>
          <a:off x="0" y="0"/>
          <a:ext cx="0" cy="0"/>
          <a:chOff x="0" y="0"/>
          <a:chExt cx="0" cy="0"/>
        </a:xfrm>
      </p:grpSpPr>
      <p:sp>
        <p:nvSpPr>
          <p:cNvPr id="160" name="Google Shape;160;p29"/>
          <p:cNvSpPr txBox="1"/>
          <p:nvPr>
            <p:ph type="title"/>
          </p:nvPr>
        </p:nvSpPr>
        <p:spPr>
          <a:xfrm>
            <a:off x="205950" y="364017"/>
            <a:ext cx="8520600" cy="76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On three platforms</a:t>
            </a:r>
            <a:endParaRPr sz="3000">
              <a:solidFill>
                <a:srgbClr val="BF9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400">
              <a:solidFill>
                <a:srgbClr val="000000"/>
              </a:solidFill>
            </a:endParaRPr>
          </a:p>
        </p:txBody>
      </p:sp>
      <p:pic>
        <p:nvPicPr>
          <p:cNvPr id="161" name="Google Shape;161;p29"/>
          <p:cNvPicPr preferRelativeResize="0"/>
          <p:nvPr/>
        </p:nvPicPr>
        <p:blipFill>
          <a:blip r:embed="rId3">
            <a:alphaModFix/>
          </a:blip>
          <a:stretch>
            <a:fillRect/>
          </a:stretch>
        </p:blipFill>
        <p:spPr>
          <a:xfrm>
            <a:off x="4504625" y="1430000"/>
            <a:ext cx="4221925" cy="3602950"/>
          </a:xfrm>
          <a:prstGeom prst="rect">
            <a:avLst/>
          </a:prstGeom>
          <a:noFill/>
          <a:ln>
            <a:noFill/>
          </a:ln>
        </p:spPr>
      </p:pic>
      <p:sp>
        <p:nvSpPr>
          <p:cNvPr id="162" name="Google Shape;162;p29"/>
          <p:cNvSpPr txBox="1"/>
          <p:nvPr/>
        </p:nvSpPr>
        <p:spPr>
          <a:xfrm>
            <a:off x="330750" y="5419325"/>
            <a:ext cx="8271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With t</a:t>
            </a:r>
            <a:r>
              <a:rPr lang="en-GB" sz="3000">
                <a:solidFill>
                  <a:srgbClr val="BF9000"/>
                </a:solidFill>
                <a:latin typeface="Open Sans"/>
                <a:ea typeface="Open Sans"/>
                <a:cs typeface="Open Sans"/>
                <a:sym typeface="Open Sans"/>
              </a:rPr>
              <a:t>hree key actions per platform for 2020</a:t>
            </a:r>
            <a:endParaRPr sz="3000">
              <a:solidFill>
                <a:srgbClr val="BF9000"/>
              </a:solidFill>
              <a:latin typeface="Open Sans"/>
              <a:ea typeface="Open Sans"/>
              <a:cs typeface="Open Sans"/>
              <a:sym typeface="Open Sans"/>
            </a:endParaRPr>
          </a:p>
        </p:txBody>
      </p:sp>
      <p:sp>
        <p:nvSpPr>
          <p:cNvPr id="163" name="Google Shape;163;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5"/>
          <p:cNvSpPr txBox="1"/>
          <p:nvPr>
            <p:ph type="title"/>
          </p:nvPr>
        </p:nvSpPr>
        <p:spPr>
          <a:xfrm>
            <a:off x="311700" y="2944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45" name="Google Shape;445;p65"/>
          <p:cNvSpPr txBox="1"/>
          <p:nvPr>
            <p:ph idx="1" type="body"/>
          </p:nvPr>
        </p:nvSpPr>
        <p:spPr>
          <a:xfrm>
            <a:off x="311700" y="1472849"/>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 Gallery Exhibitions contd </a:t>
            </a:r>
            <a:r>
              <a:rPr b="1" lang="en-GB" sz="1400"/>
              <a:t>Budget:</a:t>
            </a:r>
            <a:r>
              <a:rPr lang="en-GB" sz="1400"/>
              <a:t> €36,000 Museum shared with Museum &amp; Cafe Exhibitions</a:t>
            </a:r>
            <a:endParaRPr b="1" sz="1400"/>
          </a:p>
          <a:p>
            <a:pPr indent="0" lvl="0" marL="0" rtl="0" algn="l">
              <a:spcBef>
                <a:spcPts val="1600"/>
              </a:spcBef>
              <a:spcAft>
                <a:spcPts val="0"/>
              </a:spcAft>
              <a:buNone/>
            </a:pPr>
            <a:r>
              <a:rPr b="1" lang="en-GB" sz="1400"/>
              <a:t>T4  Shinnors, Harper, Hogg - Works on Paper </a:t>
            </a:r>
            <a:endParaRPr b="1" sz="1400"/>
          </a:p>
          <a:p>
            <a:pPr indent="0" lvl="0" marL="0" rtl="0" algn="l">
              <a:spcBef>
                <a:spcPts val="1600"/>
              </a:spcBef>
              <a:spcAft>
                <a:spcPts val="0"/>
              </a:spcAft>
              <a:buNone/>
            </a:pPr>
            <a:r>
              <a:rPr b="1" lang="en-GB" sz="1400"/>
              <a:t>	T4.1 </a:t>
            </a:r>
            <a:r>
              <a:rPr lang="en-GB" sz="1400"/>
              <a:t>Tx Event Brief to be created Q3</a:t>
            </a:r>
            <a:endParaRPr sz="1400"/>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T4.2   promotional/publicity material, delivery of works and installation</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T4.3 Liaise with Marketing on publicity</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T4.5  Opening  reception - December 4</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46" name="Google Shape;446;p6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6"/>
          <p:cNvSpPr txBox="1"/>
          <p:nvPr>
            <p:ph type="title"/>
          </p:nvPr>
        </p:nvSpPr>
        <p:spPr>
          <a:xfrm>
            <a:off x="311700" y="1034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52" name="Google Shape;452;p66"/>
          <p:cNvSpPr txBox="1"/>
          <p:nvPr>
            <p:ph idx="1" type="body"/>
          </p:nvPr>
        </p:nvSpPr>
        <p:spPr>
          <a:xfrm>
            <a:off x="193650" y="796625"/>
            <a:ext cx="8756700" cy="57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b="1" lang="en-GB"/>
              <a:t>Naomi</a:t>
            </a:r>
            <a:endParaRPr b="1"/>
          </a:p>
          <a:p>
            <a:pPr indent="0" lvl="0" marL="0" rtl="0" algn="l">
              <a:spcBef>
                <a:spcPts val="1600"/>
              </a:spcBef>
              <a:spcAft>
                <a:spcPts val="0"/>
              </a:spcAft>
              <a:buClr>
                <a:schemeClr val="dk1"/>
              </a:buClr>
              <a:buSzPts val="1100"/>
              <a:buFont typeface="Arial"/>
              <a:buNone/>
            </a:pPr>
            <a:r>
              <a:rPr b="1" lang="en-GB"/>
              <a:t>Tasks</a:t>
            </a:r>
            <a:endParaRPr b="1"/>
          </a:p>
          <a:p>
            <a:pPr indent="0" lvl="0" marL="0" rtl="0" algn="l">
              <a:spcBef>
                <a:spcPts val="1600"/>
              </a:spcBef>
              <a:spcAft>
                <a:spcPts val="0"/>
              </a:spcAft>
              <a:buNone/>
            </a:pPr>
            <a:r>
              <a:rPr b="1" lang="en-GB" sz="1400"/>
              <a:t> Museum Exhibitions cont/d </a:t>
            </a:r>
            <a:r>
              <a:rPr b="1" lang="en-GB" sz="1400"/>
              <a:t>Budget:</a:t>
            </a:r>
            <a:r>
              <a:rPr lang="en-GB" sz="1400"/>
              <a:t> €36,000 Museum shared with Museum &amp; Cafe Exhibitions</a:t>
            </a:r>
            <a:endParaRPr b="1" sz="1400"/>
          </a:p>
          <a:p>
            <a:pPr indent="0" lvl="0" marL="0" rtl="0" algn="l">
              <a:spcBef>
                <a:spcPts val="1600"/>
              </a:spcBef>
              <a:spcAft>
                <a:spcPts val="0"/>
              </a:spcAft>
              <a:buNone/>
            </a:pPr>
            <a:r>
              <a:rPr b="1" lang="en-GB" sz="1400"/>
              <a:t>T5 Mapping the Collection    Limerick School of Art &amp; Design Annual Show - Mid March to mid April </a:t>
            </a:r>
            <a:endParaRPr b="1" sz="1400"/>
          </a:p>
          <a:p>
            <a:pPr indent="0" lvl="0" marL="0" rtl="0" algn="l">
              <a:spcBef>
                <a:spcPts val="1600"/>
              </a:spcBef>
              <a:spcAft>
                <a:spcPts val="0"/>
              </a:spcAft>
              <a:buClr>
                <a:schemeClr val="dk1"/>
              </a:buClr>
              <a:buSzPts val="1100"/>
              <a:buFont typeface="Arial"/>
              <a:buNone/>
            </a:pPr>
            <a:r>
              <a:rPr b="1" lang="en-GB" sz="1400"/>
              <a:t>	</a:t>
            </a:r>
            <a:r>
              <a:rPr b="1" lang="en-GB" sz="1400">
                <a:solidFill>
                  <a:schemeClr val="dk1"/>
                </a:solidFill>
                <a:latin typeface="Open Sans"/>
                <a:ea typeface="Open Sans"/>
                <a:cs typeface="Open Sans"/>
                <a:sym typeface="Open Sans"/>
              </a:rPr>
              <a:t>Opening night 28 March</a:t>
            </a:r>
            <a:endParaRPr b="1" sz="1400"/>
          </a:p>
          <a:p>
            <a:pPr indent="0" lvl="0" marL="457200" rtl="0" algn="l">
              <a:spcBef>
                <a:spcPts val="1600"/>
              </a:spcBef>
              <a:spcAft>
                <a:spcPts val="0"/>
              </a:spcAft>
              <a:buNone/>
            </a:pPr>
            <a:r>
              <a:rPr lang="en-GB" sz="1400">
                <a:solidFill>
                  <a:schemeClr val="dk1"/>
                </a:solidFill>
                <a:latin typeface="Open Sans"/>
                <a:ea typeface="Open Sans"/>
                <a:cs typeface="Open Sans"/>
                <a:sym typeface="Open Sans"/>
              </a:rPr>
              <a:t>T5.1    	Tutors and students do all publicity and installation of exhibition with member of  collection team and marketing</a:t>
            </a:r>
            <a:endParaRPr b="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T5.2    </a:t>
            </a:r>
            <a:r>
              <a:rPr lang="en-GB" sz="1400">
                <a:solidFill>
                  <a:schemeClr val="dk1"/>
                </a:solidFill>
                <a:latin typeface="Open Sans"/>
                <a:ea typeface="Open Sans"/>
                <a:cs typeface="Open Sans"/>
                <a:sym typeface="Open Sans"/>
              </a:rPr>
              <a:t>Prepare publicity &amp; promotional material, with students and teachers</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T5.3</a:t>
            </a:r>
            <a:r>
              <a:rPr lang="en-GB" sz="1400">
                <a:solidFill>
                  <a:schemeClr val="dk1"/>
                </a:solidFill>
                <a:latin typeface="Open Sans"/>
                <a:ea typeface="Open Sans"/>
                <a:cs typeface="Open Sans"/>
                <a:sym typeface="Open Sans"/>
              </a:rPr>
              <a:t>   Deliver wor</a:t>
            </a:r>
            <a:r>
              <a:rPr lang="en-GB" sz="1400">
                <a:solidFill>
                  <a:schemeClr val="dk1"/>
                </a:solidFill>
                <a:latin typeface="Open Sans"/>
                <a:ea typeface="Open Sans"/>
                <a:cs typeface="Open Sans"/>
                <a:sym typeface="Open Sans"/>
              </a:rPr>
              <a:t>ks and Install exhibition</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with students and tutors </a:t>
            </a:r>
            <a:r>
              <a:rPr lang="en-GB" sz="1400">
                <a:solidFill>
                  <a:schemeClr val="dk1"/>
                </a:solidFill>
                <a:latin typeface="Open Sans"/>
                <a:ea typeface="Open Sans"/>
                <a:cs typeface="Open Sans"/>
                <a:sym typeface="Open Sans"/>
              </a:rPr>
              <a:t>25 March</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t>T</a:t>
            </a:r>
            <a:r>
              <a:rPr b="1" lang="en-GB" sz="1400"/>
              <a:t>6     </a:t>
            </a:r>
            <a:r>
              <a:rPr b="1" lang="en-GB" sz="1400"/>
              <a:t> UL Interactive Design Students Exhibition May/</a:t>
            </a:r>
            <a:r>
              <a:rPr b="1" lang="en-GB" sz="1400"/>
              <a:t>June</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T6.1    Prepare publicity &amp; promotional material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T6.2 </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Deliver works xxx  Install exhibition xxxx</a:t>
            </a:r>
            <a:r>
              <a:rPr lang="en-GB" sz="1400">
                <a:solidFill>
                  <a:schemeClr val="dk1"/>
                </a:solidFill>
                <a:latin typeface="Open Sans"/>
                <a:ea typeface="Open Sans"/>
                <a:cs typeface="Open Sans"/>
                <a:sym typeface="Open Sans"/>
              </a:rPr>
              <a:t> with students and tutors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T6.3  Liaise with Marketing re publicity - to be done by students and tutors.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Opening night to be agreed.</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453" name="Google Shape;453;p6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7"/>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59" name="Google Shape;459;p67"/>
          <p:cNvSpPr txBox="1"/>
          <p:nvPr>
            <p:ph idx="1" type="body"/>
          </p:nvPr>
        </p:nvSpPr>
        <p:spPr>
          <a:xfrm>
            <a:off x="311700" y="1536724"/>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t>Exhibitions:       Budget:</a:t>
            </a:r>
            <a:r>
              <a:rPr lang="en-GB" sz="1400"/>
              <a:t> €36,000 Museum shared with Museum &amp; Cafe Exhibitions</a:t>
            </a:r>
            <a:endParaRPr sz="1400"/>
          </a:p>
          <a:p>
            <a:pPr indent="0" lvl="0" marL="0" rtl="0" algn="l">
              <a:spcBef>
                <a:spcPts val="1600"/>
              </a:spcBef>
              <a:spcAft>
                <a:spcPts val="0"/>
              </a:spcAft>
              <a:buNone/>
            </a:pPr>
            <a:r>
              <a:rPr b="1" lang="en-GB" sz="1400"/>
              <a:t>T7: Cafe Exhibitions</a:t>
            </a:r>
            <a:endParaRPr b="1" sz="1400"/>
          </a:p>
          <a:p>
            <a:pPr indent="0" lvl="0" marL="0" rtl="0" algn="l">
              <a:spcBef>
                <a:spcPts val="1600"/>
              </a:spcBef>
              <a:spcAft>
                <a:spcPts val="0"/>
              </a:spcAft>
              <a:buNone/>
            </a:pPr>
            <a:r>
              <a:rPr b="1" lang="en-GB" sz="1400"/>
              <a:t>           T7.1    </a:t>
            </a:r>
            <a:r>
              <a:rPr b="1" lang="en-GB" sz="1400"/>
              <a:t>Group Show</a:t>
            </a:r>
            <a:endParaRPr b="1" sz="1400"/>
          </a:p>
          <a:p>
            <a:pPr indent="0" lvl="0" marL="0" rtl="0" algn="l">
              <a:spcBef>
                <a:spcPts val="1600"/>
              </a:spcBef>
              <a:spcAft>
                <a:spcPts val="0"/>
              </a:spcAft>
              <a:buNone/>
            </a:pPr>
            <a:r>
              <a:rPr b="1" lang="en-GB" sz="1400"/>
              <a:t>                       </a:t>
            </a:r>
            <a:r>
              <a:rPr lang="en-GB" sz="1400">
                <a:solidFill>
                  <a:schemeClr val="dk1"/>
                </a:solidFill>
                <a:latin typeface="Open Sans"/>
                <a:ea typeface="Open Sans"/>
                <a:cs typeface="Open Sans"/>
                <a:sym typeface="Open Sans"/>
              </a:rPr>
              <a:t>T7.1.1    Prepare publicity &amp; promotional material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                T7.1.2</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Deliver works  and  Install exhibition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               T7.1.3     Liaise with Marketing re publicity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t>           </a:t>
            </a:r>
            <a:r>
              <a:rPr b="1" lang="en-GB" sz="1400"/>
              <a:t>T7.2    </a:t>
            </a:r>
            <a:r>
              <a:rPr b="1" lang="en-GB" sz="1400"/>
              <a:t>Maurice Qu</a:t>
            </a:r>
            <a:r>
              <a:rPr b="1" lang="en-GB" sz="1400"/>
              <a:t>illinan works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                 T7.2.1    Prepare publicity &amp; promotional material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T</a:t>
            </a:r>
            <a:r>
              <a:rPr lang="en-GB" sz="1400">
                <a:solidFill>
                  <a:schemeClr val="dk1"/>
                </a:solidFill>
                <a:latin typeface="Open Sans"/>
                <a:ea typeface="Open Sans"/>
                <a:cs typeface="Open Sans"/>
                <a:sym typeface="Open Sans"/>
              </a:rPr>
              <a:t>7.2.2 </a:t>
            </a:r>
            <a:r>
              <a:rPr lang="en-GB" sz="1400">
                <a:solidFill>
                  <a:schemeClr val="dk1"/>
                </a:solidFill>
                <a:latin typeface="Open Sans"/>
                <a:ea typeface="Open Sans"/>
                <a:cs typeface="Open Sans"/>
                <a:sym typeface="Open Sans"/>
              </a:rPr>
              <a:t>   Deliver works xxx  Install exhibition xxxx</a:t>
            </a: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chemeClr val="dk1"/>
                </a:solidFill>
                <a:latin typeface="Open Sans"/>
                <a:ea typeface="Open Sans"/>
                <a:cs typeface="Open Sans"/>
                <a:sym typeface="Open Sans"/>
              </a:rPr>
              <a:t>                  T7.2.3  Liaise with Marketing re publicity </a:t>
            </a:r>
            <a:endParaRPr b="1" i="1">
              <a:solidFill>
                <a:srgbClr val="000000"/>
              </a:solidFill>
            </a:endParaRPr>
          </a:p>
          <a:p>
            <a:pPr indent="0" lvl="0" marL="0" rtl="0" algn="l">
              <a:spcBef>
                <a:spcPts val="1600"/>
              </a:spcBef>
              <a:spcAft>
                <a:spcPts val="0"/>
              </a:spcAft>
              <a:buNone/>
            </a:pPr>
            <a:r>
              <a:rPr b="1" i="1" lang="en-GB">
                <a:solidFill>
                  <a:srgbClr val="000000"/>
                </a:solidFill>
              </a:rPr>
              <a:t>KPI - number of works sold </a:t>
            </a:r>
            <a:endParaRPr b="1" i="1">
              <a:solidFill>
                <a:srgbClr val="000000"/>
              </a:solidFill>
            </a:endParaRPr>
          </a:p>
          <a:p>
            <a:pPr indent="0" lvl="0" marL="0" rtl="0" algn="l">
              <a:spcBef>
                <a:spcPts val="1600"/>
              </a:spcBef>
              <a:spcAft>
                <a:spcPts val="1600"/>
              </a:spcAft>
              <a:buNone/>
            </a:pPr>
            <a:r>
              <a:t/>
            </a:r>
            <a:endParaRPr b="1" i="1"/>
          </a:p>
        </p:txBody>
      </p:sp>
      <p:sp>
        <p:nvSpPr>
          <p:cNvPr id="460" name="Google Shape;460;p6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8"/>
          <p:cNvSpPr txBox="1"/>
          <p:nvPr>
            <p:ph type="title"/>
          </p:nvPr>
        </p:nvSpPr>
        <p:spPr>
          <a:xfrm>
            <a:off x="311700" y="2065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Visitors </a:t>
            </a:r>
            <a:endParaRPr/>
          </a:p>
        </p:txBody>
      </p:sp>
      <p:sp>
        <p:nvSpPr>
          <p:cNvPr id="466" name="Google Shape;466;p68"/>
          <p:cNvSpPr txBox="1"/>
          <p:nvPr>
            <p:ph idx="1" type="body"/>
          </p:nvPr>
        </p:nvSpPr>
        <p:spPr>
          <a:xfrm>
            <a:off x="311700" y="1212949"/>
            <a:ext cx="8520600" cy="52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Tasks Naomi</a:t>
            </a:r>
            <a:endParaRPr b="1"/>
          </a:p>
          <a:p>
            <a:pPr indent="0" lvl="0" marL="0" rtl="0" algn="l">
              <a:spcBef>
                <a:spcPts val="1600"/>
              </a:spcBef>
              <a:spcAft>
                <a:spcPts val="0"/>
              </a:spcAft>
              <a:buNone/>
            </a:pPr>
            <a:r>
              <a:rPr b="1" lang="en-GB" sz="1400">
                <a:solidFill>
                  <a:srgbClr val="000000"/>
                </a:solidFill>
              </a:rPr>
              <a:t> Exhibitions (2021</a:t>
            </a:r>
            <a:r>
              <a:rPr b="1" lang="en-GB" sz="1400">
                <a:solidFill>
                  <a:srgbClr val="000000"/>
                </a:solidFill>
              </a:rPr>
              <a:t>)</a:t>
            </a:r>
            <a:endParaRPr b="1" sz="1400">
              <a:solidFill>
                <a:srgbClr val="000000"/>
              </a:solidFill>
            </a:endParaRPr>
          </a:p>
          <a:p>
            <a:pPr indent="0" lvl="0" marL="0" rtl="0" algn="just">
              <a:spcBef>
                <a:spcPts val="1600"/>
              </a:spcBef>
              <a:spcAft>
                <a:spcPts val="0"/>
              </a:spcAft>
              <a:buNone/>
            </a:pPr>
            <a:r>
              <a:rPr b="1" lang="en-GB" sz="1400"/>
              <a:t>T8 Bobby </a:t>
            </a:r>
            <a:r>
              <a:rPr b="1" lang="en-GB" sz="1400"/>
              <a:t>Baker</a:t>
            </a:r>
            <a:r>
              <a:rPr b="1" lang="en-GB" sz="1400"/>
              <a:t> Exhibition </a:t>
            </a:r>
            <a:endParaRPr sz="1400">
              <a:solidFill>
                <a:schemeClr val="dk1"/>
              </a:solidFill>
            </a:endParaRPr>
          </a:p>
          <a:p>
            <a:pPr indent="0" lvl="0" marL="914400" rtl="0" algn="just">
              <a:spcBef>
                <a:spcPts val="1600"/>
              </a:spcBef>
              <a:spcAft>
                <a:spcPts val="0"/>
              </a:spcAft>
              <a:buNone/>
            </a:pPr>
            <a:r>
              <a:rPr lang="en-GB" sz="1400">
                <a:solidFill>
                  <a:schemeClr val="dk1"/>
                </a:solidFill>
              </a:rPr>
              <a:t>T8.1 Investigate availability for bringing Bobby Baker touring exhibition ‘</a:t>
            </a:r>
            <a:r>
              <a:rPr i="1" lang="en-GB" sz="1400">
                <a:solidFill>
                  <a:schemeClr val="dk1"/>
                </a:solidFill>
              </a:rPr>
              <a:t>Mental Illness and Me 1997-2008’</a:t>
            </a:r>
            <a:r>
              <a:rPr lang="en-GB" sz="1400">
                <a:solidFill>
                  <a:schemeClr val="dk1"/>
                </a:solidFill>
              </a:rPr>
              <a:t> or new retrospective exhibition to Hunt.</a:t>
            </a:r>
            <a:endParaRPr sz="1400">
              <a:solidFill>
                <a:schemeClr val="dk1"/>
              </a:solidFill>
            </a:endParaRPr>
          </a:p>
          <a:p>
            <a:pPr indent="0" lvl="0" marL="899999" rtl="0" algn="just">
              <a:spcBef>
                <a:spcPts val="1600"/>
              </a:spcBef>
              <a:spcAft>
                <a:spcPts val="0"/>
              </a:spcAft>
              <a:buNone/>
            </a:pPr>
            <a:r>
              <a:rPr lang="en-GB" sz="1400">
                <a:solidFill>
                  <a:schemeClr val="dk1"/>
                </a:solidFill>
              </a:rPr>
              <a:t>T8.2 Liaise with Green Ribbon week, Limerick Mental Health to stage exhibition during Green Ribbon Week May 2021</a:t>
            </a:r>
            <a:endParaRPr sz="1400">
              <a:solidFill>
                <a:schemeClr val="dk1"/>
              </a:solidFill>
            </a:endParaRPr>
          </a:p>
          <a:p>
            <a:pPr indent="0" lvl="0" marL="0" rtl="0" algn="l">
              <a:spcBef>
                <a:spcPts val="1600"/>
              </a:spcBef>
              <a:spcAft>
                <a:spcPts val="0"/>
              </a:spcAft>
              <a:buNone/>
            </a:pPr>
            <a:r>
              <a:rPr b="1" lang="en-GB" sz="1400"/>
              <a:t>T9   Van Gogh/Roderic O’Conor exhibition for 2021/22</a:t>
            </a:r>
            <a:endParaRPr sz="1400"/>
          </a:p>
          <a:p>
            <a:pPr indent="0" lvl="0" marL="914400" rtl="0" algn="l">
              <a:spcBef>
                <a:spcPts val="1600"/>
              </a:spcBef>
              <a:spcAft>
                <a:spcPts val="0"/>
              </a:spcAft>
              <a:buNone/>
            </a:pPr>
            <a:r>
              <a:rPr lang="en-GB" sz="1400">
                <a:solidFill>
                  <a:schemeClr val="dk1"/>
                </a:solidFill>
              </a:rPr>
              <a:t>T9.1    Investigate feasibility, venue, finance etc of bringing Van Gogh Museums Roderic O’Conor exhibition to Limerick or similar</a:t>
            </a:r>
            <a:endParaRPr sz="1400">
              <a:solidFill>
                <a:schemeClr val="dk1"/>
              </a:solidFill>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0"/>
              </a:spcAft>
              <a:buNone/>
            </a:pPr>
            <a:r>
              <a:t/>
            </a:r>
            <a:endParaRPr b="1" i="1">
              <a:solidFill>
                <a:srgbClr val="000000"/>
              </a:solidFill>
            </a:endParaRPr>
          </a:p>
          <a:p>
            <a:pPr indent="0" lvl="0" marL="0" rtl="0" algn="l">
              <a:spcBef>
                <a:spcPts val="1600"/>
              </a:spcBef>
              <a:spcAft>
                <a:spcPts val="1600"/>
              </a:spcAft>
              <a:buNone/>
            </a:pPr>
            <a:r>
              <a:t/>
            </a:r>
            <a:endParaRPr b="1" i="1"/>
          </a:p>
        </p:txBody>
      </p:sp>
      <p:sp>
        <p:nvSpPr>
          <p:cNvPr id="467" name="Google Shape;467;p6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471" name="Shape 471"/>
        <p:cNvGrpSpPr/>
        <p:nvPr/>
      </p:nvGrpSpPr>
      <p:grpSpPr>
        <a:xfrm>
          <a:off x="0" y="0"/>
          <a:ext cx="0" cy="0"/>
          <a:chOff x="0" y="0"/>
          <a:chExt cx="0" cy="0"/>
        </a:xfrm>
      </p:grpSpPr>
      <p:sp>
        <p:nvSpPr>
          <p:cNvPr id="472" name="Google Shape;472;p6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9"/>
          <p:cNvSpPr txBox="1"/>
          <p:nvPr/>
        </p:nvSpPr>
        <p:spPr>
          <a:xfrm>
            <a:off x="553500" y="150725"/>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Participation - KPI’s</a:t>
            </a:r>
            <a:endParaRPr sz="3000">
              <a:solidFill>
                <a:srgbClr val="BF9000"/>
              </a:solidFill>
              <a:latin typeface="Open Sans"/>
              <a:ea typeface="Open Sans"/>
              <a:cs typeface="Open Sans"/>
              <a:sym typeface="Open Sans"/>
            </a:endParaRPr>
          </a:p>
        </p:txBody>
      </p:sp>
      <p:sp>
        <p:nvSpPr>
          <p:cNvPr id="474" name="Google Shape;474;p69"/>
          <p:cNvSpPr txBox="1"/>
          <p:nvPr/>
        </p:nvSpPr>
        <p:spPr>
          <a:xfrm>
            <a:off x="184425" y="823500"/>
            <a:ext cx="8641800" cy="521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chemeClr val="lt1"/>
                </a:solidFill>
                <a:latin typeface="Open Sans"/>
                <a:ea typeface="Open Sans"/>
                <a:cs typeface="Open Sans"/>
                <a:sym typeface="Open Sans"/>
              </a:rPr>
              <a:t>2020</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GB" sz="1800">
                <a:solidFill>
                  <a:schemeClr val="lt1"/>
                </a:solidFill>
                <a:latin typeface="Open Sans"/>
                <a:ea typeface="Open Sans"/>
                <a:cs typeface="Open Sans"/>
                <a:sym typeface="Open Sans"/>
              </a:rPr>
              <a:t>Education </a:t>
            </a:r>
            <a:endParaRPr sz="1800">
              <a:solidFill>
                <a:schemeClr val="lt1"/>
              </a:solidFill>
              <a:latin typeface="Open Sans"/>
              <a:ea typeface="Open Sans"/>
              <a:cs typeface="Open Sans"/>
              <a:sym typeface="Open Sans"/>
            </a:endParaRPr>
          </a:p>
          <a:p>
            <a:pPr indent="0" lvl="0" marL="914400" rtl="0" algn="l">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342900" lvl="0" marL="9144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25% of Limerick City &amp; County  schools have visited the Hunt Museum</a:t>
            </a:r>
            <a:endParaRPr sz="1800">
              <a:solidFill>
                <a:schemeClr val="lt1"/>
              </a:solidFill>
              <a:latin typeface="Open Sans"/>
              <a:ea typeface="Open Sans"/>
              <a:cs typeface="Open Sans"/>
              <a:sym typeface="Open Sans"/>
            </a:endParaRPr>
          </a:p>
          <a:p>
            <a:pPr indent="0" lvl="0" marL="914400" rtl="0" algn="l">
              <a:spcBef>
                <a:spcPts val="0"/>
              </a:spcBef>
              <a:spcAft>
                <a:spcPts val="0"/>
              </a:spcAft>
              <a:buNone/>
            </a:pPr>
            <a:r>
              <a:t/>
            </a:r>
            <a:endParaRPr sz="1800">
              <a:solidFill>
                <a:schemeClr val="lt1"/>
              </a:solidFill>
              <a:latin typeface="Open Sans"/>
              <a:ea typeface="Open Sans"/>
              <a:cs typeface="Open Sans"/>
              <a:sym typeface="Open Sans"/>
            </a:endParaRPr>
          </a:p>
          <a:p>
            <a:pPr indent="-342900" lvl="0" marL="914400" rtl="0" algn="l">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Deliver a digital version of the migration game for use in the museum visitors to use by themselves. </a:t>
            </a:r>
            <a:endParaRPr sz="1800">
              <a:solidFill>
                <a:schemeClr val="lt1"/>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342900" lvl="0" marL="91440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Increase collaboration with Lough Gur &amp; Craggaunowen with 1 new archaeology loan box &amp; scoping of a  joint STEAM programme with Craggaunowen</a:t>
            </a:r>
            <a:endParaRPr sz="1800">
              <a:solidFill>
                <a:schemeClr val="lt1"/>
              </a:solidFill>
              <a:latin typeface="Open Sans"/>
              <a:ea typeface="Open Sans"/>
              <a:cs typeface="Open Sans"/>
              <a:sym typeface="Open Sans"/>
            </a:endParaRPr>
          </a:p>
          <a:p>
            <a:pPr indent="0" lvl="0" marL="914400" rtl="0" algn="l">
              <a:lnSpc>
                <a:spcPct val="70000"/>
              </a:lnSpc>
              <a:spcBef>
                <a:spcPts val="0"/>
              </a:spcBef>
              <a:spcAft>
                <a:spcPts val="0"/>
              </a:spcAft>
              <a:buClr>
                <a:schemeClr val="dk1"/>
              </a:buClr>
              <a:buSzPts val="1100"/>
              <a:buFont typeface="Arial"/>
              <a:buNone/>
            </a:pPr>
            <a:r>
              <a:t/>
            </a:r>
            <a:endParaRPr sz="1800">
              <a:solidFill>
                <a:schemeClr val="lt1"/>
              </a:solidFill>
              <a:latin typeface="Open Sans"/>
              <a:ea typeface="Open Sans"/>
              <a:cs typeface="Open Sans"/>
              <a:sym typeface="Open Sans"/>
            </a:endParaRPr>
          </a:p>
          <a:p>
            <a:pPr indent="-342900" lvl="0" marL="914400" rtl="0" algn="l">
              <a:lnSpc>
                <a:spcPct val="100000"/>
              </a:lnSpc>
              <a:spcBef>
                <a:spcPts val="0"/>
              </a:spcBef>
              <a:spcAft>
                <a:spcPts val="0"/>
              </a:spcAft>
              <a:buClr>
                <a:schemeClr val="lt1"/>
              </a:buClr>
              <a:buSzPts val="1800"/>
              <a:buFont typeface="Open Sans"/>
              <a:buAutoNum type="arabicPeriod"/>
            </a:pPr>
            <a:r>
              <a:rPr lang="en-GB" sz="1800">
                <a:solidFill>
                  <a:schemeClr val="lt1"/>
                </a:solidFill>
                <a:latin typeface="Open Sans"/>
                <a:ea typeface="Open Sans"/>
                <a:cs typeface="Open Sans"/>
                <a:sym typeface="Open Sans"/>
              </a:rPr>
              <a:t>At least 3 one off workshops for schools  linked to temporary exhibitions. </a:t>
            </a:r>
            <a:endParaRPr sz="1800">
              <a:solidFill>
                <a:srgbClr val="FFFFFF"/>
              </a:solidFill>
            </a:endParaRPr>
          </a:p>
        </p:txBody>
      </p:sp>
      <p:sp>
        <p:nvSpPr>
          <p:cNvPr id="475" name="Google Shape;475;p6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479" name="Shape 479"/>
        <p:cNvGrpSpPr/>
        <p:nvPr/>
      </p:nvGrpSpPr>
      <p:grpSpPr>
        <a:xfrm>
          <a:off x="0" y="0"/>
          <a:ext cx="0" cy="0"/>
          <a:chOff x="0" y="0"/>
          <a:chExt cx="0" cy="0"/>
        </a:xfrm>
      </p:grpSpPr>
      <p:sp>
        <p:nvSpPr>
          <p:cNvPr id="480" name="Google Shape;480;p7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70"/>
          <p:cNvSpPr txBox="1"/>
          <p:nvPr/>
        </p:nvSpPr>
        <p:spPr>
          <a:xfrm>
            <a:off x="97200" y="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 Education</a:t>
            </a:r>
            <a:endParaRPr sz="3000">
              <a:solidFill>
                <a:srgbClr val="BF9000"/>
              </a:solidFill>
              <a:latin typeface="Open Sans"/>
              <a:ea typeface="Open Sans"/>
              <a:cs typeface="Open Sans"/>
              <a:sym typeface="Open Sans"/>
            </a:endParaRPr>
          </a:p>
        </p:txBody>
      </p:sp>
      <p:pic>
        <p:nvPicPr>
          <p:cNvPr id="482" name="Google Shape;482;p70"/>
          <p:cNvPicPr preferRelativeResize="0"/>
          <p:nvPr/>
        </p:nvPicPr>
        <p:blipFill>
          <a:blip r:embed="rId3">
            <a:alphaModFix/>
          </a:blip>
          <a:stretch>
            <a:fillRect/>
          </a:stretch>
        </p:blipFill>
        <p:spPr>
          <a:xfrm>
            <a:off x="6739550" y="528125"/>
            <a:ext cx="2268000" cy="2195900"/>
          </a:xfrm>
          <a:prstGeom prst="rect">
            <a:avLst/>
          </a:prstGeom>
          <a:noFill/>
          <a:ln>
            <a:noFill/>
          </a:ln>
        </p:spPr>
      </p:pic>
      <p:sp>
        <p:nvSpPr>
          <p:cNvPr id="483" name="Google Shape;483;p70"/>
          <p:cNvSpPr txBox="1"/>
          <p:nvPr/>
        </p:nvSpPr>
        <p:spPr>
          <a:xfrm>
            <a:off x="669850" y="3501725"/>
            <a:ext cx="8474100" cy="297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GB" sz="1800">
                <a:solidFill>
                  <a:srgbClr val="BF9000"/>
                </a:solidFill>
                <a:latin typeface="Open Sans"/>
                <a:ea typeface="Open Sans"/>
                <a:cs typeface="Open Sans"/>
                <a:sym typeface="Open Sans"/>
              </a:rPr>
              <a:t>Action 2.  5-11, 12-18 age groups and lifelong learners continue to benefit from our schools and academic programmes.</a:t>
            </a:r>
            <a:endParaRPr sz="1800">
              <a:solidFill>
                <a:srgbClr val="BF9000"/>
              </a:solidFill>
              <a:latin typeface="Open Sans"/>
              <a:ea typeface="Open Sans"/>
              <a:cs typeface="Open Sans"/>
              <a:sym typeface="Open Sans"/>
            </a:endParaRPr>
          </a:p>
          <a:p>
            <a:pPr indent="0" lvl="0" marL="0" rtl="0" algn="l">
              <a:lnSpc>
                <a:spcPct val="115000"/>
              </a:lnSpc>
              <a:spcBef>
                <a:spcPts val="400"/>
              </a:spcBef>
              <a:spcAft>
                <a:spcPts val="0"/>
              </a:spcAft>
              <a:buNone/>
            </a:pPr>
            <a:r>
              <a:rPr lang="en-GB" sz="1800">
                <a:solidFill>
                  <a:srgbClr val="BF9000"/>
                </a:solidFill>
                <a:latin typeface="Open Sans"/>
                <a:ea typeface="Open Sans"/>
                <a:cs typeface="Open Sans"/>
                <a:sym typeface="Open Sans"/>
              </a:rPr>
              <a:t>Action 3: A set of joint museum services in areas of need, e.g., education, finance, marketing, research.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6. Collaborate and lead the cultural heritage education programme for the region, with every school visiting at least once per year.</a:t>
            </a:r>
            <a:endParaRPr sz="1200">
              <a:solidFill>
                <a:srgbClr val="666666"/>
              </a:solidFill>
            </a:endParaRPr>
          </a:p>
          <a:p>
            <a:pPr indent="0" lvl="0" marL="0" rtl="0" algn="l">
              <a:lnSpc>
                <a:spcPct val="115000"/>
              </a:lnSpc>
              <a:spcBef>
                <a:spcPts val="1400"/>
              </a:spcBef>
              <a:spcAft>
                <a:spcPts val="0"/>
              </a:spcAft>
              <a:buNone/>
            </a:pPr>
            <a:r>
              <a:t/>
            </a:r>
            <a:endParaRPr b="1" sz="1800">
              <a:solidFill>
                <a:srgbClr val="BF9000"/>
              </a:solidFill>
              <a:latin typeface="Open Sans"/>
              <a:ea typeface="Open Sans"/>
              <a:cs typeface="Open Sans"/>
              <a:sym typeface="Open Sans"/>
            </a:endParaRPr>
          </a:p>
          <a:p>
            <a:pPr indent="0" lvl="0" marL="0" rtl="0" algn="l">
              <a:spcBef>
                <a:spcPts val="400"/>
              </a:spcBef>
              <a:spcAft>
                <a:spcPts val="0"/>
              </a:spcAft>
              <a:buNone/>
            </a:pPr>
            <a:r>
              <a:t/>
            </a:r>
            <a:endParaRPr sz="1800">
              <a:solidFill>
                <a:srgbClr val="BF9000"/>
              </a:solidFill>
              <a:latin typeface="Open Sans"/>
              <a:ea typeface="Open Sans"/>
              <a:cs typeface="Open Sans"/>
              <a:sym typeface="Open Sans"/>
            </a:endParaRPr>
          </a:p>
        </p:txBody>
      </p:sp>
      <p:sp>
        <p:nvSpPr>
          <p:cNvPr id="484" name="Google Shape;484;p7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1"/>
          <p:cNvSpPr txBox="1"/>
          <p:nvPr>
            <p:ph type="title"/>
          </p:nvPr>
        </p:nvSpPr>
        <p:spPr>
          <a:xfrm>
            <a:off x="628650" y="18255"/>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BF9000"/>
              </a:buClr>
              <a:buSzPts val="4000"/>
              <a:buFont typeface="Open Sans"/>
              <a:buNone/>
            </a:pPr>
            <a:r>
              <a:rPr lang="en-GB" sz="3000">
                <a:solidFill>
                  <a:srgbClr val="BF9000"/>
                </a:solidFill>
                <a:latin typeface="Open Sans"/>
                <a:ea typeface="Open Sans"/>
                <a:cs typeface="Open Sans"/>
                <a:sym typeface="Open Sans"/>
              </a:rPr>
              <a:t>2. Public Engagement : Education</a:t>
            </a:r>
            <a:br>
              <a:rPr lang="en-GB">
                <a:solidFill>
                  <a:srgbClr val="BF9000"/>
                </a:solidFill>
                <a:latin typeface="Open Sans"/>
                <a:ea typeface="Open Sans"/>
                <a:cs typeface="Open Sans"/>
                <a:sym typeface="Open Sans"/>
              </a:rPr>
            </a:br>
            <a:endParaRPr/>
          </a:p>
        </p:txBody>
      </p:sp>
      <p:sp>
        <p:nvSpPr>
          <p:cNvPr id="490" name="Google Shape;490;p71"/>
          <p:cNvSpPr txBox="1"/>
          <p:nvPr>
            <p:ph idx="1" type="body"/>
          </p:nvPr>
        </p:nvSpPr>
        <p:spPr>
          <a:xfrm>
            <a:off x="212437" y="729672"/>
            <a:ext cx="8793000" cy="5949300"/>
          </a:xfrm>
          <a:prstGeom prst="rect">
            <a:avLst/>
          </a:prstGeom>
          <a:noFill/>
          <a:ln>
            <a:noFill/>
          </a:ln>
        </p:spPr>
        <p:txBody>
          <a:bodyPr anchorCtr="0" anchor="t" bIns="45700" lIns="91425" spcFirstLastPara="1" rIns="91425" wrap="square" tIns="45700">
            <a:noAutofit/>
          </a:bodyPr>
          <a:lstStyle/>
          <a:p>
            <a:pPr indent="-317500" lvl="0" marL="457200" rtl="0" algn="l">
              <a:lnSpc>
                <a:spcPct val="95000"/>
              </a:lnSpc>
              <a:spcBef>
                <a:spcPts val="0"/>
              </a:spcBef>
              <a:spcAft>
                <a:spcPts val="0"/>
              </a:spcAft>
              <a:buClr>
                <a:srgbClr val="FFFFFF"/>
              </a:buClr>
              <a:buSzPts val="1400"/>
              <a:buFont typeface="Open Sans"/>
              <a:buAutoNum type="arabicPeriod"/>
            </a:pPr>
            <a:r>
              <a:rPr b="1" lang="en-GB" sz="1540">
                <a:solidFill>
                  <a:srgbClr val="FFFFFF"/>
                </a:solidFill>
                <a:latin typeface="Open Sans"/>
                <a:ea typeface="Open Sans"/>
                <a:cs typeface="Open Sans"/>
                <a:sym typeface="Open Sans"/>
              </a:rPr>
              <a:t>Tours &amp; Workshops for Schools according to age group:</a:t>
            </a:r>
            <a:endParaRPr b="1"/>
          </a:p>
          <a:p>
            <a:pPr indent="-228600" lvl="0" marL="457200" rtl="0" algn="l">
              <a:lnSpc>
                <a:spcPct val="95000"/>
              </a:lnSpc>
              <a:spcBef>
                <a:spcPts val="0"/>
              </a:spcBef>
              <a:spcAft>
                <a:spcPts val="0"/>
              </a:spcAft>
              <a:buClr>
                <a:srgbClr val="FFFFFF"/>
              </a:buClr>
              <a:buSzPts val="1400"/>
              <a:buFont typeface="Open Sans"/>
              <a:buNone/>
            </a:pPr>
            <a:r>
              <a:t/>
            </a:r>
            <a:endParaRPr sz="1540">
              <a:solidFill>
                <a:srgbClr val="FFFFFF"/>
              </a:solidFill>
              <a:latin typeface="Open Sans"/>
              <a:ea typeface="Open Sans"/>
              <a:cs typeface="Open Sans"/>
              <a:sym typeface="Open Sans"/>
            </a:endParaRPr>
          </a:p>
          <a:p>
            <a:pPr indent="-203200" lvl="1" marL="685800" rtl="0" algn="l">
              <a:lnSpc>
                <a:spcPct val="95000"/>
              </a:lnSpc>
              <a:spcBef>
                <a:spcPts val="0"/>
              </a:spcBef>
              <a:spcAft>
                <a:spcPts val="0"/>
              </a:spcAft>
              <a:buClr>
                <a:srgbClr val="FFFFFF"/>
              </a:buClr>
              <a:buSzPts val="1400"/>
              <a:buFont typeface="Open Sans"/>
              <a:buChar char="•"/>
            </a:pPr>
            <a:r>
              <a:rPr lang="en-GB" sz="1375">
                <a:solidFill>
                  <a:srgbClr val="FFFFFF"/>
                </a:solidFill>
                <a:latin typeface="Open Sans"/>
                <a:ea typeface="Open Sans"/>
                <a:cs typeface="Open Sans"/>
                <a:sym typeface="Open Sans"/>
              </a:rPr>
              <a:t>5-11 - Primary schools curriculum based exhibition tours and workshops, such as  ‘All About the Hunt’,  ‘Animal Hunt’ , ‘Life in the Bronze Age’ workshop programme and 800 Years of Fashion,   and Viking object handling sessions; Curriculum based outreach loan box workshops  on the Vikings, Archaeology, Life in the Bronze Age  and the local community histories celebrated through Communities of Cultures. Kids Mid-term, Easter and Summer camps; Exhibition workshops </a:t>
            </a:r>
            <a:endParaRPr/>
          </a:p>
          <a:p>
            <a:pPr indent="-203200" lvl="1" marL="685800" rtl="0" algn="l">
              <a:lnSpc>
                <a:spcPct val="95000"/>
              </a:lnSpc>
              <a:spcBef>
                <a:spcPts val="0"/>
              </a:spcBef>
              <a:spcAft>
                <a:spcPts val="0"/>
              </a:spcAft>
              <a:buClr>
                <a:srgbClr val="FFFFFF"/>
              </a:buClr>
              <a:buSzPts val="1400"/>
              <a:buFont typeface="Open Sans"/>
              <a:buChar char="•"/>
            </a:pPr>
            <a:r>
              <a:rPr lang="en-GB" sz="1375">
                <a:solidFill>
                  <a:srgbClr val="FFFFFF"/>
                </a:solidFill>
                <a:latin typeface="Open Sans"/>
                <a:ea typeface="Open Sans"/>
                <a:cs typeface="Open Sans"/>
                <a:sym typeface="Open Sans"/>
              </a:rPr>
              <a:t>12-18-  Post primary curriculum based including Permanent Collection tours, Reading Twentieth-Century Irish &amp; European Art (</a:t>
            </a:r>
            <a:r>
              <a:rPr lang="en-GB" sz="1375">
                <a:solidFill>
                  <a:schemeClr val="lt1"/>
                </a:solidFill>
                <a:latin typeface="Open Sans"/>
                <a:ea typeface="Open Sans"/>
                <a:cs typeface="Open Sans"/>
                <a:sym typeface="Open Sans"/>
              </a:rPr>
              <a:t>Ways of Seeing)</a:t>
            </a:r>
            <a:r>
              <a:rPr lang="en-GB" sz="1375">
                <a:solidFill>
                  <a:srgbClr val="FFFFFF"/>
                </a:solidFill>
                <a:latin typeface="Open Sans"/>
                <a:ea typeface="Open Sans"/>
                <a:cs typeface="Open Sans"/>
                <a:sym typeface="Open Sans"/>
              </a:rPr>
              <a:t>, Ancient Ireland, Exhibition Layout &amp; Design, Temporary exhibition tours and workshops; Transition year programmes (including Gaisce ) and placements</a:t>
            </a:r>
            <a:endParaRPr/>
          </a:p>
          <a:p>
            <a:pPr indent="-203200" lvl="1" marL="685800" rtl="0" algn="l">
              <a:lnSpc>
                <a:spcPct val="95000"/>
              </a:lnSpc>
              <a:spcBef>
                <a:spcPts val="0"/>
              </a:spcBef>
              <a:spcAft>
                <a:spcPts val="0"/>
              </a:spcAft>
              <a:buClr>
                <a:srgbClr val="FFFFFF"/>
              </a:buClr>
              <a:buSzPts val="1400"/>
              <a:buFont typeface="Open Sans"/>
              <a:buChar char="•"/>
            </a:pPr>
            <a:r>
              <a:rPr lang="en-GB" sz="1375">
                <a:solidFill>
                  <a:srgbClr val="FFFFFF"/>
                </a:solidFill>
                <a:latin typeface="Open Sans"/>
                <a:ea typeface="Open Sans"/>
                <a:cs typeface="Open Sans"/>
                <a:sym typeface="Open Sans"/>
              </a:rPr>
              <a:t>Lifelong Learners - Permanent Collection tours; Public programming for temporary exhibitions including tours,  lectures, and events and Heritage Week ( August) OpenHouseLimerick. </a:t>
            </a:r>
            <a:endParaRPr/>
          </a:p>
          <a:p>
            <a:pPr indent="0" lvl="0" marL="0" rtl="0" algn="l">
              <a:lnSpc>
                <a:spcPct val="95000"/>
              </a:lnSpc>
              <a:spcBef>
                <a:spcPts val="0"/>
              </a:spcBef>
              <a:spcAft>
                <a:spcPts val="0"/>
              </a:spcAft>
              <a:buClr>
                <a:schemeClr val="dk1"/>
              </a:buClr>
              <a:buSzPts val="1375"/>
              <a:buNone/>
            </a:pPr>
            <a:r>
              <a:t/>
            </a:r>
            <a:endParaRPr sz="1375">
              <a:solidFill>
                <a:srgbClr val="FFFFFF"/>
              </a:solidFill>
              <a:latin typeface="Open Sans"/>
              <a:ea typeface="Open Sans"/>
              <a:cs typeface="Open Sans"/>
              <a:sym typeface="Open Sans"/>
            </a:endParaRPr>
          </a:p>
          <a:p>
            <a:pPr indent="0" lvl="0" marL="0" rtl="0" algn="l">
              <a:lnSpc>
                <a:spcPct val="95000"/>
              </a:lnSpc>
              <a:spcBef>
                <a:spcPts val="0"/>
              </a:spcBef>
              <a:spcAft>
                <a:spcPts val="0"/>
              </a:spcAft>
              <a:buClr>
                <a:srgbClr val="FFFFFF"/>
              </a:buClr>
              <a:buSzPts val="1375"/>
              <a:buNone/>
            </a:pPr>
            <a:r>
              <a:rPr b="1" lang="en-GB" sz="1375">
                <a:solidFill>
                  <a:srgbClr val="FFFFFF"/>
                </a:solidFill>
                <a:latin typeface="Open Sans"/>
                <a:ea typeface="Open Sans"/>
                <a:cs typeface="Open Sans"/>
                <a:sym typeface="Open Sans"/>
              </a:rPr>
              <a:t>2.  Workshop/Tour Development </a:t>
            </a:r>
            <a:endParaRPr b="1" sz="1375">
              <a:solidFill>
                <a:srgbClr val="FFFFFF"/>
              </a:solidFill>
              <a:latin typeface="Open Sans"/>
              <a:ea typeface="Open Sans"/>
              <a:cs typeface="Open Sans"/>
              <a:sym typeface="Open Sans"/>
            </a:endParaRPr>
          </a:p>
          <a:p>
            <a:pPr indent="0" lvl="0" marL="0" rtl="0" algn="l">
              <a:lnSpc>
                <a:spcPct val="95000"/>
              </a:lnSpc>
              <a:spcBef>
                <a:spcPts val="0"/>
              </a:spcBef>
              <a:spcAft>
                <a:spcPts val="0"/>
              </a:spcAft>
              <a:buClr>
                <a:srgbClr val="FFFFFF"/>
              </a:buClr>
              <a:buSzPts val="1375"/>
              <a:buNone/>
            </a:pPr>
            <a:r>
              <a:t/>
            </a:r>
            <a:endParaRPr sz="1375">
              <a:solidFill>
                <a:srgbClr val="FFFFFF"/>
              </a:solidFill>
              <a:latin typeface="Open Sans"/>
              <a:ea typeface="Open Sans"/>
              <a:cs typeface="Open Sans"/>
              <a:sym typeface="Open Sans"/>
            </a:endParaRPr>
          </a:p>
          <a:p>
            <a:pPr indent="-315912" lvl="0" marL="914400" rtl="0" algn="l">
              <a:lnSpc>
                <a:spcPct val="95000"/>
              </a:lnSpc>
              <a:spcBef>
                <a:spcPts val="0"/>
              </a:spcBef>
              <a:spcAft>
                <a:spcPts val="0"/>
              </a:spcAft>
              <a:buClr>
                <a:srgbClr val="FFFFFF"/>
              </a:buClr>
              <a:buSzPts val="1375"/>
              <a:buFont typeface="Open Sans"/>
              <a:buChar char="•"/>
            </a:pPr>
            <a:r>
              <a:rPr lang="en-GB" sz="1375">
                <a:solidFill>
                  <a:schemeClr val="lt1"/>
                </a:solidFill>
                <a:latin typeface="Open Sans"/>
                <a:ea typeface="Open Sans"/>
                <a:cs typeface="Open Sans"/>
                <a:sym typeface="Open Sans"/>
              </a:rPr>
              <a:t>Discard </a:t>
            </a:r>
            <a:r>
              <a:rPr lang="en-GB" sz="1375">
                <a:solidFill>
                  <a:srgbClr val="FF0000"/>
                </a:solidFill>
                <a:latin typeface="Open Sans"/>
                <a:ea typeface="Open Sans"/>
                <a:cs typeface="Open Sans"/>
                <a:sym typeface="Open Sans"/>
              </a:rPr>
              <a:t>Art, Craft and Design Through the Ages.  </a:t>
            </a:r>
            <a:endParaRPr sz="1375">
              <a:solidFill>
                <a:srgbClr val="FFFFFF"/>
              </a:solidFill>
              <a:latin typeface="Open Sans"/>
              <a:ea typeface="Open Sans"/>
              <a:cs typeface="Open Sans"/>
              <a:sym typeface="Open Sans"/>
            </a:endParaRPr>
          </a:p>
          <a:p>
            <a:pPr indent="-315912" lvl="0" marL="914400" rtl="0" algn="l">
              <a:lnSpc>
                <a:spcPct val="95000"/>
              </a:lnSpc>
              <a:spcBef>
                <a:spcPts val="0"/>
              </a:spcBef>
              <a:spcAft>
                <a:spcPts val="0"/>
              </a:spcAft>
              <a:buClr>
                <a:srgbClr val="FFFFFF"/>
              </a:buClr>
              <a:buSzPts val="1375"/>
              <a:buFont typeface="Open Sans"/>
              <a:buChar char="•"/>
            </a:pPr>
            <a:r>
              <a:rPr lang="en-GB" sz="1375">
                <a:solidFill>
                  <a:srgbClr val="FFFFFF"/>
                </a:solidFill>
                <a:latin typeface="Open Sans"/>
                <a:ea typeface="Open Sans"/>
                <a:cs typeface="Open Sans"/>
                <a:sym typeface="Open Sans"/>
              </a:rPr>
              <a:t>Develop new Early Christian Ireland programme for Junior Cert</a:t>
            </a:r>
            <a:endParaRPr sz="1375">
              <a:solidFill>
                <a:schemeClr val="lt1"/>
              </a:solidFill>
              <a:latin typeface="Open Sans"/>
              <a:ea typeface="Open Sans"/>
              <a:cs typeface="Open Sans"/>
              <a:sym typeface="Open Sans"/>
            </a:endParaRPr>
          </a:p>
          <a:p>
            <a:pPr indent="-315912" lvl="0" marL="914400" rtl="0" algn="l">
              <a:lnSpc>
                <a:spcPct val="95000"/>
              </a:lnSpc>
              <a:spcBef>
                <a:spcPts val="0"/>
              </a:spcBef>
              <a:spcAft>
                <a:spcPts val="0"/>
              </a:spcAft>
              <a:buClr>
                <a:srgbClr val="FFFFFF"/>
              </a:buClr>
              <a:buSzPts val="1375"/>
              <a:buFont typeface="Open Sans"/>
              <a:buChar char="•"/>
            </a:pPr>
            <a:r>
              <a:rPr lang="en-GB" sz="1375">
                <a:solidFill>
                  <a:srgbClr val="FFFFFF"/>
                </a:solidFill>
                <a:latin typeface="Open Sans"/>
                <a:ea typeface="Open Sans"/>
                <a:cs typeface="Open Sans"/>
                <a:sym typeface="Open Sans"/>
              </a:rPr>
              <a:t>New media will be used in workshops on the Collection including a </a:t>
            </a:r>
            <a:r>
              <a:rPr lang="en-GB" sz="1375">
                <a:solidFill>
                  <a:schemeClr val="lt1"/>
                </a:solidFill>
                <a:latin typeface="Open Sans"/>
                <a:ea typeface="Open Sans"/>
                <a:cs typeface="Open Sans"/>
                <a:sym typeface="Open Sans"/>
              </a:rPr>
              <a:t>d</a:t>
            </a:r>
            <a:r>
              <a:rPr lang="en-GB" sz="1375">
                <a:solidFill>
                  <a:schemeClr val="lt1"/>
                </a:solidFill>
                <a:latin typeface="Open Sans"/>
                <a:ea typeface="Open Sans"/>
                <a:cs typeface="Open Sans"/>
                <a:sym typeface="Open Sans"/>
              </a:rPr>
              <a:t>igital version of the migration game </a:t>
            </a:r>
            <a:endParaRPr sz="1375">
              <a:solidFill>
                <a:schemeClr val="lt1"/>
              </a:solidFill>
              <a:latin typeface="Open Sans"/>
              <a:ea typeface="Open Sans"/>
              <a:cs typeface="Open Sans"/>
              <a:sym typeface="Open Sans"/>
            </a:endParaRPr>
          </a:p>
          <a:p>
            <a:pPr indent="-315912" lvl="0" marL="914400" rtl="0" algn="l">
              <a:lnSpc>
                <a:spcPct val="95000"/>
              </a:lnSpc>
              <a:spcBef>
                <a:spcPts val="0"/>
              </a:spcBef>
              <a:spcAft>
                <a:spcPts val="0"/>
              </a:spcAft>
              <a:buClr>
                <a:srgbClr val="FFFFFF"/>
              </a:buClr>
              <a:buSzPts val="1375"/>
              <a:buFont typeface="Open Sans"/>
              <a:buChar char="•"/>
            </a:pPr>
            <a:r>
              <a:rPr lang="en-GB" sz="1375">
                <a:solidFill>
                  <a:srgbClr val="FFFFFF"/>
                </a:solidFill>
                <a:latin typeface="Open Sans"/>
                <a:ea typeface="Open Sans"/>
                <a:cs typeface="Open Sans"/>
                <a:sym typeface="Open Sans"/>
              </a:rPr>
              <a:t>Three </a:t>
            </a:r>
            <a:r>
              <a:rPr lang="en-GB" sz="1375">
                <a:solidFill>
                  <a:srgbClr val="FFFFFF"/>
                </a:solidFill>
                <a:latin typeface="Open Sans"/>
                <a:ea typeface="Open Sans"/>
                <a:cs typeface="Open Sans"/>
                <a:sym typeface="Open Sans"/>
              </a:rPr>
              <a:t>temporary exhibition tours for Gallery exhbitions. </a:t>
            </a:r>
            <a:endParaRPr sz="1375">
              <a:solidFill>
                <a:srgbClr val="FFFFFF"/>
              </a:solidFill>
              <a:latin typeface="Open Sans"/>
              <a:ea typeface="Open Sans"/>
              <a:cs typeface="Open Sans"/>
              <a:sym typeface="Open Sans"/>
            </a:endParaRPr>
          </a:p>
          <a:p>
            <a:pPr indent="0" lvl="0" marL="914400" rtl="0" algn="l">
              <a:lnSpc>
                <a:spcPct val="95000"/>
              </a:lnSpc>
              <a:spcBef>
                <a:spcPts val="0"/>
              </a:spcBef>
              <a:spcAft>
                <a:spcPts val="0"/>
              </a:spcAft>
              <a:buNone/>
            </a:pPr>
            <a:r>
              <a:t/>
            </a:r>
            <a:endParaRPr sz="1375">
              <a:solidFill>
                <a:srgbClr val="FFFFFF"/>
              </a:solidFill>
              <a:latin typeface="Open Sans"/>
              <a:ea typeface="Open Sans"/>
              <a:cs typeface="Open Sans"/>
              <a:sym typeface="Open Sans"/>
            </a:endParaRPr>
          </a:p>
          <a:p>
            <a:pPr indent="0" lvl="0" marL="0" rtl="0" algn="l">
              <a:lnSpc>
                <a:spcPct val="95000"/>
              </a:lnSpc>
              <a:spcBef>
                <a:spcPts val="0"/>
              </a:spcBef>
              <a:spcAft>
                <a:spcPts val="0"/>
              </a:spcAft>
              <a:buClr>
                <a:schemeClr val="dk1"/>
              </a:buClr>
              <a:buSzPts val="1375"/>
              <a:buNone/>
            </a:pPr>
            <a:r>
              <a:t/>
            </a:r>
            <a:endParaRPr sz="1375">
              <a:solidFill>
                <a:srgbClr val="FFFFFF"/>
              </a:solidFill>
              <a:latin typeface="Open Sans"/>
              <a:ea typeface="Open Sans"/>
              <a:cs typeface="Open Sans"/>
              <a:sym typeface="Open Sans"/>
            </a:endParaRPr>
          </a:p>
          <a:p>
            <a:pPr indent="0" lvl="0" marL="0" rtl="0" algn="ctr">
              <a:lnSpc>
                <a:spcPct val="70000"/>
              </a:lnSpc>
              <a:spcBef>
                <a:spcPts val="0"/>
              </a:spcBef>
              <a:spcAft>
                <a:spcPts val="0"/>
              </a:spcAft>
              <a:buClr>
                <a:schemeClr val="dk1"/>
              </a:buClr>
              <a:buSzPts val="1100"/>
              <a:buNone/>
            </a:pPr>
            <a:r>
              <a:t/>
            </a:r>
            <a:endParaRPr/>
          </a:p>
          <a:p>
            <a:pPr indent="0" lvl="0" marL="0" rtl="0" algn="ctr">
              <a:lnSpc>
                <a:spcPct val="95000"/>
              </a:lnSpc>
              <a:spcBef>
                <a:spcPts val="0"/>
              </a:spcBef>
              <a:spcAft>
                <a:spcPts val="0"/>
              </a:spcAft>
              <a:buClr>
                <a:schemeClr val="dk1"/>
              </a:buClr>
              <a:buSzPts val="1375"/>
              <a:buNone/>
            </a:pPr>
            <a:r>
              <a:t/>
            </a:r>
            <a:endParaRPr sz="1375">
              <a:solidFill>
                <a:srgbClr val="FFFFFF"/>
              </a:solidFill>
            </a:endParaRPr>
          </a:p>
          <a:p>
            <a:pPr indent="-130810" lvl="0" marL="228600" rtl="0" algn="l">
              <a:lnSpc>
                <a:spcPct val="70000"/>
              </a:lnSpc>
              <a:spcBef>
                <a:spcPts val="1000"/>
              </a:spcBef>
              <a:spcAft>
                <a:spcPts val="0"/>
              </a:spcAft>
              <a:buClr>
                <a:schemeClr val="dk1"/>
              </a:buClr>
              <a:buSzPts val="1540"/>
              <a:buNone/>
            </a:pPr>
            <a:r>
              <a:t/>
            </a:r>
            <a:endParaRPr sz="154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2"/>
          <p:cNvSpPr txBox="1"/>
          <p:nvPr/>
        </p:nvSpPr>
        <p:spPr>
          <a:xfrm>
            <a:off x="330901" y="463825"/>
            <a:ext cx="8482200" cy="6474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600">
              <a:solidFill>
                <a:srgbClr val="FFFFFF"/>
              </a:solidFill>
              <a:latin typeface="Open Sans"/>
              <a:ea typeface="Open Sans"/>
              <a:cs typeface="Open Sans"/>
              <a:sym typeface="Open Sans"/>
            </a:endParaRPr>
          </a:p>
          <a:p>
            <a:pPr indent="0" lvl="0" marL="0" marR="0" rtl="0" algn="l">
              <a:lnSpc>
                <a:spcPct val="115000"/>
              </a:lnSpc>
              <a:spcBef>
                <a:spcPts val="0"/>
              </a:spcBef>
              <a:spcAft>
                <a:spcPts val="0"/>
              </a:spcAft>
              <a:buNone/>
            </a:pPr>
            <a:r>
              <a:rPr b="1" lang="en-GB">
                <a:solidFill>
                  <a:srgbClr val="FFFFFF"/>
                </a:solidFill>
                <a:latin typeface="Open Sans"/>
                <a:ea typeface="Open Sans"/>
                <a:cs typeface="Open Sans"/>
                <a:sym typeface="Open Sans"/>
              </a:rPr>
              <a:t>3. </a:t>
            </a:r>
            <a:r>
              <a:rPr b="1" lang="en-GB" sz="1600">
                <a:solidFill>
                  <a:srgbClr val="FFFFFF"/>
                </a:solidFill>
                <a:latin typeface="Open Sans"/>
                <a:ea typeface="Open Sans"/>
                <a:cs typeface="Open Sans"/>
                <a:sym typeface="Open Sans"/>
              </a:rPr>
              <a:t> </a:t>
            </a:r>
            <a:r>
              <a:rPr b="1" lang="en-GB">
                <a:solidFill>
                  <a:srgbClr val="FFFFFF"/>
                </a:solidFill>
                <a:latin typeface="Open Sans"/>
                <a:ea typeface="Open Sans"/>
                <a:cs typeface="Open Sans"/>
                <a:sym typeface="Open Sans"/>
              </a:rPr>
              <a:t>T</a:t>
            </a:r>
            <a:r>
              <a:rPr b="1" lang="en-GB">
                <a:solidFill>
                  <a:schemeClr val="lt1"/>
                </a:solidFill>
                <a:latin typeface="Open Sans"/>
                <a:ea typeface="Open Sans"/>
                <a:cs typeface="Open Sans"/>
                <a:sym typeface="Open Sans"/>
              </a:rPr>
              <a:t>hree Muses: Exploring Art &amp; Identity </a:t>
            </a:r>
            <a:endParaRPr b="1">
              <a:solidFill>
                <a:schemeClr val="lt1"/>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Roll out and evaluate joint- museums programme T ( Q1 to Q3) </a:t>
            </a:r>
            <a:endParaRPr>
              <a:solidFill>
                <a:srgbClr val="FFFFFF"/>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FFFFFF"/>
              </a:buClr>
              <a:buSzPts val="1400"/>
              <a:buFont typeface="Open Sans"/>
              <a:buChar char="○"/>
            </a:pPr>
            <a:r>
              <a:rPr lang="en-GB">
                <a:solidFill>
                  <a:schemeClr val="lt1"/>
                </a:solidFill>
                <a:latin typeface="Open Sans"/>
                <a:ea typeface="Open Sans"/>
                <a:cs typeface="Open Sans"/>
                <a:sym typeface="Open Sans"/>
              </a:rPr>
              <a:t>Facilitate primary schools engagement with permanent collections and the temporary exhibitions </a:t>
            </a:r>
            <a:r>
              <a:rPr i="1" lang="en-GB">
                <a:solidFill>
                  <a:schemeClr val="lt1"/>
                </a:solidFill>
                <a:latin typeface="Open Sans"/>
                <a:ea typeface="Open Sans"/>
                <a:cs typeface="Open Sans"/>
                <a:sym typeface="Open Sans"/>
              </a:rPr>
              <a:t>Belongin</a:t>
            </a:r>
            <a:r>
              <a:rPr lang="en-GB">
                <a:solidFill>
                  <a:schemeClr val="lt1"/>
                </a:solidFill>
                <a:latin typeface="Open Sans"/>
                <a:ea typeface="Open Sans"/>
                <a:cs typeface="Open Sans"/>
                <a:sym typeface="Open Sans"/>
              </a:rPr>
              <a:t>g  and EVA</a:t>
            </a:r>
            <a:endParaRPr/>
          </a:p>
          <a:p>
            <a:pPr indent="0" lvl="0" marL="457200" marR="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marR="0" rtl="0" algn="l">
              <a:lnSpc>
                <a:spcPct val="115000"/>
              </a:lnSpc>
              <a:spcBef>
                <a:spcPts val="0"/>
              </a:spcBef>
              <a:spcAft>
                <a:spcPts val="0"/>
              </a:spcAft>
              <a:buNone/>
            </a:pPr>
            <a:r>
              <a:rPr b="1" lang="en-GB">
                <a:solidFill>
                  <a:srgbClr val="FFFFFF"/>
                </a:solidFill>
                <a:latin typeface="Open Sans"/>
                <a:ea typeface="Open Sans"/>
                <a:cs typeface="Open Sans"/>
                <a:sym typeface="Open Sans"/>
              </a:rPr>
              <a:t>4. 	</a:t>
            </a:r>
            <a:r>
              <a:rPr b="1" lang="en-GB">
                <a:solidFill>
                  <a:srgbClr val="FFFFFF"/>
                </a:solidFill>
                <a:latin typeface="Open Sans"/>
                <a:ea typeface="Open Sans"/>
                <a:cs typeface="Open Sans"/>
                <a:sym typeface="Open Sans"/>
              </a:rPr>
              <a:t>National Weeks:  Heritage week, Science week </a:t>
            </a:r>
            <a:endParaRPr b="1"/>
          </a:p>
          <a:p>
            <a:pPr indent="-317500" lvl="1" marL="914400" marR="0" rtl="0" algn="l">
              <a:lnSpc>
                <a:spcPct val="115000"/>
              </a:lnSpc>
              <a:spcBef>
                <a:spcPts val="0"/>
              </a:spcBef>
              <a:spcAft>
                <a:spcPts val="0"/>
              </a:spcAft>
              <a:buClr>
                <a:srgbClr val="FFFFFF"/>
              </a:buClr>
              <a:buSzPts val="1400"/>
              <a:buFont typeface="Open Sans"/>
              <a:buChar char="○"/>
            </a:pPr>
            <a:r>
              <a:rPr b="0" i="0" lang="en-GB" u="none" cap="none" strike="noStrike">
                <a:solidFill>
                  <a:srgbClr val="FFFFFF"/>
                </a:solidFill>
                <a:latin typeface="Open Sans"/>
                <a:ea typeface="Open Sans"/>
                <a:cs typeface="Open Sans"/>
                <a:sym typeface="Open Sans"/>
              </a:rPr>
              <a:t>Heritage Week new programme linked to Medieval Limerick</a:t>
            </a:r>
            <a:endParaRPr b="0" i="0" u="none" cap="none" strike="noStrike">
              <a:solidFill>
                <a:srgbClr val="FF0000"/>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FFFFFF"/>
              </a:buClr>
              <a:buSzPts val="1400"/>
              <a:buFont typeface="Open Sans"/>
              <a:buChar char="○"/>
            </a:pPr>
            <a:r>
              <a:rPr b="0" i="0" lang="en-GB" u="none" cap="none" strike="noStrike">
                <a:solidFill>
                  <a:srgbClr val="FFFFFF"/>
                </a:solidFill>
                <a:latin typeface="Open Sans"/>
                <a:ea typeface="Open Sans"/>
                <a:cs typeface="Open Sans"/>
                <a:sym typeface="Open Sans"/>
              </a:rPr>
              <a:t>Science Week </a:t>
            </a:r>
            <a:r>
              <a:rPr lang="en-GB">
                <a:solidFill>
                  <a:srgbClr val="FFFFFF"/>
                </a:solidFill>
                <a:latin typeface="Open Sans"/>
                <a:ea typeface="Open Sans"/>
                <a:cs typeface="Open Sans"/>
                <a:sym typeface="Open Sans"/>
              </a:rPr>
              <a:t>create </a:t>
            </a:r>
            <a:r>
              <a:rPr b="0" i="0" lang="en-GB" u="none" cap="none" strike="noStrike">
                <a:solidFill>
                  <a:srgbClr val="FFFFFF"/>
                </a:solidFill>
                <a:latin typeface="Open Sans"/>
                <a:ea typeface="Open Sans"/>
                <a:cs typeface="Open Sans"/>
                <a:sym typeface="Open Sans"/>
              </a:rPr>
              <a:t>partnership with ESB </a:t>
            </a:r>
            <a:endParaRPr/>
          </a:p>
          <a:p>
            <a:pPr indent="0" lvl="0" marL="457200" marR="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marR="0" rtl="0" algn="l">
              <a:lnSpc>
                <a:spcPct val="115000"/>
              </a:lnSpc>
              <a:spcBef>
                <a:spcPts val="0"/>
              </a:spcBef>
              <a:spcAft>
                <a:spcPts val="0"/>
              </a:spcAft>
              <a:buNone/>
            </a:pPr>
            <a:r>
              <a:rPr b="1" lang="en-GB">
                <a:solidFill>
                  <a:srgbClr val="FFFFFF"/>
                </a:solidFill>
                <a:latin typeface="Open Sans"/>
                <a:ea typeface="Open Sans"/>
                <a:cs typeface="Open Sans"/>
                <a:sym typeface="Open Sans"/>
              </a:rPr>
              <a:t>5. 	</a:t>
            </a:r>
            <a:r>
              <a:rPr b="1" lang="en-GB">
                <a:solidFill>
                  <a:srgbClr val="FFFFFF"/>
                </a:solidFill>
                <a:latin typeface="Open Sans"/>
                <a:ea typeface="Open Sans"/>
                <a:cs typeface="Open Sans"/>
                <a:sym typeface="Open Sans"/>
              </a:rPr>
              <a:t>Continued Professional Development:</a:t>
            </a:r>
            <a:r>
              <a:rPr lang="en-GB">
                <a:solidFill>
                  <a:srgbClr val="FFFFFF"/>
                </a:solidFill>
                <a:latin typeface="Open Sans"/>
                <a:ea typeface="Open Sans"/>
                <a:cs typeface="Open Sans"/>
                <a:sym typeface="Open Sans"/>
              </a:rPr>
              <a:t>  Art teacher CPD in Costume Design  Q1</a:t>
            </a:r>
            <a:endParaRPr/>
          </a:p>
          <a:p>
            <a:pPr indent="-228600" lvl="0" marL="457200" marR="0" rtl="0" algn="l">
              <a:lnSpc>
                <a:spcPct val="115000"/>
              </a:lnSpc>
              <a:spcBef>
                <a:spcPts val="0"/>
              </a:spcBef>
              <a:spcAft>
                <a:spcPts val="0"/>
              </a:spcAft>
              <a:buClr>
                <a:srgbClr val="FFFFFF"/>
              </a:buClr>
              <a:buSzPts val="1400"/>
              <a:buFont typeface="Open Sans"/>
              <a:buNone/>
            </a:pPr>
            <a:r>
              <a:t/>
            </a:r>
            <a:endParaRPr>
              <a:solidFill>
                <a:srgbClr val="FFFFFF"/>
              </a:solidFill>
              <a:latin typeface="Open Sans"/>
              <a:ea typeface="Open Sans"/>
              <a:cs typeface="Open Sans"/>
              <a:sym typeface="Open Sans"/>
            </a:endParaRPr>
          </a:p>
          <a:p>
            <a:pPr indent="0" lvl="0" marL="0" marR="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 </a:t>
            </a:r>
            <a:endParaRPr/>
          </a:p>
          <a:p>
            <a:pPr indent="0" lvl="0" marL="0" marR="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collection and exhibition tours for all age groups; with school workshop subgroups </a:t>
            </a: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Revising the branding of all Education </a:t>
            </a:r>
            <a:endParaRPr/>
          </a:p>
          <a:p>
            <a:pPr indent="0" lvl="0" marL="457200" marR="0" rtl="0" algn="l">
              <a:lnSpc>
                <a:spcPct val="115000"/>
              </a:lnSpc>
              <a:spcBef>
                <a:spcPts val="0"/>
              </a:spcBef>
              <a:spcAft>
                <a:spcPts val="0"/>
              </a:spcAft>
              <a:buNone/>
            </a:pPr>
            <a:r>
              <a:rPr lang="en-GB">
                <a:solidFill>
                  <a:srgbClr val="FFFFFF"/>
                </a:solidFill>
                <a:latin typeface="Open Sans"/>
                <a:ea typeface="Open Sans"/>
                <a:cs typeface="Open Sans"/>
                <a:sym typeface="Open Sans"/>
              </a:rPr>
              <a:t>Scope promotional templates for Education </a:t>
            </a:r>
            <a:endParaRPr/>
          </a:p>
          <a:p>
            <a:pPr indent="0" lvl="0" marL="457200" marR="0" rtl="0" algn="l">
              <a:lnSpc>
                <a:spcPct val="115000"/>
              </a:lnSpc>
              <a:spcBef>
                <a:spcPts val="0"/>
              </a:spcBef>
              <a:spcAft>
                <a:spcPts val="0"/>
              </a:spcAft>
              <a:buNone/>
            </a:pPr>
            <a:r>
              <a:rPr lang="en-GB">
                <a:solidFill>
                  <a:srgbClr val="FFFFFF"/>
                </a:solidFill>
                <a:latin typeface="Open Sans"/>
                <a:ea typeface="Open Sans"/>
                <a:cs typeface="Open Sans"/>
                <a:sym typeface="Open Sans"/>
              </a:rPr>
              <a:t>Promote kids camps</a:t>
            </a:r>
            <a:endParaRPr/>
          </a:p>
          <a:p>
            <a:pPr indent="0" lvl="0" marL="457200" marR="0" rtl="0" algn="l">
              <a:lnSpc>
                <a:spcPct val="115000"/>
              </a:lnSpc>
              <a:spcBef>
                <a:spcPts val="0"/>
              </a:spcBef>
              <a:spcAft>
                <a:spcPts val="0"/>
              </a:spcAft>
              <a:buNone/>
            </a:pPr>
            <a:r>
              <a:rPr lang="en-GB">
                <a:solidFill>
                  <a:srgbClr val="FFFFFF"/>
                </a:solidFill>
                <a:latin typeface="Open Sans"/>
                <a:ea typeface="Open Sans"/>
                <a:cs typeface="Open Sans"/>
                <a:sym typeface="Open Sans"/>
              </a:rPr>
              <a:t>Create and execute campaigns for Heritage Week and Science Weeks.</a:t>
            </a:r>
            <a:endParaRPr/>
          </a:p>
          <a:p>
            <a:pPr indent="0" lvl="0" marL="457200" marR="0" rtl="0" algn="l">
              <a:lnSpc>
                <a:spcPct val="115000"/>
              </a:lnSpc>
              <a:spcBef>
                <a:spcPts val="0"/>
              </a:spcBef>
              <a:spcAft>
                <a:spcPts val="0"/>
              </a:spcAft>
              <a:buNone/>
            </a:pPr>
            <a:r>
              <a:rPr lang="en-GB">
                <a:solidFill>
                  <a:srgbClr val="FFFFFF"/>
                </a:solidFill>
                <a:latin typeface="Open Sans"/>
                <a:ea typeface="Open Sans"/>
                <a:cs typeface="Open Sans"/>
                <a:sym typeface="Open Sans"/>
              </a:rPr>
              <a:t>Create and deliver joint promotion campaign on medieval Limerick with St John’s Castle and St Mary’s Cathedral </a:t>
            </a:r>
            <a:endParaRPr/>
          </a:p>
          <a:p>
            <a:pPr indent="0" lvl="0" marL="0" marR="0" rtl="0" algn="l">
              <a:lnSpc>
                <a:spcPct val="115000"/>
              </a:lnSpc>
              <a:spcBef>
                <a:spcPts val="0"/>
              </a:spcBef>
              <a:spcAft>
                <a:spcPts val="0"/>
              </a:spcAft>
              <a:buNone/>
            </a:pPr>
            <a:r>
              <a:rPr b="1" lang="en-GB">
                <a:solidFill>
                  <a:srgbClr val="FFFFFF"/>
                </a:solidFill>
                <a:latin typeface="Open Sans"/>
                <a:ea typeface="Open Sans"/>
                <a:cs typeface="Open Sans"/>
                <a:sym typeface="Open Sans"/>
              </a:rPr>
              <a:t>Funding	</a:t>
            </a:r>
            <a:endParaRPr b="1">
              <a:solidFill>
                <a:srgbClr val="FFFFFF"/>
              </a:solidFill>
              <a:latin typeface="Open Sans"/>
              <a:ea typeface="Open Sans"/>
              <a:cs typeface="Open Sans"/>
              <a:sym typeface="Open Sans"/>
            </a:endParaRPr>
          </a:p>
          <a:p>
            <a:pPr indent="-304800" lvl="0" marL="285750" marR="0" rtl="0" algn="l">
              <a:lnSpc>
                <a:spcPct val="115000"/>
              </a:lnSpc>
              <a:spcBef>
                <a:spcPts val="0"/>
              </a:spcBef>
              <a:spcAft>
                <a:spcPts val="0"/>
              </a:spcAft>
              <a:buClr>
                <a:schemeClr val="dk1"/>
              </a:buClr>
              <a:buSzPts val="1400"/>
              <a:buFont typeface="Arial"/>
              <a:buChar char="•"/>
            </a:pPr>
            <a:r>
              <a:rPr lang="en-GB">
                <a:solidFill>
                  <a:srgbClr val="FFFFFF"/>
                </a:solidFill>
                <a:latin typeface="Open Sans"/>
                <a:ea typeface="Open Sans"/>
                <a:cs typeface="Open Sans"/>
                <a:sym typeface="Open Sans"/>
              </a:rPr>
              <a:t>	Phase II ( 2020/21) joint museums education programme -  Apply for SIF Arts to Impact Grant, Investigate corporate sources, Request additional funding from LC&amp;CC</a:t>
            </a:r>
            <a:endParaRPr/>
          </a:p>
          <a:p>
            <a:pPr indent="0" lvl="0" marL="457200" marR="0" rtl="0" algn="l">
              <a:lnSpc>
                <a:spcPct val="115000"/>
              </a:lnSpc>
              <a:spcBef>
                <a:spcPts val="0"/>
              </a:spcBef>
              <a:spcAft>
                <a:spcPts val="0"/>
              </a:spcAft>
              <a:buNone/>
            </a:pPr>
            <a:r>
              <a:rPr lang="en-GB">
                <a:solidFill>
                  <a:srgbClr val="FFFFFF"/>
                </a:solidFill>
                <a:latin typeface="Open Sans"/>
                <a:ea typeface="Open Sans"/>
                <a:cs typeface="Open Sans"/>
                <a:sym typeface="Open Sans"/>
              </a:rPr>
              <a:t>Friends support</a:t>
            </a:r>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p:txBody>
      </p:sp>
      <p:sp>
        <p:nvSpPr>
          <p:cNvPr id="496" name="Google Shape;496;p72"/>
          <p:cNvSpPr txBox="1"/>
          <p:nvPr/>
        </p:nvSpPr>
        <p:spPr>
          <a:xfrm>
            <a:off x="461200" y="-106275"/>
            <a:ext cx="7563000" cy="798300"/>
          </a:xfrm>
          <a:prstGeom prst="rect">
            <a:avLst/>
          </a:prstGeom>
          <a:noFill/>
          <a:ln>
            <a:noFill/>
          </a:ln>
        </p:spPr>
        <p:txBody>
          <a:bodyPr anchorCtr="0" anchor="t" bIns="91425" lIns="91425" spcFirstLastPara="1" rIns="91425" wrap="square" tIns="91425">
            <a:noAutofit/>
          </a:bodyPr>
          <a:lstStyle/>
          <a:p>
            <a:pPr indent="0" lvl="0" marL="457200" marR="0" rtl="0" algn="l">
              <a:spcBef>
                <a:spcPts val="0"/>
              </a:spcBef>
              <a:spcAft>
                <a:spcPts val="0"/>
              </a:spcAft>
              <a:buClr>
                <a:srgbClr val="BF9000"/>
              </a:buClr>
              <a:buSzPts val="3000"/>
              <a:buFont typeface="Open Sans"/>
              <a:buNone/>
            </a:pPr>
            <a:r>
              <a:rPr lang="en-GB" sz="3000">
                <a:solidFill>
                  <a:srgbClr val="BF9000"/>
                </a:solidFill>
                <a:latin typeface="Open Sans"/>
                <a:ea typeface="Open Sans"/>
                <a:cs typeface="Open Sans"/>
                <a:sym typeface="Open Sans"/>
              </a:rPr>
              <a:t>2. Public Engagement : Education</a:t>
            </a:r>
            <a:endParaRPr sz="3000">
              <a:solidFill>
                <a:srgbClr val="BF9000"/>
              </a:solidFill>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lt1"/>
              </a:buClr>
              <a:buSzPts val="2800"/>
              <a:buFont typeface="Calibri"/>
              <a:buNone/>
            </a:pPr>
            <a:r>
              <a:rPr lang="en-GB">
                <a:solidFill>
                  <a:schemeClr val="lt1"/>
                </a:solidFill>
              </a:rPr>
              <a:t>Primary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5" name="Shape 505"/>
        <p:cNvGrpSpPr/>
        <p:nvPr/>
      </p:nvGrpSpPr>
      <p:grpSpPr>
        <a:xfrm>
          <a:off x="0" y="0"/>
          <a:ext cx="0" cy="0"/>
          <a:chOff x="0" y="0"/>
          <a:chExt cx="0" cy="0"/>
        </a:xfrm>
      </p:grpSpPr>
      <p:sp>
        <p:nvSpPr>
          <p:cNvPr id="506" name="Google Shape;506;p74"/>
          <p:cNvSpPr txBox="1"/>
          <p:nvPr>
            <p:ph type="title"/>
          </p:nvPr>
        </p:nvSpPr>
        <p:spPr>
          <a:xfrm>
            <a:off x="311700" y="213142"/>
            <a:ext cx="85206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BF9000"/>
              </a:buClr>
              <a:buSzPts val="2800"/>
              <a:buFont typeface="Open Sans"/>
              <a:buNone/>
            </a:pPr>
            <a:r>
              <a:rPr lang="en-GB" sz="3000">
                <a:solidFill>
                  <a:srgbClr val="BF9000"/>
                </a:solidFill>
                <a:latin typeface="Open Sans"/>
                <a:ea typeface="Open Sans"/>
                <a:cs typeface="Open Sans"/>
                <a:sym typeface="Open Sans"/>
              </a:rPr>
              <a:t>Priority 2. Public Engagement - Education</a:t>
            </a:r>
            <a:endParaRPr/>
          </a:p>
        </p:txBody>
      </p:sp>
      <p:sp>
        <p:nvSpPr>
          <p:cNvPr id="507" name="Google Shape;507;p74"/>
          <p:cNvSpPr txBox="1"/>
          <p:nvPr>
            <p:ph idx="1" type="body"/>
          </p:nvPr>
        </p:nvSpPr>
        <p:spPr>
          <a:xfrm>
            <a:off x="216650" y="1054325"/>
            <a:ext cx="8716500" cy="5544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a:t>Responsible:  Maria             </a:t>
            </a:r>
            <a:r>
              <a:rPr lang="en-GB" sz="1600">
                <a:latin typeface="Open Sans"/>
                <a:ea typeface="Open Sans"/>
                <a:cs typeface="Open Sans"/>
                <a:sym typeface="Open Sans"/>
              </a:rPr>
              <a:t>Date: Jan to September 2020  </a:t>
            </a:r>
            <a:r>
              <a:rPr b="1" lang="en-GB" sz="1600">
                <a:latin typeface="Open Sans"/>
                <a:ea typeface="Open Sans"/>
                <a:cs typeface="Open Sans"/>
                <a:sym typeface="Open Sans"/>
              </a:rPr>
              <a:t>Budget:</a:t>
            </a:r>
            <a:r>
              <a:rPr lang="en-GB" sz="1600">
                <a:latin typeface="Open Sans"/>
                <a:ea typeface="Open Sans"/>
                <a:cs typeface="Open Sans"/>
                <a:sym typeface="Open Sans"/>
              </a:rPr>
              <a:t> Education</a:t>
            </a:r>
            <a:endParaRPr b="1" i="1" sz="1600"/>
          </a:p>
          <a:p>
            <a:pPr indent="0" lvl="0" marL="0" rtl="0" algn="l">
              <a:lnSpc>
                <a:spcPct val="100000"/>
              </a:lnSpc>
              <a:spcBef>
                <a:spcPts val="1600"/>
              </a:spcBef>
              <a:spcAft>
                <a:spcPts val="0"/>
              </a:spcAft>
              <a:buClr>
                <a:schemeClr val="dk1"/>
              </a:buClr>
              <a:buSzPts val="1800"/>
              <a:buNone/>
            </a:pPr>
            <a:r>
              <a:rPr b="1" lang="en-GB" sz="1600">
                <a:latin typeface="Open Sans"/>
                <a:ea typeface="Open Sans"/>
                <a:cs typeface="Open Sans"/>
                <a:sym typeface="Open Sans"/>
              </a:rPr>
              <a:t>T1</a:t>
            </a:r>
            <a:r>
              <a:rPr lang="en-GB" sz="1600">
                <a:latin typeface="Open Sans"/>
                <a:ea typeface="Open Sans"/>
                <a:cs typeface="Open Sans"/>
                <a:sym typeface="Open Sans"/>
              </a:rPr>
              <a:t> </a:t>
            </a:r>
            <a:r>
              <a:rPr b="1" lang="en-GB" sz="1600">
                <a:latin typeface="Open Sans"/>
                <a:ea typeface="Open Sans"/>
                <a:cs typeface="Open Sans"/>
                <a:sym typeface="Open Sans"/>
              </a:rPr>
              <a:t>Onsite Primary school</a:t>
            </a:r>
            <a:r>
              <a:rPr lang="en-GB" sz="1600">
                <a:latin typeface="Open Sans"/>
                <a:ea typeface="Open Sans"/>
                <a:cs typeface="Open Sans"/>
                <a:sym typeface="Open Sans"/>
              </a:rPr>
              <a:t> workshop programme      </a:t>
            </a:r>
            <a:r>
              <a:rPr b="1" lang="en-GB" sz="1600">
                <a:latin typeface="Open Sans"/>
                <a:ea typeface="Open Sans"/>
                <a:cs typeface="Open Sans"/>
                <a:sym typeface="Open Sans"/>
              </a:rPr>
              <a:t>Timeline: </a:t>
            </a:r>
            <a:r>
              <a:rPr lang="en-GB" sz="1600">
                <a:latin typeface="Open Sans"/>
                <a:ea typeface="Open Sans"/>
                <a:cs typeface="Open Sans"/>
                <a:sym typeface="Open Sans"/>
              </a:rPr>
              <a:t> </a:t>
            </a:r>
            <a:r>
              <a:rPr i="1" lang="en-GB" sz="1600">
                <a:latin typeface="Open Sans"/>
                <a:ea typeface="Open Sans"/>
                <a:cs typeface="Open Sans"/>
                <a:sym typeface="Open Sans"/>
              </a:rPr>
              <a:t>Q1 to Q3</a:t>
            </a:r>
            <a:endParaRPr sz="1600">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b="1" lang="en-GB" sz="1600">
                <a:latin typeface="Open Sans"/>
                <a:ea typeface="Open Sans"/>
                <a:cs typeface="Open Sans"/>
                <a:sym typeface="Open Sans"/>
              </a:rPr>
              <a:t>T1. 1	</a:t>
            </a:r>
            <a:r>
              <a:rPr lang="en-GB" sz="1600">
                <a:latin typeface="Open Sans"/>
                <a:ea typeface="Open Sans"/>
                <a:cs typeface="Open Sans"/>
                <a:sym typeface="Open Sans"/>
              </a:rPr>
              <a:t>Review, update and complete resources for: a. </a:t>
            </a:r>
            <a:r>
              <a:rPr b="1" lang="en-GB" sz="1600">
                <a:latin typeface="Open Sans"/>
                <a:ea typeface="Open Sans"/>
                <a:cs typeface="Open Sans"/>
                <a:sym typeface="Open Sans"/>
              </a:rPr>
              <a:t>All About the Hunt,  b. Animal Hunt tour</a:t>
            </a:r>
            <a:r>
              <a:rPr lang="en-GB" sz="1600">
                <a:latin typeface="Open Sans"/>
                <a:ea typeface="Open Sans"/>
                <a:cs typeface="Open Sans"/>
                <a:sym typeface="Open Sans"/>
              </a:rPr>
              <a:t>.  </a:t>
            </a:r>
            <a:r>
              <a:rPr b="1" lang="en-GB" sz="1600">
                <a:latin typeface="Open Sans"/>
                <a:ea typeface="Open Sans"/>
                <a:cs typeface="Open Sans"/>
                <a:sym typeface="Open Sans"/>
              </a:rPr>
              <a:t>c. Clay Through the Ages, d.  Life in the Bronze Age </a:t>
            </a:r>
            <a:endParaRPr/>
          </a:p>
          <a:p>
            <a:pPr indent="0" lvl="0" marL="628650" rtl="0" algn="l">
              <a:lnSpc>
                <a:spcPct val="90000"/>
              </a:lnSpc>
              <a:spcBef>
                <a:spcPts val="1600"/>
              </a:spcBef>
              <a:spcAft>
                <a:spcPts val="0"/>
              </a:spcAft>
              <a:buClr>
                <a:schemeClr val="dk1"/>
              </a:buClr>
              <a:buSzPts val="1800"/>
              <a:buNone/>
            </a:pPr>
            <a:r>
              <a:rPr b="1" lang="en-GB" sz="1600">
                <a:latin typeface="Open Sans"/>
                <a:ea typeface="Open Sans"/>
                <a:cs typeface="Open Sans"/>
                <a:sym typeface="Open Sans"/>
              </a:rPr>
              <a:t>T1.1.1  </a:t>
            </a:r>
            <a:r>
              <a:rPr lang="en-GB" sz="1600">
                <a:solidFill>
                  <a:schemeClr val="lt1"/>
                </a:solidFill>
                <a:latin typeface="Open Sans"/>
                <a:ea typeface="Open Sans"/>
                <a:cs typeface="Open Sans"/>
                <a:sym typeface="Open Sans"/>
              </a:rPr>
              <a:t>. </a:t>
            </a:r>
            <a:r>
              <a:rPr lang="en-GB" sz="1600">
                <a:latin typeface="Open Sans"/>
                <a:ea typeface="Open Sans"/>
                <a:cs typeface="Open Sans"/>
                <a:sym typeface="Open Sans"/>
              </a:rPr>
              <a:t>Clay Through the Ages programme materials to be formalised, including the preparation and delivery of separate Docent guides for  use with 1</a:t>
            </a:r>
            <a:r>
              <a:rPr baseline="30000" lang="en-GB" sz="1600">
                <a:latin typeface="Open Sans"/>
                <a:ea typeface="Open Sans"/>
                <a:cs typeface="Open Sans"/>
                <a:sym typeface="Open Sans"/>
              </a:rPr>
              <a:t>st</a:t>
            </a:r>
            <a:r>
              <a:rPr lang="en-GB" sz="1600">
                <a:latin typeface="Open Sans"/>
                <a:ea typeface="Open Sans"/>
                <a:cs typeface="Open Sans"/>
                <a:sym typeface="Open Sans"/>
              </a:rPr>
              <a:t>/2</a:t>
            </a:r>
            <a:r>
              <a:rPr baseline="30000" lang="en-GB" sz="1600">
                <a:latin typeface="Open Sans"/>
                <a:ea typeface="Open Sans"/>
                <a:cs typeface="Open Sans"/>
                <a:sym typeface="Open Sans"/>
              </a:rPr>
              <a:t>nd</a:t>
            </a:r>
            <a:r>
              <a:rPr lang="en-GB" sz="1600">
                <a:latin typeface="Open Sans"/>
                <a:ea typeface="Open Sans"/>
                <a:cs typeface="Open Sans"/>
                <a:sym typeface="Open Sans"/>
              </a:rPr>
              <a:t>, 3</a:t>
            </a:r>
            <a:r>
              <a:rPr baseline="30000" lang="en-GB" sz="1600">
                <a:latin typeface="Open Sans"/>
                <a:ea typeface="Open Sans"/>
                <a:cs typeface="Open Sans"/>
                <a:sym typeface="Open Sans"/>
              </a:rPr>
              <a:t>rd</a:t>
            </a:r>
            <a:r>
              <a:rPr lang="en-GB" sz="1600">
                <a:latin typeface="Open Sans"/>
                <a:ea typeface="Open Sans"/>
                <a:cs typeface="Open Sans"/>
                <a:sym typeface="Open Sans"/>
              </a:rPr>
              <a:t>/4</a:t>
            </a:r>
            <a:r>
              <a:rPr baseline="30000" lang="en-GB" sz="1600">
                <a:latin typeface="Open Sans"/>
                <a:ea typeface="Open Sans"/>
                <a:cs typeface="Open Sans"/>
                <a:sym typeface="Open Sans"/>
              </a:rPr>
              <a:t>th</a:t>
            </a:r>
            <a:r>
              <a:rPr lang="en-GB" sz="1600">
                <a:latin typeface="Open Sans"/>
                <a:ea typeface="Open Sans"/>
                <a:cs typeface="Open Sans"/>
                <a:sym typeface="Open Sans"/>
              </a:rPr>
              <a:t> and 5</a:t>
            </a:r>
            <a:r>
              <a:rPr baseline="30000" lang="en-GB" sz="1600">
                <a:latin typeface="Open Sans"/>
                <a:ea typeface="Open Sans"/>
                <a:cs typeface="Open Sans"/>
                <a:sym typeface="Open Sans"/>
              </a:rPr>
              <a:t>th</a:t>
            </a:r>
            <a:r>
              <a:rPr lang="en-GB" sz="1600">
                <a:latin typeface="Open Sans"/>
                <a:ea typeface="Open Sans"/>
                <a:cs typeface="Open Sans"/>
                <a:sym typeface="Open Sans"/>
              </a:rPr>
              <a:t>/6</a:t>
            </a:r>
            <a:r>
              <a:rPr baseline="30000" lang="en-GB" sz="1600">
                <a:latin typeface="Open Sans"/>
                <a:ea typeface="Open Sans"/>
                <a:cs typeface="Open Sans"/>
                <a:sym typeface="Open Sans"/>
              </a:rPr>
              <a:t>th</a:t>
            </a:r>
            <a:r>
              <a:rPr lang="en-GB" sz="1600">
                <a:latin typeface="Open Sans"/>
                <a:ea typeface="Open Sans"/>
                <a:cs typeface="Open Sans"/>
                <a:sym typeface="Open Sans"/>
              </a:rPr>
              <a:t> classes and age appropriate activity sheets for each        ✔️            Q1   ( Jan)      </a:t>
            </a:r>
            <a:endParaRPr sz="1600">
              <a:latin typeface="Open Sans"/>
              <a:ea typeface="Open Sans"/>
              <a:cs typeface="Open Sans"/>
              <a:sym typeface="Open Sans"/>
            </a:endParaRPr>
          </a:p>
          <a:p>
            <a:pPr indent="0" lvl="0" marL="628650" rtl="0" algn="l">
              <a:lnSpc>
                <a:spcPct val="90000"/>
              </a:lnSpc>
              <a:spcBef>
                <a:spcPts val="1600"/>
              </a:spcBef>
              <a:spcAft>
                <a:spcPts val="0"/>
              </a:spcAft>
              <a:buClr>
                <a:schemeClr val="dk1"/>
              </a:buClr>
              <a:buSzPts val="1800"/>
              <a:buNone/>
            </a:pPr>
            <a:r>
              <a:rPr b="1" lang="en-GB" sz="1600">
                <a:latin typeface="Open Sans"/>
                <a:ea typeface="Open Sans"/>
                <a:cs typeface="Open Sans"/>
                <a:sym typeface="Open Sans"/>
              </a:rPr>
              <a:t>T1.1.2 </a:t>
            </a:r>
            <a:r>
              <a:rPr lang="en-GB" sz="1600">
                <a:latin typeface="Open Sans"/>
                <a:ea typeface="Open Sans"/>
                <a:cs typeface="Open Sans"/>
                <a:sym typeface="Open Sans"/>
              </a:rPr>
              <a:t> Liaise with Collections regarding the relocation of ICCC  </a:t>
            </a:r>
            <a:r>
              <a:rPr lang="en-GB" sz="1600">
                <a:latin typeface="Open Sans"/>
                <a:ea typeface="Open Sans"/>
                <a:cs typeface="Open Sans"/>
                <a:sym typeface="Open Sans"/>
              </a:rPr>
              <a:t>✔️</a:t>
            </a:r>
            <a:endParaRPr sz="1600">
              <a:latin typeface="Open Sans"/>
              <a:ea typeface="Open Sans"/>
              <a:cs typeface="Open Sans"/>
              <a:sym typeface="Open Sans"/>
            </a:endParaRPr>
          </a:p>
          <a:p>
            <a:pPr indent="0" lvl="0" marL="628650" rtl="0" algn="l">
              <a:lnSpc>
                <a:spcPct val="90000"/>
              </a:lnSpc>
              <a:spcBef>
                <a:spcPts val="1600"/>
              </a:spcBef>
              <a:spcAft>
                <a:spcPts val="0"/>
              </a:spcAft>
              <a:buClr>
                <a:schemeClr val="dk1"/>
              </a:buClr>
              <a:buSzPts val="1800"/>
              <a:buNone/>
            </a:pPr>
            <a:r>
              <a:rPr b="1" lang="en-GB" sz="1600">
                <a:solidFill>
                  <a:srgbClr val="000000"/>
                </a:solidFill>
                <a:latin typeface="Open Sans"/>
                <a:ea typeface="Open Sans"/>
                <a:cs typeface="Open Sans"/>
                <a:sym typeface="Open Sans"/>
              </a:rPr>
              <a:t>T1.1.3 </a:t>
            </a:r>
            <a:r>
              <a:rPr lang="en-GB" sz="1600">
                <a:solidFill>
                  <a:srgbClr val="000000"/>
                </a:solidFill>
                <a:latin typeface="Open Sans"/>
                <a:ea typeface="Open Sans"/>
                <a:cs typeface="Open Sans"/>
                <a:sym typeface="Open Sans"/>
              </a:rPr>
              <a:t>  Recruit new Docents  </a:t>
            </a:r>
            <a:r>
              <a:rPr lang="en-GB" sz="1600">
                <a:latin typeface="Open Sans"/>
                <a:ea typeface="Open Sans"/>
                <a:cs typeface="Open Sans"/>
                <a:sym typeface="Open Sans"/>
              </a:rPr>
              <a:t>✔️</a:t>
            </a:r>
            <a:endParaRPr sz="1600">
              <a:solidFill>
                <a:srgbClr val="000000"/>
              </a:solidFill>
              <a:latin typeface="Open Sans"/>
              <a:ea typeface="Open Sans"/>
              <a:cs typeface="Open Sans"/>
              <a:sym typeface="Open Sans"/>
            </a:endParaRPr>
          </a:p>
          <a:p>
            <a:pPr indent="0" lvl="0" marL="628650" rtl="0" algn="l">
              <a:lnSpc>
                <a:spcPct val="90000"/>
              </a:lnSpc>
              <a:spcBef>
                <a:spcPts val="1600"/>
              </a:spcBef>
              <a:spcAft>
                <a:spcPts val="0"/>
              </a:spcAft>
              <a:buClr>
                <a:schemeClr val="dk1"/>
              </a:buClr>
              <a:buSzPts val="1800"/>
              <a:buNone/>
            </a:pPr>
            <a:r>
              <a:rPr lang="en-GB" sz="1600">
                <a:solidFill>
                  <a:srgbClr val="000000"/>
                </a:solidFill>
                <a:latin typeface="Open Sans"/>
                <a:ea typeface="Open Sans"/>
                <a:cs typeface="Open Sans"/>
                <a:sym typeface="Open Sans"/>
              </a:rPr>
              <a:t>               </a:t>
            </a:r>
            <a:r>
              <a:rPr lang="en-GB" sz="1600">
                <a:solidFill>
                  <a:srgbClr val="FF0000"/>
                </a:solidFill>
                <a:latin typeface="Open Sans"/>
                <a:ea typeface="Open Sans"/>
                <a:cs typeface="Open Sans"/>
                <a:sym typeface="Open Sans"/>
              </a:rPr>
              <a:t>T</a:t>
            </a:r>
            <a:r>
              <a:rPr lang="en-GB" sz="1600">
                <a:solidFill>
                  <a:srgbClr val="FF0000"/>
                </a:solidFill>
                <a:latin typeface="Open Sans"/>
                <a:ea typeface="Open Sans"/>
                <a:cs typeface="Open Sans"/>
                <a:sym typeface="Open Sans"/>
              </a:rPr>
              <a:t>rain in </a:t>
            </a:r>
            <a:endParaRPr>
              <a:solidFill>
                <a:srgbClr val="FF0000"/>
              </a:solidFill>
            </a:endParaRPr>
          </a:p>
          <a:p>
            <a:pPr indent="-330200" lvl="0" marL="2286000" rtl="0" algn="l">
              <a:lnSpc>
                <a:spcPct val="90000"/>
              </a:lnSpc>
              <a:spcBef>
                <a:spcPts val="1600"/>
              </a:spcBef>
              <a:spcAft>
                <a:spcPts val="0"/>
              </a:spcAft>
              <a:buClr>
                <a:srgbClr val="FF0000"/>
              </a:buClr>
              <a:buSzPts val="1600"/>
              <a:buFont typeface="Open Sans"/>
              <a:buChar char="●"/>
            </a:pPr>
            <a:r>
              <a:rPr lang="en-GB" sz="1600">
                <a:solidFill>
                  <a:srgbClr val="FF0000"/>
                </a:solidFill>
                <a:latin typeface="Open Sans"/>
                <a:ea typeface="Open Sans"/>
                <a:cs typeface="Open Sans"/>
                <a:sym typeface="Open Sans"/>
              </a:rPr>
              <a:t>Clay Through the Ages</a:t>
            </a:r>
            <a:endParaRPr>
              <a:solidFill>
                <a:srgbClr val="FF0000"/>
              </a:solidFill>
            </a:endParaRPr>
          </a:p>
          <a:p>
            <a:pPr indent="-330200" lvl="0" marL="2286000" rtl="0" algn="l">
              <a:lnSpc>
                <a:spcPct val="90000"/>
              </a:lnSpc>
              <a:spcBef>
                <a:spcPts val="0"/>
              </a:spcBef>
              <a:spcAft>
                <a:spcPts val="0"/>
              </a:spcAft>
              <a:buClr>
                <a:srgbClr val="FF0000"/>
              </a:buClr>
              <a:buSzPts val="1600"/>
              <a:buFont typeface="Open Sans"/>
              <a:buChar char="●"/>
            </a:pPr>
            <a:r>
              <a:rPr lang="en-GB" sz="1600">
                <a:solidFill>
                  <a:srgbClr val="FF0000"/>
                </a:solidFill>
                <a:latin typeface="Open Sans"/>
                <a:ea typeface="Open Sans"/>
                <a:cs typeface="Open Sans"/>
                <a:sym typeface="Open Sans"/>
              </a:rPr>
              <a:t>Life in the Bronze Age   	</a:t>
            </a:r>
            <a:r>
              <a:rPr lang="en-GB" sz="1600">
                <a:solidFill>
                  <a:srgbClr val="FF0000"/>
                </a:solidFill>
                <a:latin typeface="Open Sans"/>
                <a:ea typeface="Open Sans"/>
                <a:cs typeface="Open Sans"/>
                <a:sym typeface="Open Sans"/>
              </a:rPr>
              <a:t>			             Deferred to Q4</a:t>
            </a:r>
            <a:endParaRPr>
              <a:solidFill>
                <a:srgbClr val="FF0000"/>
              </a:solidFill>
            </a:endParaRPr>
          </a:p>
          <a:p>
            <a:pPr indent="0" lvl="0" marL="457200" rtl="0" algn="l">
              <a:lnSpc>
                <a:spcPct val="90000"/>
              </a:lnSpc>
              <a:spcBef>
                <a:spcPts val="1600"/>
              </a:spcBef>
              <a:spcAft>
                <a:spcPts val="0"/>
              </a:spcAft>
              <a:buClr>
                <a:schemeClr val="dk1"/>
              </a:buClr>
              <a:buSzPts val="1800"/>
              <a:buNone/>
            </a:pPr>
            <a:r>
              <a:rPr b="1" lang="en-GB" sz="1600">
                <a:latin typeface="Open Sans"/>
                <a:ea typeface="Open Sans"/>
                <a:cs typeface="Open Sans"/>
                <a:sym typeface="Open Sans"/>
              </a:rPr>
              <a:t>T1.1.4</a:t>
            </a:r>
            <a:r>
              <a:rPr lang="en-GB" sz="1600">
                <a:latin typeface="Open Sans"/>
                <a:ea typeface="Open Sans"/>
                <a:cs typeface="Open Sans"/>
                <a:sym typeface="Open Sans"/>
              </a:rPr>
              <a:t>  Set-up and deliver promotion campaigns in Spring/Summer and Autumn/Winter for both old and new tours end  </a:t>
            </a:r>
            <a:r>
              <a:rPr lang="en-GB" sz="1600">
                <a:solidFill>
                  <a:srgbClr val="FFFF00"/>
                </a:solidFill>
                <a:latin typeface="Open Sans"/>
                <a:ea typeface="Open Sans"/>
                <a:cs typeface="Open Sans"/>
                <a:sym typeface="Open Sans"/>
              </a:rPr>
              <a:t>				</a:t>
            </a:r>
            <a:r>
              <a:rPr lang="en-GB" sz="1600">
                <a:latin typeface="Open Sans"/>
                <a:ea typeface="Open Sans"/>
                <a:cs typeface="Open Sans"/>
                <a:sym typeface="Open Sans"/>
              </a:rPr>
              <a:t>Q1 </a:t>
            </a:r>
            <a:r>
              <a:rPr lang="en-GB" sz="1600">
                <a:latin typeface="Open Sans"/>
                <a:ea typeface="Open Sans"/>
                <a:cs typeface="Open Sans"/>
                <a:sym typeface="Open Sans"/>
              </a:rPr>
              <a:t>✔️</a:t>
            </a:r>
            <a:r>
              <a:rPr lang="en-GB" sz="1600">
                <a:latin typeface="Open Sans"/>
                <a:ea typeface="Open Sans"/>
                <a:cs typeface="Open Sans"/>
                <a:sym typeface="Open Sans"/>
              </a:rPr>
              <a:t> &amp; Q3</a:t>
            </a:r>
            <a:endParaRPr sz="1600">
              <a:latin typeface="Open Sans"/>
              <a:ea typeface="Open Sans"/>
              <a:cs typeface="Open Sans"/>
              <a:sym typeface="Open Sans"/>
            </a:endParaRPr>
          </a:p>
          <a:p>
            <a:pPr indent="0" lvl="0" marL="0" rtl="0" algn="l">
              <a:lnSpc>
                <a:spcPct val="90000"/>
              </a:lnSpc>
              <a:spcBef>
                <a:spcPts val="1600"/>
              </a:spcBef>
              <a:spcAft>
                <a:spcPts val="0"/>
              </a:spcAft>
              <a:buClr>
                <a:srgbClr val="FF0000"/>
              </a:buClr>
              <a:buSzPts val="1800"/>
              <a:buNone/>
            </a:pPr>
            <a:r>
              <a:rPr lang="en-GB" sz="1600">
                <a:solidFill>
                  <a:srgbClr val="FF0000"/>
                </a:solidFill>
                <a:latin typeface="Open Sans"/>
                <a:ea typeface="Open Sans"/>
                <a:cs typeface="Open Sans"/>
                <a:sym typeface="Open Sans"/>
              </a:rPr>
              <a:t>             </a:t>
            </a:r>
            <a:endParaRPr sz="1600">
              <a:solidFill>
                <a:srgbClr val="FF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6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i="1" sz="16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6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rgbClr val="000000"/>
              </a:buClr>
              <a:buSzPts val="1800"/>
              <a:buNone/>
            </a:pPr>
            <a:r>
              <a:rPr lang="en-GB" sz="1400">
                <a:solidFill>
                  <a:srgbClr val="000000"/>
                </a:solidFill>
                <a:latin typeface="Open Sans"/>
                <a:ea typeface="Open Sans"/>
                <a:cs typeface="Open Sans"/>
                <a:sym typeface="Open Sans"/>
              </a:rPr>
              <a:t>T2.1.3 …..</a:t>
            </a:r>
            <a:endParaRPr sz="14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rgbClr val="000000"/>
              </a:buClr>
              <a:buSzPts val="1800"/>
              <a:buNone/>
            </a:pPr>
            <a:r>
              <a:rPr b="1" i="1" lang="en-GB">
                <a:solidFill>
                  <a:srgbClr val="000000"/>
                </a:solidFill>
              </a:rPr>
              <a:t>  </a:t>
            </a:r>
            <a:endParaRPr b="1" i="1">
              <a:solidFill>
                <a:srgbClr val="000000"/>
              </a:solidFill>
            </a:endParaRPr>
          </a:p>
          <a:p>
            <a:pPr indent="0" lvl="0" marL="0" rtl="0" algn="l">
              <a:lnSpc>
                <a:spcPct val="90000"/>
              </a:lnSpc>
              <a:spcBef>
                <a:spcPts val="1600"/>
              </a:spcBef>
              <a:spcAft>
                <a:spcPts val="1600"/>
              </a:spcAft>
              <a:buClr>
                <a:schemeClr val="dk1"/>
              </a:buClr>
              <a:buSzPts val="1800"/>
              <a:buNone/>
            </a:pPr>
            <a:r>
              <a:t/>
            </a:r>
            <a:endParaRPr b="1" i="1"/>
          </a:p>
        </p:txBody>
      </p:sp>
      <p:sp>
        <p:nvSpPr>
          <p:cNvPr id="508" name="Google Shape;508;p7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67" name="Shape 167"/>
        <p:cNvGrpSpPr/>
        <p:nvPr/>
      </p:nvGrpSpPr>
      <p:grpSpPr>
        <a:xfrm>
          <a:off x="0" y="0"/>
          <a:ext cx="0" cy="0"/>
          <a:chOff x="0" y="0"/>
          <a:chExt cx="0" cy="0"/>
        </a:xfrm>
      </p:grpSpPr>
      <p:sp>
        <p:nvSpPr>
          <p:cNvPr id="168" name="Google Shape;168;p3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0"/>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The building</a:t>
            </a:r>
            <a:endParaRPr sz="3000">
              <a:solidFill>
                <a:srgbClr val="BF9000"/>
              </a:solidFill>
              <a:latin typeface="Open Sans"/>
              <a:ea typeface="Open Sans"/>
              <a:cs typeface="Open Sans"/>
              <a:sym typeface="Open Sans"/>
            </a:endParaRPr>
          </a:p>
        </p:txBody>
      </p:sp>
      <p:pic>
        <p:nvPicPr>
          <p:cNvPr id="170" name="Google Shape;170;p30"/>
          <p:cNvPicPr preferRelativeResize="0"/>
          <p:nvPr/>
        </p:nvPicPr>
        <p:blipFill>
          <a:blip r:embed="rId3">
            <a:alphaModFix/>
          </a:blip>
          <a:stretch>
            <a:fillRect/>
          </a:stretch>
        </p:blipFill>
        <p:spPr>
          <a:xfrm>
            <a:off x="5683150" y="1071400"/>
            <a:ext cx="2981325" cy="2219325"/>
          </a:xfrm>
          <a:prstGeom prst="rect">
            <a:avLst/>
          </a:prstGeom>
          <a:noFill/>
          <a:ln>
            <a:noFill/>
          </a:ln>
        </p:spPr>
      </p:pic>
      <p:sp>
        <p:nvSpPr>
          <p:cNvPr id="171" name="Google Shape;171;p30"/>
          <p:cNvSpPr txBox="1"/>
          <p:nvPr/>
        </p:nvSpPr>
        <p:spPr>
          <a:xfrm>
            <a:off x="372525" y="1071400"/>
            <a:ext cx="4939800" cy="41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2020</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1. Building </a:t>
            </a:r>
            <a:endParaRPr b="1"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b="1" lang="en-GB" sz="1800">
                <a:solidFill>
                  <a:schemeClr val="lt1"/>
                </a:solidFill>
                <a:latin typeface="Open Sans"/>
                <a:ea typeface="Open Sans"/>
                <a:cs typeface="Open Sans"/>
                <a:sym typeface="Open Sans"/>
              </a:rPr>
              <a:t>Maintenance Plan </a:t>
            </a:r>
            <a:r>
              <a:rPr lang="en-GB" sz="1800">
                <a:solidFill>
                  <a:schemeClr val="lt1"/>
                </a:solidFill>
                <a:latin typeface="Open Sans"/>
                <a:ea typeface="Open Sans"/>
                <a:cs typeface="Open Sans"/>
                <a:sym typeface="Open Sans"/>
              </a:rPr>
              <a:t>5 year rolling plan in place with designated work for 2020. </a:t>
            </a:r>
            <a:endParaRPr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Feasible </a:t>
            </a:r>
            <a:r>
              <a:rPr b="1" lang="en-GB" sz="1800">
                <a:solidFill>
                  <a:schemeClr val="lt1"/>
                </a:solidFill>
                <a:latin typeface="Open Sans"/>
                <a:ea typeface="Open Sans"/>
                <a:cs typeface="Open Sans"/>
                <a:sym typeface="Open Sans"/>
              </a:rPr>
              <a:t>Flip the Building Plan</a:t>
            </a:r>
            <a:endParaRPr b="1" sz="1800">
              <a:solidFill>
                <a:schemeClr val="lt1"/>
              </a:solidFill>
              <a:latin typeface="Open Sans"/>
              <a:ea typeface="Open Sans"/>
              <a:cs typeface="Open Sans"/>
              <a:sym typeface="Open Sans"/>
            </a:endParaRPr>
          </a:p>
          <a:p>
            <a:pPr indent="-342900" lvl="0" marL="457200" rtl="0" algn="l">
              <a:spcBef>
                <a:spcPts val="0"/>
              </a:spcBef>
              <a:spcAft>
                <a:spcPts val="0"/>
              </a:spcAft>
              <a:buClr>
                <a:schemeClr val="lt1"/>
              </a:buClr>
              <a:buSzPts val="1800"/>
              <a:buFont typeface="Open Sans"/>
              <a:buChar char="●"/>
            </a:pPr>
            <a:r>
              <a:rPr b="1" lang="en-GB" sz="1800">
                <a:solidFill>
                  <a:schemeClr val="lt1"/>
                </a:solidFill>
                <a:latin typeface="Open Sans"/>
                <a:ea typeface="Open Sans"/>
                <a:cs typeface="Open Sans"/>
                <a:sym typeface="Open Sans"/>
              </a:rPr>
              <a:t>Opera, Medieval Quarter &amp; Waterfront Development </a:t>
            </a:r>
            <a:r>
              <a:rPr lang="en-GB" sz="1800">
                <a:solidFill>
                  <a:schemeClr val="lt1"/>
                </a:solidFill>
                <a:latin typeface="Open Sans"/>
                <a:ea typeface="Open Sans"/>
                <a:cs typeface="Open Sans"/>
                <a:sym typeface="Open Sans"/>
              </a:rPr>
              <a:t>- contribute to the holistic development of the area</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2. Raise funds* to:</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Create a showcase gallery</a:t>
            </a:r>
            <a:endParaRPr sz="1800">
              <a:solidFill>
                <a:schemeClr val="lt1"/>
              </a:solidFill>
              <a:latin typeface="Open Sans"/>
              <a:ea typeface="Open Sans"/>
              <a:cs typeface="Open Sans"/>
              <a:sym typeface="Open Sans"/>
            </a:endParaRPr>
          </a:p>
          <a:p>
            <a:pPr indent="457200" lvl="0" marL="0" rtl="0" algn="l">
              <a:spcBef>
                <a:spcPts val="0"/>
              </a:spcBef>
              <a:spcAft>
                <a:spcPts val="0"/>
              </a:spcAft>
              <a:buClr>
                <a:schemeClr val="dk1"/>
              </a:buClr>
              <a:buSzPts val="1100"/>
              <a:buFont typeface="Arial"/>
              <a:buNone/>
            </a:pPr>
            <a:r>
              <a:rPr lang="en-GB" sz="1800">
                <a:solidFill>
                  <a:schemeClr val="lt1"/>
                </a:solidFill>
                <a:latin typeface="Open Sans"/>
                <a:ea typeface="Open Sans"/>
                <a:cs typeface="Open Sans"/>
                <a:sym typeface="Open Sans"/>
              </a:rPr>
              <a:t>Create the </a:t>
            </a:r>
            <a:r>
              <a:rPr b="1" lang="en-GB" sz="1800">
                <a:solidFill>
                  <a:schemeClr val="lt1"/>
                </a:solidFill>
                <a:latin typeface="Open Sans"/>
                <a:ea typeface="Open Sans"/>
                <a:cs typeface="Open Sans"/>
                <a:sym typeface="Open Sans"/>
              </a:rPr>
              <a:t>Museum in a Garden</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3. Engage visitors and increase physical participation* </a:t>
            </a:r>
            <a:r>
              <a:rPr lang="en-GB" sz="1800">
                <a:solidFill>
                  <a:schemeClr val="lt1"/>
                </a:solidFill>
                <a:latin typeface="Open Sans"/>
                <a:ea typeface="Open Sans"/>
                <a:cs typeface="Open Sans"/>
                <a:sym typeface="Open Sans"/>
              </a:rPr>
              <a:t>in our collections and exhibitions.</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200">
                <a:solidFill>
                  <a:schemeClr val="lt1"/>
                </a:solidFill>
                <a:latin typeface="Open Sans"/>
                <a:ea typeface="Open Sans"/>
                <a:cs typeface="Open Sans"/>
                <a:sym typeface="Open Sans"/>
              </a:rPr>
              <a:t>* See Priority 4 Plans &amp; Priority 2</a:t>
            </a:r>
            <a:endParaRPr sz="12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172" name="Google Shape;172;p30"/>
          <p:cNvPicPr preferRelativeResize="0"/>
          <p:nvPr/>
        </p:nvPicPr>
        <p:blipFill>
          <a:blip r:embed="rId4">
            <a:alphaModFix/>
          </a:blip>
          <a:stretch>
            <a:fillRect/>
          </a:stretch>
        </p:blipFill>
        <p:spPr>
          <a:xfrm>
            <a:off x="5683150" y="3756344"/>
            <a:ext cx="2981325" cy="2245031"/>
          </a:xfrm>
          <a:prstGeom prst="rect">
            <a:avLst/>
          </a:prstGeom>
          <a:noFill/>
          <a:ln>
            <a:noFill/>
          </a:ln>
        </p:spPr>
      </p:pic>
      <p:sp>
        <p:nvSpPr>
          <p:cNvPr id="173" name="Google Shape;173;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2" name="Shape 512"/>
        <p:cNvGrpSpPr/>
        <p:nvPr/>
      </p:nvGrpSpPr>
      <p:grpSpPr>
        <a:xfrm>
          <a:off x="0" y="0"/>
          <a:ext cx="0" cy="0"/>
          <a:chOff x="0" y="0"/>
          <a:chExt cx="0" cy="0"/>
        </a:xfrm>
      </p:grpSpPr>
      <p:sp>
        <p:nvSpPr>
          <p:cNvPr id="513" name="Google Shape;513;p75"/>
          <p:cNvSpPr/>
          <p:nvPr/>
        </p:nvSpPr>
        <p:spPr>
          <a:xfrm>
            <a:off x="311700" y="976650"/>
            <a:ext cx="8691600" cy="4155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Responsible:  Maria                </a:t>
            </a:r>
            <a:r>
              <a:rPr lang="en-GB" sz="1600">
                <a:solidFill>
                  <a:schemeClr val="dk1"/>
                </a:solidFill>
                <a:latin typeface="Open Sans"/>
                <a:ea typeface="Open Sans"/>
                <a:cs typeface="Open Sans"/>
                <a:sym typeface="Open Sans"/>
              </a:rPr>
              <a:t>Date: Jan to September 2020             </a:t>
            </a:r>
            <a:r>
              <a:rPr b="1" lang="en-GB" sz="1600">
                <a:solidFill>
                  <a:schemeClr val="dk1"/>
                </a:solidFill>
                <a:latin typeface="Open Sans"/>
                <a:ea typeface="Open Sans"/>
                <a:cs typeface="Open Sans"/>
                <a:sym typeface="Open Sans"/>
              </a:rPr>
              <a:t>Budget:</a:t>
            </a:r>
            <a:r>
              <a:rPr lang="en-GB" sz="1600">
                <a:solidFill>
                  <a:schemeClr val="dk1"/>
                </a:solidFill>
                <a:latin typeface="Open Sans"/>
                <a:ea typeface="Open Sans"/>
                <a:cs typeface="Open Sans"/>
                <a:sym typeface="Open Sans"/>
              </a:rPr>
              <a:t> Education</a:t>
            </a:r>
            <a:endParaRPr b="1" i="1" sz="1800">
              <a:solidFill>
                <a:schemeClr val="dk1"/>
              </a:solidFill>
              <a:latin typeface="Calibri"/>
              <a:ea typeface="Calibri"/>
              <a:cs typeface="Calibri"/>
              <a:sym typeface="Calibri"/>
            </a:endParaRPr>
          </a:p>
          <a:p>
            <a:pPr indent="0" lvl="0" marL="0" marR="0" rtl="0" algn="l">
              <a:spcBef>
                <a:spcPts val="1600"/>
              </a:spcBef>
              <a:spcAft>
                <a:spcPts val="0"/>
              </a:spcAft>
              <a:buNone/>
            </a:pPr>
            <a:r>
              <a:rPr b="1" lang="en-GB" sz="1800">
                <a:solidFill>
                  <a:schemeClr val="dk1"/>
                </a:solidFill>
                <a:latin typeface="Open Sans"/>
                <a:ea typeface="Open Sans"/>
                <a:cs typeface="Open Sans"/>
                <a:sym typeface="Open Sans"/>
              </a:rPr>
              <a:t>T1</a:t>
            </a:r>
            <a:r>
              <a:rPr lang="en-GB" sz="1800">
                <a:solidFill>
                  <a:schemeClr val="dk1"/>
                </a:solidFill>
                <a:latin typeface="Open Sans"/>
                <a:ea typeface="Open Sans"/>
                <a:cs typeface="Open Sans"/>
                <a:sym typeface="Open Sans"/>
              </a:rPr>
              <a:t>  </a:t>
            </a:r>
            <a:r>
              <a:rPr b="1" lang="en-GB" sz="1800">
                <a:solidFill>
                  <a:schemeClr val="dk1"/>
                </a:solidFill>
                <a:latin typeface="Open Sans"/>
                <a:ea typeface="Open Sans"/>
                <a:cs typeface="Open Sans"/>
                <a:sym typeface="Open Sans"/>
              </a:rPr>
              <a:t>Onsite Primary school</a:t>
            </a:r>
            <a:r>
              <a:rPr lang="en-GB" sz="1800">
                <a:solidFill>
                  <a:schemeClr val="dk1"/>
                </a:solidFill>
                <a:latin typeface="Open Sans"/>
                <a:ea typeface="Open Sans"/>
                <a:cs typeface="Open Sans"/>
                <a:sym typeface="Open Sans"/>
              </a:rPr>
              <a:t> workshop programme  </a:t>
            </a:r>
            <a:r>
              <a:rPr b="1" lang="en-GB" sz="1800">
                <a:solidFill>
                  <a:schemeClr val="dk1"/>
                </a:solidFill>
                <a:latin typeface="Open Sans"/>
                <a:ea typeface="Open Sans"/>
                <a:cs typeface="Open Sans"/>
                <a:sym typeface="Open Sans"/>
              </a:rPr>
              <a:t>Timeline: </a:t>
            </a:r>
            <a:r>
              <a:rPr lang="en-GB" sz="1800">
                <a:solidFill>
                  <a:schemeClr val="dk1"/>
                </a:solidFill>
                <a:latin typeface="Open Sans"/>
                <a:ea typeface="Open Sans"/>
                <a:cs typeface="Open Sans"/>
                <a:sym typeface="Open Sans"/>
              </a:rPr>
              <a:t> </a:t>
            </a:r>
            <a:r>
              <a:rPr i="1" lang="en-GB" sz="1800">
                <a:solidFill>
                  <a:schemeClr val="dk1"/>
                </a:solidFill>
                <a:latin typeface="Open Sans"/>
                <a:ea typeface="Open Sans"/>
                <a:cs typeface="Open Sans"/>
                <a:sym typeface="Open Sans"/>
              </a:rPr>
              <a:t>Q1 to Q4 </a:t>
            </a:r>
            <a:endParaRPr sz="1800">
              <a:solidFill>
                <a:schemeClr val="dk1"/>
              </a:solidFill>
              <a:latin typeface="Open Sans"/>
              <a:ea typeface="Open Sans"/>
              <a:cs typeface="Open Sans"/>
              <a:sym typeface="Open Sans"/>
            </a:endParaRPr>
          </a:p>
          <a:p>
            <a:pPr indent="0" lvl="0" marL="0" marR="0" rtl="0" algn="l">
              <a:spcBef>
                <a:spcPts val="1600"/>
              </a:spcBef>
              <a:spcAft>
                <a:spcPts val="0"/>
              </a:spcAft>
              <a:buNone/>
            </a:pPr>
            <a:r>
              <a:rPr b="1" lang="en-GB" sz="1600">
                <a:solidFill>
                  <a:schemeClr val="dk1"/>
                </a:solidFill>
                <a:latin typeface="Open Sans"/>
                <a:ea typeface="Open Sans"/>
                <a:cs typeface="Open Sans"/>
                <a:sym typeface="Open Sans"/>
              </a:rPr>
              <a:t>T1.2  800 Years of Fashion</a:t>
            </a:r>
            <a:r>
              <a:rPr lang="en-GB" sz="1600">
                <a:solidFill>
                  <a:schemeClr val="dk1"/>
                </a:solidFill>
                <a:latin typeface="Open Sans"/>
                <a:ea typeface="Open Sans"/>
                <a:cs typeface="Open Sans"/>
                <a:sym typeface="Open Sans"/>
              </a:rPr>
              <a:t>                                          </a:t>
            </a:r>
            <a:endParaRPr sz="1600">
              <a:solidFill>
                <a:schemeClr val="dk1"/>
              </a:solidFill>
              <a:latin typeface="Open Sans"/>
              <a:ea typeface="Open Sans"/>
              <a:cs typeface="Open Sans"/>
              <a:sym typeface="Open Sans"/>
            </a:endParaRPr>
          </a:p>
          <a:p>
            <a:pPr indent="0" lvl="0" marL="0" marR="0" rtl="0" algn="l">
              <a:spcBef>
                <a:spcPts val="1600"/>
              </a:spcBef>
              <a:spcAft>
                <a:spcPts val="0"/>
              </a:spcAft>
              <a:buNone/>
            </a:pPr>
            <a:r>
              <a:rPr lang="en-GB" sz="1600">
                <a:solidFill>
                  <a:schemeClr val="dk1"/>
                </a:solidFill>
                <a:latin typeface="Open Sans"/>
                <a:ea typeface="Open Sans"/>
                <a:cs typeface="Open Sans"/>
                <a:sym typeface="Open Sans"/>
              </a:rPr>
              <a:t>       </a:t>
            </a:r>
            <a:r>
              <a:rPr b="1" lang="en-GB" sz="1600">
                <a:solidFill>
                  <a:schemeClr val="dk1"/>
                </a:solidFill>
                <a:latin typeface="Open Sans"/>
                <a:ea typeface="Open Sans"/>
                <a:cs typeface="Open Sans"/>
                <a:sym typeface="Open Sans"/>
              </a:rPr>
              <a:t>  </a:t>
            </a:r>
            <a:r>
              <a:rPr lang="en-GB" sz="1600">
                <a:solidFill>
                  <a:schemeClr val="dk1"/>
                </a:solidFill>
                <a:latin typeface="Open Sans"/>
                <a:ea typeface="Open Sans"/>
                <a:cs typeface="Open Sans"/>
                <a:sym typeface="Open Sans"/>
              </a:rPr>
              <a:t> </a:t>
            </a:r>
            <a:r>
              <a:rPr lang="en-GB" sz="1600">
                <a:solidFill>
                  <a:srgbClr val="434343"/>
                </a:solidFill>
                <a:latin typeface="Open Sans"/>
                <a:ea typeface="Open Sans"/>
                <a:cs typeface="Open Sans"/>
                <a:sym typeface="Open Sans"/>
              </a:rPr>
              <a:t>T1.2.1</a:t>
            </a:r>
            <a:r>
              <a:rPr lang="en-GB" sz="1600">
                <a:solidFill>
                  <a:srgbClr val="434343"/>
                </a:solidFill>
                <a:latin typeface="Open Sans"/>
                <a:ea typeface="Open Sans"/>
                <a:cs typeface="Open Sans"/>
                <a:sym typeface="Open Sans"/>
              </a:rPr>
              <a:t> Complete outstand repairs </a:t>
            </a:r>
            <a:r>
              <a:rPr lang="en-GB" sz="1600">
                <a:solidFill>
                  <a:schemeClr val="dk1"/>
                </a:solidFill>
                <a:latin typeface="Open Sans"/>
                <a:ea typeface="Open Sans"/>
                <a:cs typeface="Open Sans"/>
                <a:sym typeface="Open Sans"/>
              </a:rPr>
              <a:t>✔️</a:t>
            </a:r>
            <a:r>
              <a:rPr lang="en-GB" sz="1600">
                <a:solidFill>
                  <a:srgbClr val="434343"/>
                </a:solidFill>
                <a:latin typeface="Open Sans"/>
                <a:ea typeface="Open Sans"/>
                <a:cs typeface="Open Sans"/>
                <a:sym typeface="Open Sans"/>
              </a:rPr>
              <a:t>  </a:t>
            </a:r>
            <a:endParaRPr sz="1600">
              <a:solidFill>
                <a:srgbClr val="434343"/>
              </a:solidFill>
              <a:latin typeface="Open Sans"/>
              <a:ea typeface="Open Sans"/>
              <a:cs typeface="Open Sans"/>
              <a:sym typeface="Open Sans"/>
            </a:endParaRPr>
          </a:p>
          <a:p>
            <a:pPr indent="0" lvl="0" marL="0" marR="0" rtl="0" algn="l">
              <a:spcBef>
                <a:spcPts val="1600"/>
              </a:spcBef>
              <a:spcAft>
                <a:spcPts val="0"/>
              </a:spcAft>
              <a:buNone/>
            </a:pPr>
            <a:r>
              <a:rPr lang="en-GB" sz="1600">
                <a:solidFill>
                  <a:srgbClr val="434343"/>
                </a:solidFill>
                <a:latin typeface="Open Sans"/>
                <a:ea typeface="Open Sans"/>
                <a:cs typeface="Open Sans"/>
                <a:sym typeface="Open Sans"/>
              </a:rPr>
              <a:t>                             </a:t>
            </a:r>
            <a:r>
              <a:rPr lang="en-GB" sz="1600">
                <a:solidFill>
                  <a:srgbClr val="FF0000"/>
                </a:solidFill>
                <a:latin typeface="Open Sans"/>
                <a:ea typeface="Open Sans"/>
                <a:cs typeface="Open Sans"/>
                <a:sym typeface="Open Sans"/>
              </a:rPr>
              <a:t>And dry cleaning of costumes by </a:t>
            </a:r>
            <a:r>
              <a:rPr lang="en-GB" sz="1600">
                <a:solidFill>
                  <a:srgbClr val="FF0000"/>
                </a:solidFill>
                <a:latin typeface="Open Sans"/>
                <a:ea typeface="Open Sans"/>
                <a:cs typeface="Open Sans"/>
                <a:sym typeface="Open Sans"/>
              </a:rPr>
              <a:t>February  </a:t>
            </a:r>
            <a:r>
              <a:rPr lang="en-GB" sz="1600">
                <a:solidFill>
                  <a:srgbClr val="434343"/>
                </a:solidFill>
                <a:latin typeface="Open Sans"/>
                <a:ea typeface="Open Sans"/>
                <a:cs typeface="Open Sans"/>
                <a:sym typeface="Open Sans"/>
              </a:rPr>
              <a:t>     </a:t>
            </a:r>
            <a:r>
              <a:rPr lang="en-GB" sz="1600">
                <a:solidFill>
                  <a:srgbClr val="FF0000"/>
                </a:solidFill>
                <a:latin typeface="Open Sans"/>
                <a:ea typeface="Open Sans"/>
                <a:cs typeface="Open Sans"/>
                <a:sym typeface="Open Sans"/>
              </a:rPr>
              <a:t>deferred to Q3</a:t>
            </a:r>
            <a:r>
              <a:rPr lang="en-GB" sz="1600">
                <a:solidFill>
                  <a:srgbClr val="FF0000"/>
                </a:solidFill>
                <a:latin typeface="Open Sans"/>
                <a:ea typeface="Open Sans"/>
                <a:cs typeface="Open Sans"/>
                <a:sym typeface="Open Sans"/>
              </a:rPr>
              <a:t>   </a:t>
            </a:r>
            <a:endParaRPr>
              <a:solidFill>
                <a:srgbClr val="FF0000"/>
              </a:solidFill>
            </a:endParaRPr>
          </a:p>
          <a:p>
            <a:pPr indent="0" lvl="0" marL="0" marR="0" rtl="0" algn="r">
              <a:spcBef>
                <a:spcPts val="1600"/>
              </a:spcBef>
              <a:spcAft>
                <a:spcPts val="0"/>
              </a:spcAft>
              <a:buNone/>
            </a:pPr>
            <a:r>
              <a:rPr lang="en-GB" sz="1600">
                <a:solidFill>
                  <a:srgbClr val="434343"/>
                </a:solidFill>
                <a:latin typeface="Open Sans"/>
                <a:ea typeface="Open Sans"/>
                <a:cs typeface="Open Sans"/>
                <a:sym typeface="Open Sans"/>
              </a:rPr>
              <a:t>  </a:t>
            </a:r>
            <a:r>
              <a:rPr b="1" lang="en-GB" sz="1600">
                <a:solidFill>
                  <a:srgbClr val="434343"/>
                </a:solidFill>
                <a:latin typeface="Open Sans"/>
                <a:ea typeface="Open Sans"/>
                <a:cs typeface="Open Sans"/>
                <a:sym typeface="Open Sans"/>
              </a:rPr>
              <a:t>  </a:t>
            </a:r>
            <a:r>
              <a:rPr lang="en-GB" sz="1600">
                <a:solidFill>
                  <a:srgbClr val="FF0000"/>
                </a:solidFill>
                <a:latin typeface="Open Sans"/>
                <a:ea typeface="Open Sans"/>
                <a:cs typeface="Open Sans"/>
                <a:sym typeface="Open Sans"/>
              </a:rPr>
              <a:t> </a:t>
            </a:r>
            <a:r>
              <a:rPr lang="en-GB" sz="1600" strike="sngStrike">
                <a:solidFill>
                  <a:srgbClr val="FF0000"/>
                </a:solidFill>
                <a:latin typeface="Open Sans"/>
                <a:ea typeface="Open Sans"/>
                <a:cs typeface="Open Sans"/>
                <a:sym typeface="Open Sans"/>
              </a:rPr>
              <a:t>T1.2.2 Research and deliver a post workshop teachers pack (</a:t>
            </a:r>
            <a:r>
              <a:rPr lang="en-GB" sz="1600" strike="sngStrike">
                <a:solidFill>
                  <a:srgbClr val="FF0000"/>
                </a:solidFill>
                <a:latin typeface="Open Sans"/>
                <a:ea typeface="Open Sans"/>
                <a:cs typeface="Open Sans"/>
                <a:sym typeface="Open Sans"/>
              </a:rPr>
              <a:t>for 5</a:t>
            </a:r>
            <a:r>
              <a:rPr baseline="30000" lang="en-GB" sz="1600" strike="sngStrike">
                <a:solidFill>
                  <a:srgbClr val="FF0000"/>
                </a:solidFill>
                <a:latin typeface="Open Sans"/>
                <a:ea typeface="Open Sans"/>
                <a:cs typeface="Open Sans"/>
                <a:sym typeface="Open Sans"/>
              </a:rPr>
              <a:t>th</a:t>
            </a:r>
            <a:r>
              <a:rPr lang="en-GB" sz="1600" strike="sngStrike">
                <a:solidFill>
                  <a:srgbClr val="FF0000"/>
                </a:solidFill>
                <a:latin typeface="Open Sans"/>
                <a:ea typeface="Open Sans"/>
                <a:cs typeface="Open Sans"/>
                <a:sym typeface="Open Sans"/>
              </a:rPr>
              <a:t> and 6</a:t>
            </a:r>
            <a:r>
              <a:rPr baseline="30000" lang="en-GB" sz="1600" strike="sngStrike">
                <a:solidFill>
                  <a:srgbClr val="FF0000"/>
                </a:solidFill>
                <a:latin typeface="Open Sans"/>
                <a:ea typeface="Open Sans"/>
                <a:cs typeface="Open Sans"/>
                <a:sym typeface="Open Sans"/>
              </a:rPr>
              <a:t>th</a:t>
            </a:r>
            <a:r>
              <a:rPr lang="en-GB" sz="1600" strike="sngStrike">
                <a:solidFill>
                  <a:srgbClr val="FF0000"/>
                </a:solidFill>
                <a:latin typeface="Open Sans"/>
                <a:ea typeface="Open Sans"/>
                <a:cs typeface="Open Sans"/>
                <a:sym typeface="Open Sans"/>
              </a:rPr>
              <a:t> </a:t>
            </a:r>
            <a:r>
              <a:rPr lang="en-GB" sz="1600" strike="sngStrike">
                <a:solidFill>
                  <a:srgbClr val="FF0000"/>
                </a:solidFill>
                <a:latin typeface="Open Sans"/>
                <a:ea typeface="Open Sans"/>
                <a:cs typeface="Open Sans"/>
                <a:sym typeface="Open Sans"/>
              </a:rPr>
              <a:t>classes) 											      Q2 &amp; 3</a:t>
            </a:r>
            <a:endParaRPr sz="1600" strike="sngStrike">
              <a:solidFill>
                <a:srgbClr val="FF0000"/>
              </a:solidFill>
              <a:latin typeface="Open Sans"/>
              <a:ea typeface="Open Sans"/>
              <a:cs typeface="Open Sans"/>
              <a:sym typeface="Open Sans"/>
            </a:endParaRPr>
          </a:p>
          <a:p>
            <a:pPr indent="0" lvl="0" marL="0" marR="0" rtl="0" algn="r">
              <a:spcBef>
                <a:spcPts val="1600"/>
              </a:spcBef>
              <a:spcAft>
                <a:spcPts val="0"/>
              </a:spcAft>
              <a:buNone/>
            </a:pPr>
            <a:r>
              <a:t/>
            </a:r>
            <a:endParaRPr sz="1600">
              <a:solidFill>
                <a:schemeClr val="dk1"/>
              </a:solidFill>
              <a:latin typeface="Open Sans"/>
              <a:ea typeface="Open Sans"/>
              <a:cs typeface="Open Sans"/>
              <a:sym typeface="Open Sans"/>
            </a:endParaRPr>
          </a:p>
          <a:p>
            <a:pPr indent="-285750" lvl="0" marL="285750" marR="0" rtl="0" algn="l">
              <a:spcBef>
                <a:spcPts val="1600"/>
              </a:spcBef>
              <a:spcAft>
                <a:spcPts val="0"/>
              </a:spcAft>
              <a:buNone/>
            </a:pPr>
            <a:r>
              <a:t/>
            </a:r>
            <a:endParaRPr sz="1800">
              <a:solidFill>
                <a:schemeClr val="lt1"/>
              </a:solidFill>
              <a:latin typeface="Open Sans"/>
              <a:ea typeface="Open Sans"/>
              <a:cs typeface="Open Sans"/>
              <a:sym typeface="Open Sans"/>
            </a:endParaRPr>
          </a:p>
        </p:txBody>
      </p:sp>
      <p:sp>
        <p:nvSpPr>
          <p:cNvPr id="514" name="Google Shape;514;p75"/>
          <p:cNvSpPr txBox="1"/>
          <p:nvPr>
            <p:ph type="title"/>
          </p:nvPr>
        </p:nvSpPr>
        <p:spPr>
          <a:xfrm>
            <a:off x="311700" y="213142"/>
            <a:ext cx="85206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BF9000"/>
              </a:buClr>
              <a:buSzPts val="3000"/>
              <a:buFont typeface="Open Sans"/>
              <a:buNone/>
            </a:pPr>
            <a:r>
              <a:rPr lang="en-GB" sz="3000">
                <a:solidFill>
                  <a:srgbClr val="BF9000"/>
                </a:solidFill>
                <a:latin typeface="Open Sans"/>
                <a:ea typeface="Open Sans"/>
                <a:cs typeface="Open Sans"/>
                <a:sym typeface="Open Sans"/>
              </a:rPr>
              <a:t>Priority 2. Public Engagement - Education</a:t>
            </a:r>
            <a:endParaRPr/>
          </a:p>
        </p:txBody>
      </p:sp>
      <p:sp>
        <p:nvSpPr>
          <p:cNvPr id="515" name="Google Shape;515;p75"/>
          <p:cNvSpPr txBox="1"/>
          <p:nvPr/>
        </p:nvSpPr>
        <p:spPr>
          <a:xfrm>
            <a:off x="1202025" y="5647675"/>
            <a:ext cx="74664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CC0000"/>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9" name="Shape 519"/>
        <p:cNvGrpSpPr/>
        <p:nvPr/>
      </p:nvGrpSpPr>
      <p:grpSpPr>
        <a:xfrm>
          <a:off x="0" y="0"/>
          <a:ext cx="0" cy="0"/>
          <a:chOff x="0" y="0"/>
          <a:chExt cx="0" cy="0"/>
        </a:xfrm>
      </p:grpSpPr>
      <p:sp>
        <p:nvSpPr>
          <p:cNvPr id="520" name="Google Shape;520;p76"/>
          <p:cNvSpPr txBox="1"/>
          <p:nvPr>
            <p:ph idx="1" type="body"/>
          </p:nvPr>
        </p:nvSpPr>
        <p:spPr>
          <a:xfrm>
            <a:off x="67525" y="591375"/>
            <a:ext cx="9076500" cy="6193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a:t>  </a:t>
            </a:r>
            <a:r>
              <a:rPr b="1" lang="en-GB" sz="1800"/>
              <a:t>Responsible:  Maria      Accountable Jill             Timeline:</a:t>
            </a:r>
            <a:r>
              <a:rPr lang="en-GB" sz="1800">
                <a:latin typeface="Open Sans"/>
                <a:ea typeface="Open Sans"/>
                <a:cs typeface="Open Sans"/>
                <a:sym typeface="Open Sans"/>
              </a:rPr>
              <a:t>: 2020  </a:t>
            </a:r>
            <a:r>
              <a:rPr b="1" lang="en-GB" sz="1800">
                <a:latin typeface="Open Sans"/>
                <a:ea typeface="Open Sans"/>
                <a:cs typeface="Open Sans"/>
                <a:sym typeface="Open Sans"/>
              </a:rPr>
              <a:t>Budget:</a:t>
            </a:r>
            <a:r>
              <a:rPr lang="en-GB" sz="1800">
                <a:latin typeface="Open Sans"/>
                <a:ea typeface="Open Sans"/>
                <a:cs typeface="Open Sans"/>
                <a:sym typeface="Open Sans"/>
              </a:rPr>
              <a:t> Education</a:t>
            </a:r>
            <a:r>
              <a:rPr b="1" lang="en-GB" sz="1800"/>
              <a:t>         </a:t>
            </a:r>
            <a:r>
              <a:rPr b="1" lang="en-GB"/>
              <a:t>     </a:t>
            </a:r>
            <a:endParaRPr b="1" i="1"/>
          </a:p>
          <a:p>
            <a:pPr indent="0" lvl="0" marL="0" rtl="0" algn="l">
              <a:lnSpc>
                <a:spcPct val="90000"/>
              </a:lnSpc>
              <a:spcBef>
                <a:spcPts val="1600"/>
              </a:spcBef>
              <a:spcAft>
                <a:spcPts val="0"/>
              </a:spcAft>
              <a:buClr>
                <a:schemeClr val="dk1"/>
              </a:buClr>
              <a:buSzPts val="1800"/>
              <a:buNone/>
            </a:pPr>
            <a:r>
              <a:rPr b="1" lang="en-GB" sz="1800">
                <a:latin typeface="Open Sans"/>
                <a:ea typeface="Open Sans"/>
                <a:cs typeface="Open Sans"/>
                <a:sym typeface="Open Sans"/>
              </a:rPr>
              <a:t>T2 </a:t>
            </a:r>
            <a:r>
              <a:rPr lang="en-GB" sz="1800">
                <a:latin typeface="Open Sans"/>
                <a:ea typeface="Open Sans"/>
                <a:cs typeface="Open Sans"/>
                <a:sym typeface="Open Sans"/>
              </a:rPr>
              <a:t> </a:t>
            </a:r>
            <a:r>
              <a:rPr b="1" lang="en-GB" sz="1800">
                <a:latin typeface="Open Sans"/>
                <a:ea typeface="Open Sans"/>
                <a:cs typeface="Open Sans"/>
                <a:sym typeface="Open Sans"/>
              </a:rPr>
              <a:t>Outreach Primary school </a:t>
            </a:r>
            <a:r>
              <a:rPr lang="en-GB" sz="1800">
                <a:latin typeface="Open Sans"/>
                <a:ea typeface="Open Sans"/>
                <a:cs typeface="Open Sans"/>
                <a:sym typeface="Open Sans"/>
              </a:rPr>
              <a:t>workshop programmes  Loan Boxes  </a:t>
            </a:r>
            <a:endParaRPr/>
          </a:p>
          <a:p>
            <a:pPr indent="0" lvl="0" marL="0" rtl="0" algn="l">
              <a:lnSpc>
                <a:spcPct val="90000"/>
              </a:lnSpc>
              <a:spcBef>
                <a:spcPts val="1600"/>
              </a:spcBef>
              <a:spcAft>
                <a:spcPts val="0"/>
              </a:spcAft>
              <a:buClr>
                <a:schemeClr val="dk1"/>
              </a:buClr>
              <a:buSzPts val="1800"/>
              <a:buNone/>
            </a:pPr>
            <a:r>
              <a:rPr b="1" lang="en-GB" sz="1800">
                <a:latin typeface="Open Sans"/>
                <a:ea typeface="Open Sans"/>
                <a:cs typeface="Open Sans"/>
                <a:sym typeface="Open Sans"/>
              </a:rPr>
              <a:t>T2.1 Viking Loan Box</a:t>
            </a:r>
            <a:endParaRPr b="1" sz="1800">
              <a:latin typeface="Open Sans"/>
              <a:ea typeface="Open Sans"/>
              <a:cs typeface="Open Sans"/>
              <a:sym typeface="Open Sans"/>
            </a:endParaRPr>
          </a:p>
          <a:p>
            <a:pPr indent="0" lvl="0" marL="0" rtl="0" algn="l">
              <a:lnSpc>
                <a:spcPct val="50000"/>
              </a:lnSpc>
              <a:spcBef>
                <a:spcPts val="1000"/>
              </a:spcBef>
              <a:spcAft>
                <a:spcPts val="0"/>
              </a:spcAft>
              <a:buClr>
                <a:schemeClr val="dk1"/>
              </a:buClr>
              <a:buSzPts val="1800"/>
              <a:buNone/>
            </a:pPr>
            <a:r>
              <a:rPr b="1" lang="en-GB" sz="1600">
                <a:latin typeface="Open Sans"/>
                <a:ea typeface="Open Sans"/>
                <a:cs typeface="Open Sans"/>
                <a:sym typeface="Open Sans"/>
              </a:rPr>
              <a:t>     </a:t>
            </a:r>
            <a:r>
              <a:rPr b="1" lang="en-GB" sz="1400">
                <a:latin typeface="Open Sans"/>
                <a:ea typeface="Open Sans"/>
                <a:cs typeface="Open Sans"/>
                <a:sym typeface="Open Sans"/>
              </a:rPr>
              <a:t>T</a:t>
            </a:r>
            <a:r>
              <a:rPr b="1" lang="en-GB" sz="1400">
                <a:latin typeface="Open Sans"/>
                <a:ea typeface="Open Sans"/>
                <a:cs typeface="Open Sans"/>
                <a:sym typeface="Open Sans"/>
              </a:rPr>
              <a:t>2.1.1  </a:t>
            </a:r>
            <a:r>
              <a:rPr lang="en-GB" sz="1400">
                <a:latin typeface="Open Sans"/>
                <a:ea typeface="Open Sans"/>
                <a:cs typeface="Open Sans"/>
                <a:sym typeface="Open Sans"/>
              </a:rPr>
              <a:t>Refresh resources and create new age appropriate activities sheets  Q2 - March </a:t>
            </a:r>
            <a:r>
              <a:rPr lang="en-GB" sz="1600">
                <a:latin typeface="Open Sans"/>
                <a:ea typeface="Open Sans"/>
                <a:cs typeface="Open Sans"/>
                <a:sym typeface="Open Sans"/>
              </a:rPr>
              <a:t>✔️</a:t>
            </a:r>
            <a:endParaRPr sz="1400"/>
          </a:p>
          <a:p>
            <a:pPr indent="0" lvl="0" marL="0" rtl="0" algn="l">
              <a:lnSpc>
                <a:spcPct val="50000"/>
              </a:lnSpc>
              <a:spcBef>
                <a:spcPts val="1000"/>
              </a:spcBef>
              <a:spcAft>
                <a:spcPts val="0"/>
              </a:spcAft>
              <a:buClr>
                <a:schemeClr val="dk1"/>
              </a:buClr>
              <a:buSzPts val="1800"/>
              <a:buNone/>
            </a:pPr>
            <a:r>
              <a:rPr lang="en-GB" sz="1400">
                <a:latin typeface="Open Sans"/>
                <a:ea typeface="Open Sans"/>
                <a:cs typeface="Open Sans"/>
                <a:sym typeface="Open Sans"/>
              </a:rPr>
              <a:t>     </a:t>
            </a:r>
            <a:r>
              <a:rPr lang="en-GB" sz="1400">
                <a:solidFill>
                  <a:srgbClr val="FF0000"/>
                </a:solidFill>
                <a:latin typeface="Open Sans"/>
                <a:ea typeface="Open Sans"/>
                <a:cs typeface="Open Sans"/>
                <a:sym typeface="Open Sans"/>
              </a:rPr>
              <a:t> </a:t>
            </a:r>
            <a:r>
              <a:rPr b="1" lang="en-GB" sz="1400">
                <a:solidFill>
                  <a:srgbClr val="FF0000"/>
                </a:solidFill>
                <a:latin typeface="Open Sans"/>
                <a:ea typeface="Open Sans"/>
                <a:cs typeface="Open Sans"/>
                <a:sym typeface="Open Sans"/>
              </a:rPr>
              <a:t>T</a:t>
            </a:r>
            <a:r>
              <a:rPr b="1" lang="en-GB" sz="1400">
                <a:solidFill>
                  <a:srgbClr val="FF0000"/>
                </a:solidFill>
                <a:latin typeface="Open Sans"/>
                <a:ea typeface="Open Sans"/>
                <a:cs typeface="Open Sans"/>
                <a:sym typeface="Open Sans"/>
              </a:rPr>
              <a:t>2.1.1</a:t>
            </a:r>
            <a:r>
              <a:rPr lang="en-GB" sz="1400">
                <a:solidFill>
                  <a:srgbClr val="FF0000"/>
                </a:solidFill>
                <a:latin typeface="Open Sans"/>
                <a:ea typeface="Open Sans"/>
                <a:cs typeface="Open Sans"/>
                <a:sym typeface="Open Sans"/>
              </a:rPr>
              <a:t> Recruit  and train Docents on Viking Loan Box  defer to Q4</a:t>
            </a:r>
            <a:endParaRPr b="1" sz="1400">
              <a:solidFill>
                <a:srgbClr val="FF0000"/>
              </a:solidFill>
              <a:latin typeface="Open Sans"/>
              <a:ea typeface="Open Sans"/>
              <a:cs typeface="Open Sans"/>
              <a:sym typeface="Open Sans"/>
            </a:endParaRPr>
          </a:p>
          <a:p>
            <a:pPr indent="0" lvl="0" marL="0" rtl="0" algn="l">
              <a:spcBef>
                <a:spcPts val="1000"/>
              </a:spcBef>
              <a:spcAft>
                <a:spcPts val="0"/>
              </a:spcAft>
              <a:buClr>
                <a:schemeClr val="dk1"/>
              </a:buClr>
              <a:buSzPts val="1800"/>
              <a:buNone/>
            </a:pPr>
            <a:r>
              <a:t/>
            </a:r>
            <a:endParaRPr sz="1100"/>
          </a:p>
          <a:p>
            <a:pPr indent="0" lvl="0" marL="0" rtl="0" algn="l">
              <a:spcBef>
                <a:spcPts val="0"/>
              </a:spcBef>
              <a:spcAft>
                <a:spcPts val="0"/>
              </a:spcAft>
              <a:buClr>
                <a:schemeClr val="dk1"/>
              </a:buClr>
              <a:buSzPts val="1800"/>
              <a:buNone/>
            </a:pPr>
            <a:r>
              <a:rPr b="1" lang="en-GB" sz="1600">
                <a:latin typeface="Open Sans"/>
                <a:ea typeface="Open Sans"/>
                <a:cs typeface="Open Sans"/>
                <a:sym typeface="Open Sans"/>
              </a:rPr>
              <a:t>T2.2 Archaeology Loan box:  develop with Lough Gur  and Craggaunowen </a:t>
            </a:r>
            <a:endParaRPr b="1" sz="1600">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000">
                <a:latin typeface="Open Sans"/>
                <a:ea typeface="Open Sans"/>
                <a:cs typeface="Open Sans"/>
                <a:sym typeface="Open Sans"/>
              </a:rPr>
              <a:t>Project team: Maria,  Kate Harold/Gemma O Mahony ( Lough Gur) and Jean Wallace/ Pauline Lenihan ( Shannon Heritage/Craggaunowen)</a:t>
            </a:r>
            <a:endParaRPr sz="1400"/>
          </a:p>
          <a:p>
            <a:pPr indent="0" lvl="0" marL="0" rtl="0" algn="l">
              <a:spcBef>
                <a:spcPts val="0"/>
              </a:spcBef>
              <a:spcAft>
                <a:spcPts val="0"/>
              </a:spcAft>
              <a:buClr>
                <a:schemeClr val="dk1"/>
              </a:buClr>
              <a:buSzPts val="1800"/>
              <a:buNone/>
            </a:pPr>
            <a:r>
              <a:rPr lang="en-GB" sz="1400"/>
              <a:t>       </a:t>
            </a:r>
            <a:r>
              <a:rPr b="1" lang="en-GB" sz="1400">
                <a:latin typeface="Open Sans"/>
                <a:ea typeface="Open Sans"/>
                <a:cs typeface="Open Sans"/>
                <a:sym typeface="Open Sans"/>
              </a:rPr>
              <a:t>T2.2.1</a:t>
            </a:r>
            <a:r>
              <a:rPr lang="en-GB" sz="1400">
                <a:latin typeface="Open Sans"/>
                <a:ea typeface="Open Sans"/>
                <a:cs typeface="Open Sans"/>
                <a:sym typeface="Open Sans"/>
              </a:rPr>
              <a:t> Figure out approach to d</a:t>
            </a:r>
            <a:r>
              <a:rPr lang="en-GB" sz="1400">
                <a:latin typeface="Open Sans"/>
                <a:ea typeface="Open Sans"/>
                <a:cs typeface="Open Sans"/>
                <a:sym typeface="Open Sans"/>
              </a:rPr>
              <a:t>eveloping existing loan box with above partners  </a:t>
            </a:r>
            <a:r>
              <a:rPr lang="en-GB" sz="1600">
                <a:latin typeface="Open Sans"/>
                <a:ea typeface="Open Sans"/>
                <a:cs typeface="Open Sans"/>
                <a:sym typeface="Open Sans"/>
              </a:rPr>
              <a:t>✔️</a:t>
            </a:r>
            <a:r>
              <a:rPr lang="en-GB" sz="1400">
                <a:latin typeface="Open Sans"/>
                <a:ea typeface="Open Sans"/>
                <a:cs typeface="Open Sans"/>
                <a:sym typeface="Open Sans"/>
              </a:rPr>
              <a:t>        	   Q2/3             </a:t>
            </a:r>
            <a:endParaRPr sz="1400">
              <a:latin typeface="Open Sans"/>
              <a:ea typeface="Open Sans"/>
              <a:cs typeface="Open Sans"/>
              <a:sym typeface="Open Sans"/>
            </a:endParaRPr>
          </a:p>
          <a:p>
            <a:pPr indent="0" lvl="0" marL="0" rtl="0" algn="l">
              <a:spcBef>
                <a:spcPts val="0"/>
              </a:spcBef>
              <a:spcAft>
                <a:spcPts val="0"/>
              </a:spcAft>
              <a:buClr>
                <a:schemeClr val="dk1"/>
              </a:buClr>
              <a:buSzPts val="1800"/>
              <a:buNone/>
            </a:pPr>
            <a:r>
              <a:rPr b="1" lang="en-GB" sz="1400">
                <a:latin typeface="Open Sans"/>
                <a:ea typeface="Open Sans"/>
                <a:cs typeface="Open Sans"/>
                <a:sym typeface="Open Sans"/>
              </a:rPr>
              <a:t>      T2.2.2</a:t>
            </a:r>
            <a:r>
              <a:rPr lang="en-GB" sz="1400">
                <a:latin typeface="Open Sans"/>
                <a:ea typeface="Open Sans"/>
                <a:cs typeface="Open Sans"/>
                <a:sym typeface="Open Sans"/>
              </a:rPr>
              <a:t> Work with archaeologists to develop case study activities on Lough Gur excavation sites </a:t>
            </a:r>
            <a:r>
              <a:rPr lang="en-GB" sz="1600">
                <a:latin typeface="Open Sans"/>
                <a:ea typeface="Open Sans"/>
                <a:cs typeface="Open Sans"/>
                <a:sym typeface="Open Sans"/>
              </a:rPr>
              <a:t>✔️</a:t>
            </a:r>
            <a:r>
              <a:rPr lang="en-GB" sz="1400">
                <a:latin typeface="Open Sans"/>
                <a:ea typeface="Open Sans"/>
                <a:cs typeface="Open Sans"/>
                <a:sym typeface="Open Sans"/>
              </a:rPr>
              <a:t> Q2/3  </a:t>
            </a:r>
            <a:endParaRPr sz="1400">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T2.2.3 </a:t>
            </a:r>
            <a:r>
              <a:rPr lang="en-GB" sz="1400" strike="sngStrike">
                <a:solidFill>
                  <a:srgbClr val="FF0000"/>
                </a:solidFill>
                <a:latin typeface="Open Sans"/>
                <a:ea typeface="Open Sans"/>
                <a:cs typeface="Open Sans"/>
                <a:sym typeface="Open Sans"/>
              </a:rPr>
              <a:t>Get UCC archaeology students to create replicas of pottery excavated in LG                       Q2</a:t>
            </a:r>
            <a:r>
              <a:rPr lang="en-GB" sz="1200" strike="sngStrike">
                <a:solidFill>
                  <a:srgbClr val="FF0000"/>
                </a:solidFill>
                <a:latin typeface="Open Sans"/>
                <a:ea typeface="Open Sans"/>
                <a:cs typeface="Open Sans"/>
                <a:sym typeface="Open Sans"/>
              </a:rPr>
              <a:t> </a:t>
            </a:r>
            <a:r>
              <a:rPr lang="en-GB" sz="1400" strike="sngStrike">
                <a:solidFill>
                  <a:srgbClr val="FF0000"/>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      </a:t>
            </a:r>
            <a:r>
              <a:rPr lang="en-GB" sz="1400">
                <a:latin typeface="Open Sans"/>
                <a:ea typeface="Open Sans"/>
                <a:cs typeface="Open Sans"/>
                <a:sym typeface="Open Sans"/>
              </a:rPr>
              <a:t>                       </a:t>
            </a:r>
            <a:endParaRPr sz="1400">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a:latin typeface="Open Sans"/>
                <a:ea typeface="Open Sans"/>
                <a:cs typeface="Open Sans"/>
                <a:sym typeface="Open Sans"/>
              </a:rPr>
              <a:t>      </a:t>
            </a:r>
            <a:r>
              <a:rPr b="1" lang="en-GB" sz="1400">
                <a:solidFill>
                  <a:srgbClr val="434343"/>
                </a:solidFill>
                <a:latin typeface="Open Sans"/>
                <a:ea typeface="Open Sans"/>
                <a:cs typeface="Open Sans"/>
                <a:sym typeface="Open Sans"/>
              </a:rPr>
              <a:t>T2.2.4</a:t>
            </a:r>
            <a:r>
              <a:rPr lang="en-GB" sz="1400">
                <a:solidFill>
                  <a:srgbClr val="434343"/>
                </a:solidFill>
                <a:latin typeface="Open Sans"/>
                <a:ea typeface="Open Sans"/>
                <a:cs typeface="Open Sans"/>
                <a:sym typeface="Open Sans"/>
              </a:rPr>
              <a:t> Student teachers pilot loan boxes with three primary school classes                         Q3/4                                        </a:t>
            </a:r>
            <a:endParaRPr sz="1400">
              <a:solidFill>
                <a:srgbClr val="434343"/>
              </a:solidFill>
              <a:latin typeface="Open Sans"/>
              <a:ea typeface="Open Sans"/>
              <a:cs typeface="Open Sans"/>
              <a:sym typeface="Open Sans"/>
            </a:endParaRPr>
          </a:p>
          <a:p>
            <a:pPr indent="0" lvl="0" marL="0" rtl="0" algn="l">
              <a:spcBef>
                <a:spcPts val="0"/>
              </a:spcBef>
              <a:spcAft>
                <a:spcPts val="0"/>
              </a:spcAft>
              <a:buClr>
                <a:schemeClr val="dk1"/>
              </a:buClr>
              <a:buSzPts val="1800"/>
              <a:buNone/>
            </a:pPr>
            <a:r>
              <a:rPr b="1" lang="en-GB" sz="1400">
                <a:solidFill>
                  <a:srgbClr val="FF0000"/>
                </a:solidFill>
                <a:latin typeface="Open Sans"/>
                <a:ea typeface="Open Sans"/>
                <a:cs typeface="Open Sans"/>
                <a:sym typeface="Open Sans"/>
              </a:rPr>
              <a:t>      T</a:t>
            </a:r>
            <a:r>
              <a:rPr b="1" lang="en-GB" sz="1400" strike="sngStrike">
                <a:solidFill>
                  <a:srgbClr val="FF0000"/>
                </a:solidFill>
                <a:latin typeface="Open Sans"/>
                <a:ea typeface="Open Sans"/>
                <a:cs typeface="Open Sans"/>
                <a:sym typeface="Open Sans"/>
              </a:rPr>
              <a:t>2.2.5 </a:t>
            </a:r>
            <a:r>
              <a:rPr lang="en-GB" sz="1400" strike="sngStrike">
                <a:solidFill>
                  <a:srgbClr val="FF0000"/>
                </a:solidFill>
                <a:latin typeface="Open Sans"/>
                <a:ea typeface="Open Sans"/>
                <a:cs typeface="Open Sans"/>
                <a:sym typeface="Open Sans"/>
              </a:rPr>
              <a:t>Triplicate box so each partner has access to their own box                                                     Q4</a:t>
            </a:r>
            <a:endParaRPr sz="1400" strike="sngStrike">
              <a:solidFill>
                <a:srgbClr val="FF0000"/>
              </a:solidFill>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T2.2.6 </a:t>
            </a:r>
            <a:r>
              <a:rPr lang="en-GB" sz="1400" strike="sngStrike">
                <a:solidFill>
                  <a:srgbClr val="FF0000"/>
                </a:solidFill>
                <a:latin typeface="Open Sans"/>
                <a:ea typeface="Open Sans"/>
                <a:cs typeface="Open Sans"/>
                <a:sym typeface="Open Sans"/>
              </a:rPr>
              <a:t>Plan and</a:t>
            </a:r>
            <a:r>
              <a:rPr b="1" lang="en-GB" sz="1400" strike="sngStrike">
                <a:solidFill>
                  <a:srgbClr val="FF0000"/>
                </a:solidFill>
                <a:latin typeface="Open Sans"/>
                <a:ea typeface="Open Sans"/>
                <a:cs typeface="Open Sans"/>
                <a:sym typeface="Open Sans"/>
              </a:rPr>
              <a:t> </a:t>
            </a:r>
            <a:r>
              <a:rPr lang="en-GB" sz="1400" strike="sngStrike">
                <a:solidFill>
                  <a:srgbClr val="FF0000"/>
                </a:solidFill>
                <a:latin typeface="Open Sans"/>
                <a:ea typeface="Open Sans"/>
                <a:cs typeface="Open Sans"/>
                <a:sym typeface="Open Sans"/>
              </a:rPr>
              <a:t>agree marketing/promotion strategy and deliver same                                           Q4</a:t>
            </a:r>
            <a:endParaRPr sz="1400" strike="sngStrike">
              <a:solidFill>
                <a:srgbClr val="FF0000"/>
              </a:solidFill>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T2.2.7 </a:t>
            </a:r>
            <a:r>
              <a:rPr lang="en-GB" sz="1400" strike="sngStrike">
                <a:solidFill>
                  <a:srgbClr val="FF0000"/>
                </a:solidFill>
                <a:latin typeface="Open Sans"/>
                <a:ea typeface="Open Sans"/>
                <a:cs typeface="Open Sans"/>
                <a:sym typeface="Open Sans"/>
              </a:rPr>
              <a:t>Recruit  and train LG Volunteers and HM Docents </a:t>
            </a:r>
            <a:r>
              <a:rPr lang="en-GB" sz="1400" strike="sngStrike">
                <a:solidFill>
                  <a:srgbClr val="FF0000"/>
                </a:solidFill>
                <a:latin typeface="Open Sans"/>
                <a:ea typeface="Open Sans"/>
                <a:cs typeface="Open Sans"/>
                <a:sym typeface="Open Sans"/>
              </a:rPr>
              <a:t>to deliver loan box workshop          Q1</a:t>
            </a:r>
            <a:r>
              <a:rPr lang="en-GB" sz="1200" strike="sngStrike">
                <a:solidFill>
                  <a:srgbClr val="FF0000"/>
                </a:solidFill>
                <a:latin typeface="Open Sans"/>
                <a:ea typeface="Open Sans"/>
                <a:cs typeface="Open Sans"/>
                <a:sym typeface="Open Sans"/>
              </a:rPr>
              <a:t> 2021</a:t>
            </a:r>
            <a:r>
              <a:rPr lang="en-GB" sz="1200" strike="sngStrike">
                <a:solidFill>
                  <a:srgbClr val="FF0000"/>
                </a:solidFill>
                <a:latin typeface="Open Sans"/>
                <a:ea typeface="Open Sans"/>
                <a:cs typeface="Open Sans"/>
                <a:sym typeface="Open Sans"/>
              </a:rPr>
              <a:t>   </a:t>
            </a:r>
            <a:r>
              <a:rPr lang="en-GB" sz="1200" strike="sngStrike">
                <a:latin typeface="Open Sans"/>
                <a:ea typeface="Open Sans"/>
                <a:cs typeface="Open Sans"/>
                <a:sym typeface="Open Sans"/>
              </a:rPr>
              <a:t>                                                 </a:t>
            </a:r>
            <a:endParaRPr sz="1200" strike="sngStrike">
              <a:latin typeface="Open Sans"/>
              <a:ea typeface="Open Sans"/>
              <a:cs typeface="Open Sans"/>
              <a:sym typeface="Open Sans"/>
            </a:endParaRPr>
          </a:p>
          <a:p>
            <a:pPr indent="0" lvl="0" marL="0" rtl="0" algn="l">
              <a:spcBef>
                <a:spcPts val="0"/>
              </a:spcBef>
              <a:spcAft>
                <a:spcPts val="0"/>
              </a:spcAft>
              <a:buClr>
                <a:schemeClr val="dk1"/>
              </a:buClr>
              <a:buSzPts val="1800"/>
              <a:buNone/>
            </a:pPr>
            <a:r>
              <a:t/>
            </a:r>
            <a:endParaRPr b="1" sz="1400" strike="sngStrike">
              <a:latin typeface="Open Sans"/>
              <a:ea typeface="Open Sans"/>
              <a:cs typeface="Open Sans"/>
              <a:sym typeface="Open Sans"/>
            </a:endParaRPr>
          </a:p>
          <a:p>
            <a:pPr indent="0" lvl="0" marL="0" rtl="0" algn="l">
              <a:spcBef>
                <a:spcPts val="0"/>
              </a:spcBef>
              <a:spcAft>
                <a:spcPts val="0"/>
              </a:spcAft>
              <a:buClr>
                <a:schemeClr val="dk1"/>
              </a:buClr>
              <a:buSzPts val="1800"/>
              <a:buNone/>
            </a:pPr>
            <a:r>
              <a:rPr b="1" lang="en-GB" sz="1400">
                <a:latin typeface="Open Sans"/>
                <a:ea typeface="Open Sans"/>
                <a:cs typeface="Open Sans"/>
                <a:sym typeface="Open Sans"/>
              </a:rPr>
              <a:t>  </a:t>
            </a:r>
            <a:r>
              <a:rPr b="1" lang="en-GB" sz="1600">
                <a:latin typeface="Open Sans"/>
                <a:ea typeface="Open Sans"/>
                <a:cs typeface="Open Sans"/>
                <a:sym typeface="Open Sans"/>
              </a:rPr>
              <a:t>T2.3 Ancient Ireland Loan Box </a:t>
            </a:r>
            <a:endParaRPr b="1" sz="1600">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a:latin typeface="Open Sans"/>
                <a:ea typeface="Open Sans"/>
                <a:cs typeface="Open Sans"/>
                <a:sym typeface="Open Sans"/>
              </a:rPr>
              <a:t>       </a:t>
            </a:r>
            <a:r>
              <a:rPr b="1" lang="en-GB" sz="1400">
                <a:latin typeface="Open Sans"/>
                <a:ea typeface="Open Sans"/>
                <a:cs typeface="Open Sans"/>
                <a:sym typeface="Open Sans"/>
              </a:rPr>
              <a:t>T2.3.1 </a:t>
            </a:r>
            <a:r>
              <a:rPr lang="en-GB" sz="1400">
                <a:latin typeface="Open Sans"/>
                <a:ea typeface="Open Sans"/>
                <a:cs typeface="Open Sans"/>
                <a:sym typeface="Open Sans"/>
              </a:rPr>
              <a:t>Recruit </a:t>
            </a:r>
            <a:r>
              <a:rPr lang="en-GB" sz="1600">
                <a:latin typeface="Open Sans"/>
                <a:ea typeface="Open Sans"/>
                <a:cs typeface="Open Sans"/>
                <a:sym typeface="Open Sans"/>
              </a:rPr>
              <a:t>✔️</a:t>
            </a:r>
            <a:r>
              <a:rPr lang="en-GB" sz="1400">
                <a:solidFill>
                  <a:srgbClr val="FF0000"/>
                </a:solidFill>
                <a:latin typeface="Open Sans"/>
                <a:ea typeface="Open Sans"/>
                <a:cs typeface="Open Sans"/>
                <a:sym typeface="Open Sans"/>
              </a:rPr>
              <a:t>a</a:t>
            </a:r>
            <a:r>
              <a:rPr lang="en-GB" sz="1400" strike="sngStrike">
                <a:solidFill>
                  <a:srgbClr val="FF0000"/>
                </a:solidFill>
                <a:latin typeface="Open Sans"/>
                <a:ea typeface="Open Sans"/>
                <a:cs typeface="Open Sans"/>
                <a:sym typeface="Open Sans"/>
              </a:rPr>
              <a:t>nd train more Docents to deliver sessions, including at Craggaunowen                Q1                                                    </a:t>
            </a:r>
            <a:endParaRPr sz="1400" strike="sngStrike">
              <a:solidFill>
                <a:srgbClr val="FF0000"/>
              </a:solidFill>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T2.3.2</a:t>
            </a:r>
            <a:r>
              <a:rPr lang="en-GB" sz="1400" strike="sngStrike">
                <a:solidFill>
                  <a:srgbClr val="FF0000"/>
                </a:solidFill>
                <a:latin typeface="Open Sans"/>
                <a:ea typeface="Open Sans"/>
                <a:cs typeface="Open Sans"/>
                <a:sym typeface="Open Sans"/>
              </a:rPr>
              <a:t> Promote and deliver workshops </a:t>
            </a:r>
            <a:r>
              <a:rPr lang="en-GB" sz="1400">
                <a:solidFill>
                  <a:srgbClr val="FF0000"/>
                </a:solidFill>
                <a:latin typeface="Open Sans"/>
                <a:ea typeface="Open Sans"/>
                <a:cs typeface="Open Sans"/>
                <a:sym typeface="Open Sans"/>
              </a:rPr>
              <a:t> </a:t>
            </a:r>
            <a:r>
              <a:rPr lang="en-GB" sz="1400">
                <a:latin typeface="Open Sans"/>
                <a:ea typeface="Open Sans"/>
                <a:cs typeface="Open Sans"/>
                <a:sym typeface="Open Sans"/>
              </a:rPr>
              <a:t>  Q2- 4    An online workshop will be delivered instead Q3/4</a:t>
            </a:r>
            <a:endParaRPr sz="1400">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a:latin typeface="Open Sans"/>
                <a:ea typeface="Open Sans"/>
                <a:cs typeface="Open Sans"/>
                <a:sym typeface="Open Sans"/>
              </a:rPr>
              <a:t>       </a:t>
            </a:r>
            <a:r>
              <a:rPr b="1" lang="en-GB" sz="1400" strike="sngStrike">
                <a:latin typeface="Open Sans"/>
                <a:ea typeface="Open Sans"/>
                <a:cs typeface="Open Sans"/>
                <a:sym typeface="Open Sans"/>
              </a:rPr>
              <a:t>T2.3.3 </a:t>
            </a:r>
            <a:r>
              <a:rPr lang="en-GB" sz="1400" strike="sngStrike">
                <a:latin typeface="Open Sans"/>
                <a:ea typeface="Open Sans"/>
                <a:cs typeface="Open Sans"/>
                <a:sym typeface="Open Sans"/>
              </a:rPr>
              <a:t>R</a:t>
            </a:r>
            <a:r>
              <a:rPr lang="en-GB" sz="1400" strike="sngStrike">
                <a:solidFill>
                  <a:srgbClr val="FF0000"/>
                </a:solidFill>
                <a:latin typeface="Open Sans"/>
                <a:ea typeface="Open Sans"/>
                <a:cs typeface="Open Sans"/>
                <a:sym typeface="Open Sans"/>
              </a:rPr>
              <a:t>eview partnership with Craggaunownen, including joint marketing</a:t>
            </a:r>
            <a:endParaRPr sz="1400" strike="sngStrike">
              <a:solidFill>
                <a:srgbClr val="FF0000"/>
              </a:solidFill>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T2.3.4 </a:t>
            </a:r>
            <a:r>
              <a:rPr lang="en-GB" sz="1400" strike="sngStrike">
                <a:solidFill>
                  <a:srgbClr val="FF0000"/>
                </a:solidFill>
                <a:latin typeface="Open Sans"/>
                <a:ea typeface="Open Sans"/>
                <a:cs typeface="Open Sans"/>
                <a:sym typeface="Open Sans"/>
              </a:rPr>
              <a:t>Evaluate results and revise for 2021									    </a:t>
            </a:r>
            <a:endParaRPr sz="1400" strike="sngStrike">
              <a:solidFill>
                <a:srgbClr val="FF0000"/>
              </a:solidFill>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400" strike="sngStrike">
                <a:solidFill>
                  <a:srgbClr val="FF0000"/>
                </a:solidFill>
                <a:latin typeface="Open Sans"/>
                <a:ea typeface="Open Sans"/>
                <a:cs typeface="Open Sans"/>
                <a:sym typeface="Open Sans"/>
              </a:rPr>
              <a:t>	                                      </a:t>
            </a:r>
            <a:r>
              <a:rPr lang="en-GB" sz="1400" strike="sngStrike">
                <a:latin typeface="Open Sans"/>
                <a:ea typeface="Open Sans"/>
                <a:cs typeface="Open Sans"/>
                <a:sym typeface="Open Sans"/>
              </a:rPr>
              <a:t> </a:t>
            </a:r>
            <a:endParaRPr sz="1400" strike="sngStrike">
              <a:latin typeface="Open Sans"/>
              <a:ea typeface="Open Sans"/>
              <a:cs typeface="Open Sans"/>
              <a:sym typeface="Open Sans"/>
            </a:endParaRPr>
          </a:p>
          <a:p>
            <a:pPr indent="0" lvl="0" marL="0" rtl="0" algn="l">
              <a:spcBef>
                <a:spcPts val="0"/>
              </a:spcBef>
              <a:spcAft>
                <a:spcPts val="0"/>
              </a:spcAft>
              <a:buClr>
                <a:schemeClr val="dk1"/>
              </a:buClr>
              <a:buSzPts val="1800"/>
              <a:buNone/>
            </a:pPr>
            <a:r>
              <a:t/>
            </a:r>
            <a:endParaRPr sz="1400">
              <a:latin typeface="Open Sans"/>
              <a:ea typeface="Open Sans"/>
              <a:cs typeface="Open Sans"/>
              <a:sym typeface="Open Sans"/>
            </a:endParaRPr>
          </a:p>
          <a:p>
            <a:pPr indent="0" lvl="0" marL="0" rtl="0" algn="l">
              <a:spcBef>
                <a:spcPts val="1600"/>
              </a:spcBef>
              <a:spcAft>
                <a:spcPts val="0"/>
              </a:spcAft>
              <a:buClr>
                <a:schemeClr val="dk1"/>
              </a:buClr>
              <a:buSzPts val="1800"/>
              <a:buFont typeface="Arial"/>
              <a:buNone/>
            </a:pPr>
            <a:r>
              <a:t/>
            </a:r>
            <a:endParaRPr sz="1400">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200">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200">
              <a:solidFill>
                <a:schemeClr val="lt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1600"/>
              </a:spcAft>
              <a:buClr>
                <a:schemeClr val="dk1"/>
              </a:buClr>
              <a:buSzPts val="1800"/>
              <a:buNone/>
            </a:pPr>
            <a:r>
              <a:t/>
            </a:r>
            <a:endParaRPr/>
          </a:p>
        </p:txBody>
      </p:sp>
      <p:sp>
        <p:nvSpPr>
          <p:cNvPr id="521" name="Google Shape;521;p7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522" name="Google Shape;522;p76"/>
          <p:cNvSpPr txBox="1"/>
          <p:nvPr>
            <p:ph type="title"/>
          </p:nvPr>
        </p:nvSpPr>
        <p:spPr>
          <a:xfrm>
            <a:off x="-75" y="38425"/>
            <a:ext cx="9144000" cy="524700"/>
          </a:xfrm>
          <a:prstGeom prst="rect">
            <a:avLst/>
          </a:prstGeom>
          <a:solidFill>
            <a:srgbClr val="2F5496"/>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000">
                <a:solidFill>
                  <a:srgbClr val="BF9000"/>
                </a:solidFill>
                <a:latin typeface="Open Sans"/>
                <a:ea typeface="Open Sans"/>
                <a:cs typeface="Open Sans"/>
                <a:sym typeface="Open Sans"/>
              </a:rPr>
              <a:t>Priority 2. Public Engagement - Education </a:t>
            </a:r>
            <a:endParaRPr/>
          </a:p>
        </p:txBody>
      </p:sp>
      <p:sp>
        <p:nvSpPr>
          <p:cNvPr id="523" name="Google Shape;523;p76"/>
          <p:cNvSpPr txBox="1"/>
          <p:nvPr/>
        </p:nvSpPr>
        <p:spPr>
          <a:xfrm>
            <a:off x="330225" y="7824025"/>
            <a:ext cx="8483400" cy="10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06666"/>
                </a:solidFill>
                <a:latin typeface="Open Sans"/>
                <a:ea typeface="Open Sans"/>
                <a:cs typeface="Open Sans"/>
                <a:sym typeface="Open Sans"/>
              </a:rPr>
              <a:t>  </a:t>
            </a:r>
            <a:endParaRPr>
              <a:solidFill>
                <a:srgbClr val="CC4125"/>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7" name="Shape 527"/>
        <p:cNvGrpSpPr/>
        <p:nvPr/>
      </p:nvGrpSpPr>
      <p:grpSpPr>
        <a:xfrm>
          <a:off x="0" y="0"/>
          <a:ext cx="0" cy="0"/>
          <a:chOff x="0" y="0"/>
          <a:chExt cx="0" cy="0"/>
        </a:xfrm>
      </p:grpSpPr>
      <p:sp>
        <p:nvSpPr>
          <p:cNvPr id="528" name="Google Shape;528;p77"/>
          <p:cNvSpPr txBox="1"/>
          <p:nvPr>
            <p:ph idx="1" type="body"/>
          </p:nvPr>
        </p:nvSpPr>
        <p:spPr>
          <a:xfrm>
            <a:off x="225250" y="1347100"/>
            <a:ext cx="8781300" cy="4200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None/>
            </a:pPr>
            <a:r>
              <a:rPr b="1" lang="en-GB" sz="1600">
                <a:latin typeface="Open Sans"/>
                <a:ea typeface="Open Sans"/>
                <a:cs typeface="Open Sans"/>
                <a:sym typeface="Open Sans"/>
              </a:rPr>
              <a:t>RACI - Responsible: Adam /  Accountable: Maria </a:t>
            </a:r>
            <a:r>
              <a:rPr lang="en-GB" sz="1600">
                <a:latin typeface="Open Sans"/>
                <a:ea typeface="Open Sans"/>
                <a:cs typeface="Open Sans"/>
                <a:sym typeface="Open Sans"/>
              </a:rPr>
              <a:t>   </a:t>
            </a:r>
            <a:r>
              <a:rPr lang="en-GB" sz="1400">
                <a:solidFill>
                  <a:schemeClr val="dk1"/>
                </a:solidFill>
                <a:latin typeface="Open Sans"/>
                <a:ea typeface="Open Sans"/>
                <a:cs typeface="Open Sans"/>
                <a:sym typeface="Open Sans"/>
              </a:rPr>
              <a:t>2020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Op</a:t>
            </a:r>
            <a:r>
              <a:rPr lang="en-GB" sz="1400">
                <a:latin typeface="Open Sans"/>
                <a:ea typeface="Open Sans"/>
                <a:cs typeface="Open Sans"/>
                <a:sym typeface="Open Sans"/>
              </a:rPr>
              <a:t>. Grant, </a:t>
            </a:r>
            <a:r>
              <a:rPr lang="en-GB" sz="1400">
                <a:solidFill>
                  <a:schemeClr val="dk1"/>
                </a:solidFill>
                <a:latin typeface="Open Sans"/>
                <a:ea typeface="Open Sans"/>
                <a:cs typeface="Open Sans"/>
                <a:sym typeface="Open Sans"/>
              </a:rPr>
              <a:t>LCC&amp;C and grant funding</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rgbClr val="FF0000"/>
              </a:buClr>
              <a:buSzPts val="1800"/>
              <a:buNone/>
            </a:pPr>
            <a:r>
              <a:rPr b="1" lang="en-GB" sz="1600">
                <a:solidFill>
                  <a:srgbClr val="000000"/>
                </a:solidFill>
                <a:latin typeface="Open Sans"/>
                <a:ea typeface="Open Sans"/>
                <a:cs typeface="Open Sans"/>
                <a:sym typeface="Open Sans"/>
              </a:rPr>
              <a:t>T3</a:t>
            </a:r>
            <a:r>
              <a:rPr b="1" lang="en-GB" sz="1600">
                <a:solidFill>
                  <a:schemeClr val="dk1"/>
                </a:solidFill>
                <a:latin typeface="Open Sans"/>
                <a:ea typeface="Open Sans"/>
                <a:cs typeface="Open Sans"/>
                <a:sym typeface="Open Sans"/>
              </a:rPr>
              <a:t>  Run joint service with Limerick Museum and Limerick City Art Gallery as a pilot (</a:t>
            </a:r>
            <a:r>
              <a:rPr b="1" lang="en-GB" sz="1600" u="sng">
                <a:solidFill>
                  <a:schemeClr val="dk1"/>
                </a:solidFill>
                <a:latin typeface="Open Sans"/>
                <a:ea typeface="Open Sans"/>
                <a:cs typeface="Open Sans"/>
                <a:sym typeface="Open Sans"/>
                <a:hlinkClick r:id="rId4">
                  <a:extLst>
                    <a:ext uri="{A12FA001-AC4F-418D-AE19-62706E023703}">
                      <ahyp:hlinkClr val="tx"/>
                    </a:ext>
                  </a:extLst>
                </a:hlinkClick>
              </a:rPr>
              <a:t>Link to Activity Plan</a:t>
            </a:r>
            <a:r>
              <a:rPr b="1" lang="en-GB" sz="1600">
                <a:solidFill>
                  <a:schemeClr val="dk1"/>
                </a:solidFill>
                <a:latin typeface="Open Sans"/>
                <a:ea typeface="Open Sans"/>
                <a:cs typeface="Open Sans"/>
                <a:sym typeface="Open Sans"/>
              </a:rPr>
              <a:t>)</a:t>
            </a:r>
            <a:endParaRPr b="1" sz="1600">
              <a:solidFill>
                <a:schemeClr val="dk1"/>
              </a:solidFill>
              <a:latin typeface="Open Sans"/>
              <a:ea typeface="Open Sans"/>
              <a:cs typeface="Open Sans"/>
              <a:sym typeface="Open Sans"/>
            </a:endParaRPr>
          </a:p>
          <a:p>
            <a:pPr indent="0" lvl="0" marL="457200" rtl="0" algn="l">
              <a:lnSpc>
                <a:spcPct val="90000"/>
              </a:lnSpc>
              <a:spcBef>
                <a:spcPts val="1600"/>
              </a:spcBef>
              <a:spcAft>
                <a:spcPts val="0"/>
              </a:spcAft>
              <a:buClr>
                <a:srgbClr val="FF0000"/>
              </a:buClr>
              <a:buSzPts val="1800"/>
              <a:buNone/>
            </a:pPr>
            <a:r>
              <a:rPr b="1" lang="en-GB" sz="1400">
                <a:solidFill>
                  <a:srgbClr val="000000"/>
                </a:solidFill>
                <a:latin typeface="Open Sans"/>
                <a:ea typeface="Open Sans"/>
                <a:cs typeface="Open Sans"/>
                <a:sym typeface="Open Sans"/>
              </a:rPr>
              <a:t>T3.1</a:t>
            </a:r>
            <a:r>
              <a:rPr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Deliver programme of primary school workshops, resources and activities </a:t>
            </a:r>
            <a:r>
              <a:rPr lang="en-GB" sz="1400">
                <a:solidFill>
                  <a:srgbClr val="FF0000"/>
                </a:solidFill>
                <a:latin typeface="Open Sans"/>
                <a:ea typeface="Open Sans"/>
                <a:cs typeface="Open Sans"/>
                <a:sym typeface="Open Sans"/>
              </a:rPr>
              <a:t>Q1 &amp; 2</a:t>
            </a:r>
            <a:endParaRPr sz="1400">
              <a:solidFill>
                <a:srgbClr val="FF0000"/>
              </a:solidFill>
            </a:endParaRPr>
          </a:p>
          <a:p>
            <a:pPr indent="457200" lvl="0" marL="457200" rtl="0" algn="l">
              <a:lnSpc>
                <a:spcPct val="90000"/>
              </a:lnSpc>
              <a:spcBef>
                <a:spcPts val="1600"/>
              </a:spcBef>
              <a:spcAft>
                <a:spcPts val="0"/>
              </a:spcAft>
              <a:buClr>
                <a:srgbClr val="FF0000"/>
              </a:buClr>
              <a:buSzPts val="1800"/>
              <a:buNone/>
            </a:pPr>
            <a:r>
              <a:rPr b="1" lang="en-GB" sz="1400">
                <a:solidFill>
                  <a:srgbClr val="000000"/>
                </a:solidFill>
                <a:latin typeface="Open Sans"/>
                <a:ea typeface="Open Sans"/>
                <a:cs typeface="Open Sans"/>
                <a:sym typeface="Open Sans"/>
              </a:rPr>
              <a:t>T3.1.1</a:t>
            </a:r>
            <a:r>
              <a:rPr lang="en-GB" sz="1400">
                <a:solidFill>
                  <a:srgbClr val="000000"/>
                </a:solidFill>
                <a:latin typeface="Open Sans"/>
                <a:ea typeface="Open Sans"/>
                <a:cs typeface="Open Sans"/>
                <a:sym typeface="Open Sans"/>
              </a:rPr>
              <a:t>   Develop pupil-led tours </a:t>
            </a:r>
            <a:r>
              <a:rPr lang="en-GB" sz="1400" strike="sngStrike">
                <a:solidFill>
                  <a:srgbClr val="000000"/>
                </a:solidFill>
                <a:latin typeface="Open Sans"/>
                <a:ea typeface="Open Sans"/>
                <a:cs typeface="Open Sans"/>
                <a:sym typeface="Open Sans"/>
              </a:rPr>
              <a:t>of ‘</a:t>
            </a:r>
            <a:r>
              <a:rPr lang="en-GB" sz="1400" strike="sngStrike">
                <a:solidFill>
                  <a:srgbClr val="FF0000"/>
                </a:solidFill>
                <a:latin typeface="Open Sans"/>
                <a:ea typeface="Open Sans"/>
                <a:cs typeface="Open Sans"/>
                <a:sym typeface="Open Sans"/>
              </a:rPr>
              <a:t>Belonging’ exhibition at Hunt</a:t>
            </a:r>
            <a:r>
              <a:rPr lang="en-GB" sz="1400">
                <a:solidFill>
                  <a:srgbClr val="FF0000"/>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 + </a:t>
            </a:r>
            <a:r>
              <a:rPr lang="en-GB" sz="1400">
                <a:solidFill>
                  <a:srgbClr val="000000"/>
                </a:solidFill>
                <a:latin typeface="Open Sans"/>
                <a:ea typeface="Open Sans"/>
                <a:cs typeface="Open Sans"/>
                <a:sym typeface="Open Sans"/>
              </a:rPr>
              <a:t>at HM and</a:t>
            </a:r>
            <a:r>
              <a:rPr lang="en-GB" sz="1400">
                <a:solidFill>
                  <a:srgbClr val="FF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LCGA for </a:t>
            </a:r>
            <a:r>
              <a:rPr lang="en-GB" sz="1400">
                <a:solidFill>
                  <a:srgbClr val="000000"/>
                </a:solidFill>
                <a:latin typeface="Open Sans"/>
                <a:ea typeface="Open Sans"/>
                <a:cs typeface="Open Sans"/>
                <a:sym typeface="Open Sans"/>
              </a:rPr>
              <a:t>Lifelong Learning wk</a:t>
            </a:r>
            <a:r>
              <a:rPr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Q</a:t>
            </a:r>
            <a:r>
              <a:rPr lang="en-GB" sz="1400">
                <a:solidFill>
                  <a:srgbClr val="000000"/>
                </a:solidFill>
                <a:latin typeface="Open Sans"/>
                <a:ea typeface="Open Sans"/>
                <a:cs typeface="Open Sans"/>
                <a:sym typeface="Open Sans"/>
              </a:rPr>
              <a:t>3 </a:t>
            </a:r>
            <a:r>
              <a:rPr b="1" lang="en-GB" sz="1400">
                <a:solidFill>
                  <a:srgbClr val="000000"/>
                </a:solidFill>
                <a:latin typeface="Open Sans"/>
                <a:ea typeface="Open Sans"/>
                <a:cs typeface="Open Sans"/>
                <a:sym typeface="Open Sans"/>
              </a:rPr>
              <a:t>planning is </a:t>
            </a:r>
            <a:r>
              <a:rPr b="1" lang="en-GB" sz="1600">
                <a:latin typeface="Open Sans"/>
                <a:ea typeface="Open Sans"/>
                <a:cs typeface="Open Sans"/>
                <a:sym typeface="Open Sans"/>
              </a:rPr>
              <a:t>underway</a:t>
            </a:r>
            <a:endParaRPr b="1" sz="1400">
              <a:solidFill>
                <a:srgbClr val="000000"/>
              </a:solidFill>
              <a:latin typeface="Open Sans"/>
              <a:ea typeface="Open Sans"/>
              <a:cs typeface="Open Sans"/>
              <a:sym typeface="Open Sans"/>
            </a:endParaRPr>
          </a:p>
          <a:p>
            <a:pPr indent="457200" lvl="0" marL="457200" rtl="0" algn="l">
              <a:lnSpc>
                <a:spcPct val="90000"/>
              </a:lnSpc>
              <a:spcBef>
                <a:spcPts val="1600"/>
              </a:spcBef>
              <a:spcAft>
                <a:spcPts val="0"/>
              </a:spcAft>
              <a:buClr>
                <a:srgbClr val="FF0000"/>
              </a:buClr>
              <a:buSzPts val="1800"/>
              <a:buNone/>
            </a:pPr>
            <a:r>
              <a:rPr b="1" lang="en-GB" sz="1400">
                <a:solidFill>
                  <a:srgbClr val="000000"/>
                </a:solidFill>
                <a:latin typeface="Open Sans"/>
                <a:ea typeface="Open Sans"/>
                <a:cs typeface="Open Sans"/>
                <a:sym typeface="Open Sans"/>
              </a:rPr>
              <a:t>T3.1.2 </a:t>
            </a:r>
            <a:r>
              <a:rPr lang="en-GB" sz="1400">
                <a:latin typeface="Open Sans"/>
                <a:ea typeface="Open Sans"/>
                <a:cs typeface="Open Sans"/>
                <a:sym typeface="Open Sans"/>
              </a:rPr>
              <a:t>   Develop and deliver </a:t>
            </a:r>
            <a:r>
              <a:rPr lang="en-GB" sz="1400">
                <a:latin typeface="Open Sans"/>
                <a:ea typeface="Open Sans"/>
                <a:cs typeface="Open Sans"/>
                <a:sym typeface="Open Sans"/>
              </a:rPr>
              <a:t>EVA  </a:t>
            </a:r>
            <a:r>
              <a:rPr lang="en-GB" sz="1400">
                <a:latin typeface="Open Sans"/>
                <a:ea typeface="Open Sans"/>
                <a:cs typeface="Open Sans"/>
                <a:sym typeface="Open Sans"/>
              </a:rPr>
              <a:t>a</a:t>
            </a:r>
            <a:r>
              <a:rPr lang="en-GB" sz="1400" strike="sngStrike">
                <a:latin typeface="Open Sans"/>
                <a:ea typeface="Open Sans"/>
                <a:cs typeface="Open Sans"/>
                <a:sym typeface="Open Sans"/>
              </a:rPr>
              <a:t>nd </a:t>
            </a:r>
            <a:r>
              <a:rPr lang="en-GB" sz="1400" strike="sngStrike">
                <a:solidFill>
                  <a:srgbClr val="FF0000"/>
                </a:solidFill>
                <a:latin typeface="Open Sans"/>
                <a:ea typeface="Open Sans"/>
                <a:cs typeface="Open Sans"/>
                <a:sym typeface="Open Sans"/>
              </a:rPr>
              <a:t>Belonging primary</a:t>
            </a:r>
            <a:r>
              <a:rPr lang="en-GB" sz="1400" strike="sngStrike">
                <a:latin typeface="Open Sans"/>
                <a:ea typeface="Open Sans"/>
                <a:cs typeface="Open Sans"/>
                <a:sym typeface="Open Sans"/>
              </a:rPr>
              <a:t> </a:t>
            </a:r>
            <a:r>
              <a:rPr lang="en-GB" sz="1400">
                <a:latin typeface="Open Sans"/>
                <a:ea typeface="Open Sans"/>
                <a:cs typeface="Open Sans"/>
                <a:sym typeface="Open Sans"/>
              </a:rPr>
              <a:t>school programmes across partner venues Q3/4 and in 2021</a:t>
            </a:r>
            <a:endParaRPr sz="1400">
              <a:solidFill>
                <a:srgbClr val="000000"/>
              </a:solidFill>
              <a:latin typeface="Open Sans"/>
              <a:ea typeface="Open Sans"/>
              <a:cs typeface="Open Sans"/>
              <a:sym typeface="Open Sans"/>
            </a:endParaRPr>
          </a:p>
          <a:p>
            <a:pPr indent="457200" lvl="0" marL="457200" rtl="0" algn="l">
              <a:lnSpc>
                <a:spcPct val="90000"/>
              </a:lnSpc>
              <a:spcBef>
                <a:spcPts val="1600"/>
              </a:spcBef>
              <a:spcAft>
                <a:spcPts val="0"/>
              </a:spcAft>
              <a:buClr>
                <a:srgbClr val="FF0000"/>
              </a:buClr>
              <a:buSzPts val="1800"/>
              <a:buNone/>
            </a:pPr>
            <a:r>
              <a:rPr b="1" lang="en-GB" sz="1400">
                <a:solidFill>
                  <a:srgbClr val="000000"/>
                </a:solidFill>
                <a:latin typeface="Open Sans"/>
                <a:ea typeface="Open Sans"/>
                <a:cs typeface="Open Sans"/>
                <a:sym typeface="Open Sans"/>
              </a:rPr>
              <a:t>T3.1.3</a:t>
            </a:r>
            <a:r>
              <a:rPr lang="en-GB" sz="1400">
                <a:solidFill>
                  <a:srgbClr val="000000"/>
                </a:solidFill>
                <a:latin typeface="Open Sans"/>
                <a:ea typeface="Open Sans"/>
                <a:cs typeface="Open Sans"/>
                <a:sym typeface="Open Sans"/>
              </a:rPr>
              <a:t>    Evaluate pilot 											Q3</a:t>
            </a:r>
            <a:endParaRPr sz="1400">
              <a:solidFill>
                <a:srgbClr val="000000"/>
              </a:solidFill>
            </a:endParaRPr>
          </a:p>
          <a:p>
            <a:pPr indent="0" lvl="0" marL="457200" rtl="0" algn="l">
              <a:lnSpc>
                <a:spcPct val="90000"/>
              </a:lnSpc>
              <a:spcBef>
                <a:spcPts val="1600"/>
              </a:spcBef>
              <a:spcAft>
                <a:spcPts val="0"/>
              </a:spcAft>
              <a:buClr>
                <a:srgbClr val="FF0000"/>
              </a:buClr>
              <a:buSzPts val="1800"/>
              <a:buNone/>
            </a:pPr>
            <a:r>
              <a:rPr b="1" lang="en-GB" sz="1400">
                <a:solidFill>
                  <a:srgbClr val="000000"/>
                </a:solidFill>
                <a:latin typeface="Open Sans"/>
                <a:ea typeface="Open Sans"/>
                <a:cs typeface="Open Sans"/>
                <a:sym typeface="Open Sans"/>
              </a:rPr>
              <a:t>T3.2</a:t>
            </a:r>
            <a:r>
              <a:rPr lang="en-GB" sz="1400">
                <a:solidFill>
                  <a:srgbClr val="000000"/>
                </a:solidFill>
                <a:latin typeface="Open Sans"/>
                <a:ea typeface="Open Sans"/>
                <a:cs typeface="Open Sans"/>
                <a:sym typeface="Open Sans"/>
              </a:rPr>
              <a:t>  Scope phase </a:t>
            </a:r>
            <a:r>
              <a:rPr lang="en-GB" sz="1400">
                <a:solidFill>
                  <a:srgbClr val="000000"/>
                </a:solidFill>
                <a:latin typeface="Open Sans"/>
                <a:ea typeface="Open Sans"/>
                <a:cs typeface="Open Sans"/>
                <a:sym typeface="Open Sans"/>
              </a:rPr>
              <a:t>II</a:t>
            </a:r>
            <a:r>
              <a:rPr lang="en-GB" sz="1400">
                <a:solidFill>
                  <a:srgbClr val="000000"/>
                </a:solidFill>
                <a:latin typeface="Open Sans"/>
                <a:ea typeface="Open Sans"/>
                <a:cs typeface="Open Sans"/>
                <a:sym typeface="Open Sans"/>
              </a:rPr>
              <a:t> joint programme to extend to new audiences and partners         </a:t>
            </a:r>
            <a:r>
              <a:rPr lang="en-GB" sz="1600">
                <a:latin typeface="Open Sans"/>
                <a:ea typeface="Open Sans"/>
                <a:cs typeface="Open Sans"/>
                <a:sym typeface="Open Sans"/>
              </a:rPr>
              <a:t>✔️</a:t>
            </a:r>
            <a:r>
              <a:rPr lang="en-GB" sz="1400">
                <a:solidFill>
                  <a:srgbClr val="000000"/>
                </a:solidFill>
                <a:latin typeface="Open Sans"/>
                <a:ea typeface="Open Sans"/>
                <a:cs typeface="Open Sans"/>
                <a:sym typeface="Open Sans"/>
              </a:rPr>
              <a:t>         Q2 &amp; 3</a:t>
            </a:r>
            <a:endParaRPr sz="1400">
              <a:solidFill>
                <a:srgbClr val="000000"/>
              </a:solidFill>
            </a:endParaRPr>
          </a:p>
          <a:p>
            <a:pPr indent="457200" lvl="0" marL="457200" rtl="0" algn="l">
              <a:lnSpc>
                <a:spcPct val="90000"/>
              </a:lnSpc>
              <a:spcBef>
                <a:spcPts val="1600"/>
              </a:spcBef>
              <a:spcAft>
                <a:spcPts val="0"/>
              </a:spcAft>
              <a:buClr>
                <a:srgbClr val="FF0000"/>
              </a:buClr>
              <a:buSzPts val="1800"/>
              <a:buNone/>
            </a:pPr>
            <a:r>
              <a:rPr b="1" lang="en-GB" sz="1400">
                <a:solidFill>
                  <a:srgbClr val="000000"/>
                </a:solidFill>
                <a:latin typeface="Open Sans"/>
                <a:ea typeface="Open Sans"/>
                <a:cs typeface="Open Sans"/>
                <a:sym typeface="Open Sans"/>
              </a:rPr>
              <a:t>T3.2.1</a:t>
            </a:r>
            <a:r>
              <a:rPr lang="en-GB" sz="1400">
                <a:solidFill>
                  <a:srgbClr val="000000"/>
                </a:solidFill>
                <a:latin typeface="Open Sans"/>
                <a:ea typeface="Open Sans"/>
                <a:cs typeface="Open Sans"/>
                <a:sym typeface="Open Sans"/>
              </a:rPr>
              <a:t>    Secure partnership support and funding for phase </a:t>
            </a:r>
            <a:r>
              <a:rPr lang="en-GB" sz="1400">
                <a:solidFill>
                  <a:srgbClr val="000000"/>
                </a:solidFill>
                <a:latin typeface="Open Sans"/>
                <a:ea typeface="Open Sans"/>
                <a:cs typeface="Open Sans"/>
                <a:sym typeface="Open Sans"/>
              </a:rPr>
              <a:t>II</a:t>
            </a:r>
            <a:r>
              <a:rPr lang="en-GB" sz="1400">
                <a:solidFill>
                  <a:srgbClr val="000000"/>
                </a:solidFill>
                <a:latin typeface="Open Sans"/>
                <a:ea typeface="Open Sans"/>
                <a:cs typeface="Open Sans"/>
                <a:sym typeface="Open Sans"/>
              </a:rPr>
              <a:t> joint engagement programme</a:t>
            </a:r>
            <a:r>
              <a:rPr lang="en-GB" sz="1400">
                <a:solidFill>
                  <a:srgbClr val="000000"/>
                </a:solidFill>
                <a:highlight>
                  <a:srgbClr val="FFFF00"/>
                </a:highlight>
                <a:latin typeface="Open Sans"/>
                <a:ea typeface="Open Sans"/>
                <a:cs typeface="Open Sans"/>
                <a:sym typeface="Open Sans"/>
              </a:rPr>
              <a:t>       Q</a:t>
            </a:r>
            <a:r>
              <a:rPr lang="en-GB" sz="1400">
                <a:solidFill>
                  <a:srgbClr val="000000"/>
                </a:solidFill>
                <a:highlight>
                  <a:srgbClr val="FFFF00"/>
                </a:highlight>
                <a:latin typeface="Open Sans"/>
                <a:ea typeface="Open Sans"/>
                <a:cs typeface="Open Sans"/>
                <a:sym typeface="Open Sans"/>
              </a:rPr>
              <a:t>1</a:t>
            </a:r>
            <a:endParaRPr sz="1400">
              <a:solidFill>
                <a:srgbClr val="000000"/>
              </a:solidFill>
              <a:highlight>
                <a:srgbClr val="FFFF00"/>
              </a:highlight>
            </a:endParaRPr>
          </a:p>
          <a:p>
            <a:pPr indent="457200" lvl="0" marL="0" rtl="0" algn="l">
              <a:lnSpc>
                <a:spcPct val="90000"/>
              </a:lnSpc>
              <a:spcBef>
                <a:spcPts val="1600"/>
              </a:spcBef>
              <a:spcAft>
                <a:spcPts val="0"/>
              </a:spcAft>
              <a:buClr>
                <a:srgbClr val="FF0000"/>
              </a:buClr>
              <a:buSzPts val="1800"/>
              <a:buNone/>
            </a:pPr>
            <a:r>
              <a:rPr b="1" lang="en-GB" sz="1400">
                <a:solidFill>
                  <a:srgbClr val="000000"/>
                </a:solidFill>
                <a:latin typeface="Open Sans"/>
                <a:ea typeface="Open Sans"/>
                <a:cs typeface="Open Sans"/>
                <a:sym typeface="Open Sans"/>
              </a:rPr>
              <a:t>T3.3 D</a:t>
            </a:r>
            <a:r>
              <a:rPr lang="en-GB" sz="1400">
                <a:solidFill>
                  <a:schemeClr val="dk1"/>
                </a:solidFill>
                <a:latin typeface="Open Sans"/>
                <a:ea typeface="Open Sans"/>
                <a:cs typeface="Open Sans"/>
                <a:sym typeface="Open Sans"/>
              </a:rPr>
              <a:t>evelop phase 2  joint  service with partner</a:t>
            </a:r>
            <a:r>
              <a:rPr lang="en-GB" sz="1400">
                <a:latin typeface="Open Sans"/>
                <a:ea typeface="Open Sans"/>
                <a:cs typeface="Open Sans"/>
                <a:sym typeface="Open Sans"/>
              </a:rPr>
              <a:t> (dependent on evaluation &amp; funding) </a:t>
            </a:r>
            <a:r>
              <a:rPr lang="en-GB" sz="1400">
                <a:solidFill>
                  <a:schemeClr val="dk1"/>
                </a:solidFill>
                <a:latin typeface="Open Sans"/>
                <a:ea typeface="Open Sans"/>
                <a:cs typeface="Open Sans"/>
                <a:sym typeface="Open Sans"/>
              </a:rPr>
              <a:t>Q4</a:t>
            </a:r>
            <a:endParaRPr sz="1400"/>
          </a:p>
          <a:p>
            <a:pPr indent="0" lvl="0" marL="45720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45720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45720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1600"/>
              </a:spcAft>
              <a:buClr>
                <a:schemeClr val="dk1"/>
              </a:buClr>
              <a:buSzPts val="1100"/>
              <a:buFont typeface="Arial"/>
              <a:buNone/>
            </a:pPr>
            <a:r>
              <a:rPr lang="en-GB" sz="1400">
                <a:solidFill>
                  <a:schemeClr val="dk1"/>
                </a:solidFill>
                <a:latin typeface="Open Sans"/>
                <a:ea typeface="Open Sans"/>
                <a:cs typeface="Open Sans"/>
                <a:sym typeface="Open Sans"/>
              </a:rPr>
              <a:t>. </a:t>
            </a:r>
            <a:endParaRPr sz="1400">
              <a:solidFill>
                <a:schemeClr val="dk1"/>
              </a:solidFill>
              <a:latin typeface="Open Sans"/>
              <a:ea typeface="Open Sans"/>
              <a:cs typeface="Open Sans"/>
              <a:sym typeface="Open Sans"/>
            </a:endParaRPr>
          </a:p>
        </p:txBody>
      </p:sp>
      <p:sp>
        <p:nvSpPr>
          <p:cNvPr id="529" name="Google Shape;529;p77"/>
          <p:cNvSpPr txBox="1"/>
          <p:nvPr>
            <p:ph type="title"/>
          </p:nvPr>
        </p:nvSpPr>
        <p:spPr>
          <a:xfrm>
            <a:off x="311700" y="452692"/>
            <a:ext cx="8520600" cy="763500"/>
          </a:xfrm>
          <a:prstGeom prst="rect">
            <a:avLst/>
          </a:prstGeom>
          <a:solidFill>
            <a:srgbClr val="1C4587"/>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000">
                <a:solidFill>
                  <a:srgbClr val="BF9000"/>
                </a:solidFill>
                <a:latin typeface="Open Sans"/>
                <a:ea typeface="Open Sans"/>
                <a:cs typeface="Open Sans"/>
                <a:sym typeface="Open Sans"/>
              </a:rPr>
              <a:t>Priority 2. Public Engagement - Education </a:t>
            </a:r>
            <a:endParaRPr/>
          </a:p>
        </p:txBody>
      </p:sp>
      <p:sp>
        <p:nvSpPr>
          <p:cNvPr id="530" name="Google Shape;530;p7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4" name="Shape 534"/>
        <p:cNvGrpSpPr/>
        <p:nvPr/>
      </p:nvGrpSpPr>
      <p:grpSpPr>
        <a:xfrm>
          <a:off x="0" y="0"/>
          <a:ext cx="0" cy="0"/>
          <a:chOff x="0" y="0"/>
          <a:chExt cx="0" cy="0"/>
        </a:xfrm>
      </p:grpSpPr>
      <p:sp>
        <p:nvSpPr>
          <p:cNvPr id="535" name="Google Shape;535;p78"/>
          <p:cNvSpPr txBox="1"/>
          <p:nvPr>
            <p:ph type="title"/>
          </p:nvPr>
        </p:nvSpPr>
        <p:spPr>
          <a:xfrm>
            <a:off x="168442" y="159258"/>
            <a:ext cx="88947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BF9000"/>
              </a:buClr>
              <a:buSzPts val="2800"/>
              <a:buFont typeface="Open Sans"/>
              <a:buNone/>
            </a:pPr>
            <a:r>
              <a:rPr lang="en-GB" sz="3200">
                <a:solidFill>
                  <a:srgbClr val="BF9000"/>
                </a:solidFill>
                <a:latin typeface="Open Sans"/>
                <a:ea typeface="Open Sans"/>
                <a:cs typeface="Open Sans"/>
                <a:sym typeface="Open Sans"/>
              </a:rPr>
              <a:t>Priority 2. Public Engagement - Education </a:t>
            </a:r>
            <a:endParaRPr sz="3200"/>
          </a:p>
        </p:txBody>
      </p:sp>
      <p:sp>
        <p:nvSpPr>
          <p:cNvPr id="536" name="Google Shape;536;p78"/>
          <p:cNvSpPr txBox="1"/>
          <p:nvPr>
            <p:ph idx="1" type="body"/>
          </p:nvPr>
        </p:nvSpPr>
        <p:spPr>
          <a:xfrm>
            <a:off x="311700" y="922757"/>
            <a:ext cx="8664000" cy="4951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sz="1600">
                <a:latin typeface="Open Sans"/>
                <a:ea typeface="Open Sans"/>
                <a:cs typeface="Open Sans"/>
                <a:sym typeface="Open Sans"/>
              </a:rPr>
              <a:t>RACI - Responsible: Adam /  Accountable: Maria </a:t>
            </a:r>
            <a:r>
              <a:rPr lang="en-GB" sz="1600">
                <a:latin typeface="Open Sans"/>
                <a:ea typeface="Open Sans"/>
                <a:cs typeface="Open Sans"/>
                <a:sym typeface="Open Sans"/>
              </a:rPr>
              <a:t>           </a:t>
            </a:r>
            <a:r>
              <a:rPr b="1" lang="en-GB" sz="1600">
                <a:latin typeface="Open Sans"/>
                <a:ea typeface="Open Sans"/>
                <a:cs typeface="Open Sans"/>
                <a:sym typeface="Open Sans"/>
              </a:rPr>
              <a:t>Timeline: </a:t>
            </a:r>
            <a:r>
              <a:rPr lang="en-GB" sz="1600">
                <a:latin typeface="Open Sans"/>
                <a:ea typeface="Open Sans"/>
                <a:cs typeface="Open Sans"/>
                <a:sym typeface="Open Sans"/>
              </a:rPr>
              <a:t> </a:t>
            </a:r>
            <a:r>
              <a:rPr i="1" lang="en-GB" sz="1600">
                <a:latin typeface="Open Sans"/>
                <a:ea typeface="Open Sans"/>
                <a:cs typeface="Open Sans"/>
                <a:sym typeface="Open Sans"/>
              </a:rPr>
              <a:t>Q1 &amp; Q2 </a:t>
            </a:r>
            <a:endParaRPr/>
          </a:p>
          <a:p>
            <a:pPr indent="0" lvl="0" marL="0" rtl="0" algn="l">
              <a:lnSpc>
                <a:spcPct val="90000"/>
              </a:lnSpc>
              <a:spcBef>
                <a:spcPts val="0"/>
              </a:spcBef>
              <a:spcAft>
                <a:spcPts val="0"/>
              </a:spcAft>
              <a:buClr>
                <a:schemeClr val="dk1"/>
              </a:buClr>
              <a:buSzPts val="1800"/>
              <a:buNone/>
            </a:pPr>
            <a:r>
              <a:rPr b="1" lang="en-GB" sz="1400">
                <a:latin typeface="Open Sans"/>
                <a:ea typeface="Open Sans"/>
                <a:cs typeface="Open Sans"/>
                <a:sym typeface="Open Sans"/>
              </a:rPr>
              <a:t>Budget:</a:t>
            </a:r>
            <a:r>
              <a:rPr lang="en-GB" sz="1400">
                <a:latin typeface="Open Sans"/>
                <a:ea typeface="Open Sans"/>
                <a:cs typeface="Open Sans"/>
                <a:sym typeface="Open Sans"/>
              </a:rPr>
              <a:t> Public Engagement pilot programme</a:t>
            </a:r>
            <a:r>
              <a:rPr lang="en-GB" sz="1600">
                <a:latin typeface="Open Sans"/>
                <a:ea typeface="Open Sans"/>
                <a:cs typeface="Open Sans"/>
                <a:sym typeface="Open Sans"/>
              </a:rPr>
              <a:t>                </a:t>
            </a:r>
            <a:r>
              <a:rPr lang="en-GB" sz="1400">
                <a:latin typeface="Open Sans"/>
                <a:ea typeface="Open Sans"/>
                <a:cs typeface="Open Sans"/>
                <a:sym typeface="Open Sans"/>
              </a:rPr>
              <a:t>Date: Jan to June 2020 ( exhibition opens April)</a:t>
            </a:r>
            <a:endParaRPr sz="1600">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800"/>
              <a:buNone/>
            </a:pPr>
            <a:r>
              <a:t/>
            </a:r>
            <a:endParaRPr sz="1800">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800"/>
              <a:buNone/>
            </a:pPr>
            <a:r>
              <a:rPr b="1" lang="en-GB" sz="1800" strike="sngStrike">
                <a:latin typeface="Open Sans"/>
                <a:ea typeface="Open Sans"/>
                <a:cs typeface="Open Sans"/>
                <a:sym typeface="Open Sans"/>
              </a:rPr>
              <a:t>T</a:t>
            </a:r>
            <a:r>
              <a:rPr b="1" lang="en-GB" sz="1800" strike="sngStrike">
                <a:solidFill>
                  <a:srgbClr val="FF0000"/>
                </a:solidFill>
                <a:latin typeface="Open Sans"/>
                <a:ea typeface="Open Sans"/>
                <a:cs typeface="Open Sans"/>
                <a:sym typeface="Open Sans"/>
              </a:rPr>
              <a:t>3.4</a:t>
            </a:r>
            <a:r>
              <a:rPr lang="en-GB" sz="1800" strike="sngStrike">
                <a:solidFill>
                  <a:srgbClr val="FF0000"/>
                </a:solidFill>
                <a:latin typeface="Open Sans"/>
                <a:ea typeface="Open Sans"/>
                <a:cs typeface="Open Sans"/>
                <a:sym typeface="Open Sans"/>
              </a:rPr>
              <a:t> </a:t>
            </a:r>
            <a:r>
              <a:rPr b="1" lang="en-GB" sz="1800" strike="sngStrike">
                <a:solidFill>
                  <a:srgbClr val="FF0000"/>
                </a:solidFill>
                <a:latin typeface="Open Sans"/>
                <a:ea typeface="Open Sans"/>
                <a:cs typeface="Open Sans"/>
                <a:sym typeface="Open Sans"/>
              </a:rPr>
              <a:t> Primary school</a:t>
            </a:r>
            <a:r>
              <a:rPr lang="en-GB" sz="1800" strike="sngStrike">
                <a:solidFill>
                  <a:srgbClr val="FF0000"/>
                </a:solidFill>
                <a:latin typeface="Open Sans"/>
                <a:ea typeface="Open Sans"/>
                <a:cs typeface="Open Sans"/>
                <a:sym typeface="Open Sans"/>
              </a:rPr>
              <a:t> </a:t>
            </a:r>
            <a:r>
              <a:rPr i="1" lang="en-GB" sz="1800" strike="sngStrike">
                <a:solidFill>
                  <a:srgbClr val="FF0000"/>
                </a:solidFill>
                <a:latin typeface="Open Sans"/>
                <a:ea typeface="Open Sans"/>
                <a:cs typeface="Open Sans"/>
                <a:sym typeface="Open Sans"/>
              </a:rPr>
              <a:t>Belonging </a:t>
            </a:r>
            <a:r>
              <a:rPr lang="en-GB" sz="1800" strike="sngStrike">
                <a:solidFill>
                  <a:srgbClr val="FF0000"/>
                </a:solidFill>
                <a:latin typeface="Open Sans"/>
                <a:ea typeface="Open Sans"/>
                <a:cs typeface="Open Sans"/>
                <a:sym typeface="Open Sans"/>
              </a:rPr>
              <a:t>exhibition workshop programme in Q2</a:t>
            </a:r>
            <a:endParaRPr strike="sngStrike">
              <a:solidFill>
                <a:srgbClr val="FF0000"/>
              </a:solidFill>
            </a:endParaRPr>
          </a:p>
          <a:p>
            <a:pPr indent="0" lvl="0" marL="0" rtl="0" algn="l">
              <a:lnSpc>
                <a:spcPct val="100000"/>
              </a:lnSpc>
              <a:spcBef>
                <a:spcPts val="0"/>
              </a:spcBef>
              <a:spcAft>
                <a:spcPts val="0"/>
              </a:spcAft>
              <a:buClr>
                <a:schemeClr val="dk1"/>
              </a:buClr>
              <a:buSzPts val="1800"/>
              <a:buNone/>
            </a:pPr>
            <a:r>
              <a:t/>
            </a:r>
            <a:endParaRPr sz="1400" strike="sngStrike">
              <a:solidFill>
                <a:srgbClr val="FF0000"/>
              </a:solidFill>
              <a:latin typeface="Open Sans"/>
              <a:ea typeface="Open Sans"/>
              <a:cs typeface="Open Sans"/>
              <a:sym typeface="Open Sans"/>
            </a:endParaRPr>
          </a:p>
          <a:p>
            <a:pPr indent="-714375" lvl="0" marL="714375" rtl="0" algn="l">
              <a:lnSpc>
                <a:spcPct val="100000"/>
              </a:lnSpc>
              <a:spcBef>
                <a:spcPts val="1600"/>
              </a:spcBef>
              <a:spcAft>
                <a:spcPts val="0"/>
              </a:spcAft>
              <a:buClr>
                <a:schemeClr val="dk1"/>
              </a:buClr>
              <a:buSzPts val="1800"/>
              <a:buNone/>
            </a:pPr>
            <a:r>
              <a:rPr lang="en-GB" sz="1600" strike="sngStrike">
                <a:solidFill>
                  <a:srgbClr val="FF0000"/>
                </a:solidFill>
                <a:latin typeface="Open Sans"/>
                <a:ea typeface="Open Sans"/>
                <a:cs typeface="Open Sans"/>
                <a:sym typeface="Open Sans"/>
              </a:rPr>
              <a:t>     </a:t>
            </a:r>
            <a:r>
              <a:rPr b="1" lang="en-GB" sz="1600" strike="sngStrike">
                <a:solidFill>
                  <a:srgbClr val="FF0000"/>
                </a:solidFill>
                <a:latin typeface="Open Sans"/>
                <a:ea typeface="Open Sans"/>
                <a:cs typeface="Open Sans"/>
                <a:sym typeface="Open Sans"/>
              </a:rPr>
              <a:t>T</a:t>
            </a:r>
            <a:r>
              <a:rPr b="1" lang="en-GB" sz="1600" strike="sngStrike">
                <a:solidFill>
                  <a:srgbClr val="FF0000"/>
                </a:solidFill>
                <a:latin typeface="Open Sans"/>
                <a:ea typeface="Open Sans"/>
                <a:cs typeface="Open Sans"/>
                <a:sym typeface="Open Sans"/>
              </a:rPr>
              <a:t>3.4.1</a:t>
            </a:r>
            <a:r>
              <a:rPr lang="en-GB" sz="1600" strike="sngStrike">
                <a:solidFill>
                  <a:srgbClr val="FF0000"/>
                </a:solidFill>
                <a:latin typeface="Open Sans"/>
                <a:ea typeface="Open Sans"/>
                <a:cs typeface="Open Sans"/>
                <a:sym typeface="Open Sans"/>
              </a:rPr>
              <a:t> </a:t>
            </a:r>
            <a:r>
              <a:rPr b="1" lang="en-GB" sz="1600" strike="sngStrike">
                <a:solidFill>
                  <a:srgbClr val="FF0000"/>
                </a:solidFill>
                <a:latin typeface="Open Sans"/>
                <a:ea typeface="Open Sans"/>
                <a:cs typeface="Open Sans"/>
                <a:sym typeface="Open Sans"/>
              </a:rPr>
              <a:t>Design and deliver workshop programme facilitating pupil exploration of local, national and European identity - </a:t>
            </a:r>
            <a:r>
              <a:rPr b="1" i="1" lang="en-GB" sz="1600" strike="sngStrike">
                <a:solidFill>
                  <a:srgbClr val="FF0000"/>
                </a:solidFill>
                <a:latin typeface="Open Sans"/>
                <a:ea typeface="Open Sans"/>
                <a:cs typeface="Open Sans"/>
                <a:sym typeface="Open Sans"/>
              </a:rPr>
              <a:t>Jan-June</a:t>
            </a:r>
            <a:endParaRPr b="1" sz="1600" strike="sngStrike">
              <a:solidFill>
                <a:srgbClr val="FF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800"/>
              <a:buNone/>
            </a:pPr>
            <a:r>
              <a:rPr lang="en-GB" sz="1400" strike="sngStrike">
                <a:solidFill>
                  <a:srgbClr val="FF0000"/>
                </a:solidFill>
                <a:latin typeface="Open Sans"/>
                <a:ea typeface="Open Sans"/>
                <a:cs typeface="Open Sans"/>
                <a:sym typeface="Open Sans"/>
              </a:rPr>
              <a:t>      </a:t>
            </a:r>
            <a:endParaRPr sz="1400" strike="sngStrike">
              <a:solidFill>
                <a:srgbClr val="FF0000"/>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800"/>
              <a:buNone/>
            </a:pPr>
            <a:r>
              <a:rPr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a:t>
            </a:r>
            <a:r>
              <a:rPr b="1" lang="en-GB" sz="1400" strike="sngStrike">
                <a:solidFill>
                  <a:srgbClr val="FF0000"/>
                </a:solidFill>
                <a:latin typeface="Open Sans"/>
                <a:ea typeface="Open Sans"/>
                <a:cs typeface="Open Sans"/>
                <a:sym typeface="Open Sans"/>
              </a:rPr>
              <a:t>3.4.1.1</a:t>
            </a:r>
            <a:r>
              <a:rPr lang="en-GB" sz="1400" strike="sngStrike">
                <a:solidFill>
                  <a:srgbClr val="FF0000"/>
                </a:solidFill>
                <a:latin typeface="Open Sans"/>
                <a:ea typeface="Open Sans"/>
                <a:cs typeface="Open Sans"/>
                <a:sym typeface="Open Sans"/>
              </a:rPr>
              <a:t>Develop a programme of related tour activities at HM, LCGA,  </a:t>
            </a:r>
            <a:r>
              <a:rPr i="1" lang="en-GB" sz="1400" strike="sngStrike">
                <a:solidFill>
                  <a:srgbClr val="FF0000"/>
                </a:solidFill>
                <a:latin typeface="Open Sans"/>
                <a:ea typeface="Open Sans"/>
                <a:cs typeface="Open Sans"/>
                <a:sym typeface="Open Sans"/>
              </a:rPr>
              <a:t>Jan-June</a:t>
            </a:r>
            <a:endParaRPr i="1" sz="1400" strike="sngStrike">
              <a:solidFill>
                <a:srgbClr val="FF0000"/>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800"/>
              <a:buNone/>
            </a:pPr>
            <a:r>
              <a:rPr i="1"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T3.4.1.2 </a:t>
            </a:r>
            <a:r>
              <a:rPr i="1" lang="en-GB" sz="1400" strike="sngStrike">
                <a:solidFill>
                  <a:srgbClr val="FF0000"/>
                </a:solidFill>
                <a:latin typeface="Open Sans"/>
                <a:ea typeface="Open Sans"/>
                <a:cs typeface="Open Sans"/>
                <a:sym typeface="Open Sans"/>
              </a:rPr>
              <a:t> Link  with Blue Star programme to plan/publicise Europe Day ( May 9th) pupil led tours </a:t>
            </a:r>
            <a:endParaRPr sz="1400" strike="sngStrike">
              <a:solidFill>
                <a:srgbClr val="FF0000"/>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800"/>
              <a:buNone/>
            </a:pPr>
            <a:r>
              <a:rPr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a:t>
            </a:r>
            <a:r>
              <a:rPr b="1" lang="en-GB" sz="1400" strike="sngStrike">
                <a:solidFill>
                  <a:srgbClr val="FF0000"/>
                </a:solidFill>
                <a:latin typeface="Open Sans"/>
                <a:ea typeface="Open Sans"/>
                <a:cs typeface="Open Sans"/>
                <a:sym typeface="Open Sans"/>
              </a:rPr>
              <a:t>3.4.1.3</a:t>
            </a:r>
            <a:r>
              <a:rPr lang="en-GB" sz="1400" strike="sngStrike">
                <a:solidFill>
                  <a:srgbClr val="FF0000"/>
                </a:solidFill>
                <a:latin typeface="Open Sans"/>
                <a:ea typeface="Open Sans"/>
                <a:cs typeface="Open Sans"/>
                <a:sym typeface="Open Sans"/>
              </a:rPr>
              <a:t>Invite Communities of Culture and other local community groups to th</a:t>
            </a:r>
            <a:r>
              <a:rPr lang="en-GB" sz="1400" strike="sngStrike">
                <a:solidFill>
                  <a:srgbClr val="FF0000"/>
                </a:solidFill>
                <a:latin typeface="Open Sans"/>
                <a:ea typeface="Open Sans"/>
                <a:cs typeface="Open Sans"/>
                <a:sym typeface="Open Sans"/>
              </a:rPr>
              <a:t>is </a:t>
            </a:r>
            <a:r>
              <a:rPr lang="en-GB" sz="1400" strike="sngStrike">
                <a:solidFill>
                  <a:srgbClr val="FF0000"/>
                </a:solidFill>
                <a:latin typeface="Open Sans"/>
                <a:ea typeface="Open Sans"/>
                <a:cs typeface="Open Sans"/>
                <a:sym typeface="Open Sans"/>
              </a:rPr>
              <a:t>event</a:t>
            </a:r>
            <a:endParaRPr sz="1400" strike="sngStrike">
              <a:solidFill>
                <a:srgbClr val="FF0000"/>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800"/>
              <a:buNone/>
            </a:pPr>
            <a:r>
              <a:rPr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  T</a:t>
            </a:r>
            <a:r>
              <a:rPr b="1" lang="en-GB" sz="1400" strike="sngStrike">
                <a:solidFill>
                  <a:srgbClr val="FF0000"/>
                </a:solidFill>
                <a:latin typeface="Open Sans"/>
                <a:ea typeface="Open Sans"/>
                <a:cs typeface="Open Sans"/>
                <a:sym typeface="Open Sans"/>
              </a:rPr>
              <a:t>3.4.1.4 </a:t>
            </a:r>
            <a:r>
              <a:rPr lang="en-GB" sz="1400" strike="sngStrike">
                <a:solidFill>
                  <a:srgbClr val="FF0000"/>
                </a:solidFill>
                <a:latin typeface="Open Sans"/>
                <a:ea typeface="Open Sans"/>
                <a:cs typeface="Open Sans"/>
                <a:sym typeface="Open Sans"/>
              </a:rPr>
              <a:t>Promote pupil-led tours via Limerick Community Radio, HM social media - </a:t>
            </a:r>
            <a:r>
              <a:rPr i="1" lang="en-GB" sz="1400" strike="sngStrike">
                <a:solidFill>
                  <a:srgbClr val="FF0000"/>
                </a:solidFill>
                <a:latin typeface="Open Sans"/>
                <a:ea typeface="Open Sans"/>
                <a:cs typeface="Open Sans"/>
                <a:sym typeface="Open Sans"/>
              </a:rPr>
              <a:t>April</a:t>
            </a:r>
            <a:endParaRPr sz="1400" strike="sngStrike">
              <a:solidFill>
                <a:srgbClr val="FF000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t/>
            </a:r>
            <a:endParaRPr sz="1600">
              <a:solidFill>
                <a:srgbClr val="FF0000"/>
              </a:solidFill>
              <a:latin typeface="Open Sans"/>
              <a:ea typeface="Open Sans"/>
              <a:cs typeface="Open Sans"/>
              <a:sym typeface="Open Sans"/>
            </a:endParaRPr>
          </a:p>
          <a:p>
            <a:pPr indent="-1431925" lvl="0" marL="1524000" rtl="0" algn="ctr">
              <a:spcBef>
                <a:spcPts val="0"/>
              </a:spcBef>
              <a:spcAft>
                <a:spcPts val="0"/>
              </a:spcAft>
              <a:buClr>
                <a:schemeClr val="dk1"/>
              </a:buClr>
              <a:buSzPts val="1800"/>
              <a:buNone/>
            </a:pPr>
            <a:r>
              <a:rPr lang="en-GB" sz="1800">
                <a:solidFill>
                  <a:srgbClr val="FF0000"/>
                </a:solidFill>
              </a:rPr>
              <a:t>Belonging education programme not possible due to Covid. Deferred to 2021.</a:t>
            </a:r>
            <a:endParaRPr sz="1800">
              <a:solidFill>
                <a:srgbClr val="FF0000"/>
              </a:solidFill>
            </a:endParaRPr>
          </a:p>
          <a:p>
            <a:pPr indent="-1431925" lvl="0" marL="1524000" rtl="0" algn="ctr">
              <a:spcBef>
                <a:spcPts val="0"/>
              </a:spcBef>
              <a:spcAft>
                <a:spcPts val="0"/>
              </a:spcAft>
              <a:buClr>
                <a:schemeClr val="dk1"/>
              </a:buClr>
              <a:buSzPts val="1800"/>
              <a:buNone/>
            </a:pPr>
            <a:r>
              <a:rPr lang="en-GB" sz="1800">
                <a:solidFill>
                  <a:srgbClr val="FF0000"/>
                </a:solidFill>
              </a:rPr>
              <a:t>In response to home learning and distance teaching during Covid (March to June), a series of new pupil online resources were created and circulated.</a:t>
            </a:r>
            <a:endParaRPr sz="1800">
              <a:solidFill>
                <a:srgbClr val="FF0000"/>
              </a:solidFill>
            </a:endParaRPr>
          </a:p>
          <a:p>
            <a:pPr indent="-1431925" lvl="0" marL="1524000" rtl="0" algn="ctr">
              <a:lnSpc>
                <a:spcPct val="90000"/>
              </a:lnSpc>
              <a:spcBef>
                <a:spcPts val="0"/>
              </a:spcBef>
              <a:spcAft>
                <a:spcPts val="0"/>
              </a:spcAft>
              <a:buClr>
                <a:schemeClr val="dk1"/>
              </a:buClr>
              <a:buSzPts val="1800"/>
              <a:buNone/>
            </a:pPr>
            <a:r>
              <a:rPr lang="en-GB" sz="1800">
                <a:solidFill>
                  <a:srgbClr val="FF0000"/>
                </a:solidFill>
                <a:latin typeface="Open Sans"/>
                <a:ea typeface="Open Sans"/>
                <a:cs typeface="Open Sans"/>
                <a:sym typeface="Open Sans"/>
              </a:rPr>
              <a:t> </a:t>
            </a:r>
            <a:endParaRPr sz="180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0" name="Shape 540"/>
        <p:cNvGrpSpPr/>
        <p:nvPr/>
      </p:nvGrpSpPr>
      <p:grpSpPr>
        <a:xfrm>
          <a:off x="0" y="0"/>
          <a:ext cx="0" cy="0"/>
          <a:chOff x="0" y="0"/>
          <a:chExt cx="0" cy="0"/>
        </a:xfrm>
      </p:grpSpPr>
      <p:sp>
        <p:nvSpPr>
          <p:cNvPr id="541" name="Google Shape;541;p79"/>
          <p:cNvSpPr txBox="1"/>
          <p:nvPr>
            <p:ph type="title"/>
          </p:nvPr>
        </p:nvSpPr>
        <p:spPr>
          <a:xfrm>
            <a:off x="542609" y="159258"/>
            <a:ext cx="85206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200">
                <a:solidFill>
                  <a:srgbClr val="BF9000"/>
                </a:solidFill>
                <a:latin typeface="Open Sans"/>
                <a:ea typeface="Open Sans"/>
                <a:cs typeface="Open Sans"/>
                <a:sym typeface="Open Sans"/>
              </a:rPr>
              <a:t>Priority 2. Public Engagement - Education </a:t>
            </a:r>
            <a:endParaRPr sz="3200"/>
          </a:p>
        </p:txBody>
      </p:sp>
      <p:sp>
        <p:nvSpPr>
          <p:cNvPr id="542" name="Google Shape;542;p79"/>
          <p:cNvSpPr txBox="1"/>
          <p:nvPr>
            <p:ph idx="1" type="body"/>
          </p:nvPr>
        </p:nvSpPr>
        <p:spPr>
          <a:xfrm>
            <a:off x="311700" y="922758"/>
            <a:ext cx="8664000" cy="4555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sz="1600">
                <a:latin typeface="Open Sans"/>
                <a:ea typeface="Open Sans"/>
                <a:cs typeface="Open Sans"/>
                <a:sym typeface="Open Sans"/>
              </a:rPr>
              <a:t>RACI - Responsible: Adam /  Accountable: Maria </a:t>
            </a:r>
            <a:r>
              <a:rPr lang="en-GB" sz="1600">
                <a:latin typeface="Open Sans"/>
                <a:ea typeface="Open Sans"/>
                <a:cs typeface="Open Sans"/>
                <a:sym typeface="Open Sans"/>
              </a:rPr>
              <a:t>           </a:t>
            </a:r>
            <a:r>
              <a:rPr b="1" lang="en-GB" sz="1600">
                <a:latin typeface="Open Sans"/>
                <a:ea typeface="Open Sans"/>
                <a:cs typeface="Open Sans"/>
                <a:sym typeface="Open Sans"/>
              </a:rPr>
              <a:t>Timeline: </a:t>
            </a:r>
            <a:r>
              <a:rPr lang="en-GB" sz="1600">
                <a:latin typeface="Open Sans"/>
                <a:ea typeface="Open Sans"/>
                <a:cs typeface="Open Sans"/>
                <a:sym typeface="Open Sans"/>
              </a:rPr>
              <a:t> </a:t>
            </a:r>
            <a:r>
              <a:rPr i="1" lang="en-GB" sz="1600">
                <a:latin typeface="Open Sans"/>
                <a:ea typeface="Open Sans"/>
                <a:cs typeface="Open Sans"/>
                <a:sym typeface="Open Sans"/>
              </a:rPr>
              <a:t>Q3</a:t>
            </a:r>
            <a:endParaRPr sz="1600">
              <a:latin typeface="Open Sans"/>
              <a:ea typeface="Open Sans"/>
              <a:cs typeface="Open Sans"/>
              <a:sym typeface="Open Sans"/>
            </a:endParaRPr>
          </a:p>
          <a:p>
            <a:pPr indent="0" lvl="0" marL="0" rtl="0" algn="ctr">
              <a:lnSpc>
                <a:spcPct val="90000"/>
              </a:lnSpc>
              <a:spcBef>
                <a:spcPts val="0"/>
              </a:spcBef>
              <a:spcAft>
                <a:spcPts val="0"/>
              </a:spcAft>
              <a:buClr>
                <a:schemeClr val="dk1"/>
              </a:buClr>
              <a:buSzPts val="1800"/>
              <a:buNone/>
            </a:pPr>
            <a:r>
              <a:rPr b="1" lang="en-GB" sz="1600">
                <a:latin typeface="Open Sans"/>
                <a:ea typeface="Open Sans"/>
                <a:cs typeface="Open Sans"/>
                <a:sym typeface="Open Sans"/>
              </a:rPr>
              <a:t>Budget:</a:t>
            </a:r>
            <a:r>
              <a:rPr lang="en-GB" sz="1600">
                <a:latin typeface="Open Sans"/>
                <a:ea typeface="Open Sans"/>
                <a:cs typeface="Open Sans"/>
                <a:sym typeface="Open Sans"/>
              </a:rPr>
              <a:t> </a:t>
            </a:r>
            <a:r>
              <a:rPr lang="en-GB" sz="1600">
                <a:solidFill>
                  <a:srgbClr val="FF0000"/>
                </a:solidFill>
                <a:latin typeface="Open Sans"/>
                <a:ea typeface="Open Sans"/>
                <a:cs typeface="Open Sans"/>
                <a:sym typeface="Open Sans"/>
              </a:rPr>
              <a:t>The Three Muses</a:t>
            </a:r>
            <a:endParaRPr sz="1600">
              <a:solidFill>
                <a:srgbClr val="FF0000"/>
              </a:solidFill>
              <a:latin typeface="Open Sans"/>
              <a:ea typeface="Open Sans"/>
              <a:cs typeface="Open Sans"/>
              <a:sym typeface="Open Sans"/>
            </a:endParaRPr>
          </a:p>
          <a:p>
            <a:pPr indent="-1431925" lvl="0" marL="1524000" rtl="0" algn="l">
              <a:lnSpc>
                <a:spcPct val="90000"/>
              </a:lnSpc>
              <a:spcBef>
                <a:spcPts val="0"/>
              </a:spcBef>
              <a:spcAft>
                <a:spcPts val="0"/>
              </a:spcAft>
              <a:buClr>
                <a:schemeClr val="dk1"/>
              </a:buClr>
              <a:buSzPts val="1800"/>
              <a:buNone/>
            </a:pPr>
            <a:r>
              <a:t/>
            </a:r>
            <a:endParaRPr b="1" sz="1800">
              <a:latin typeface="Open Sans"/>
              <a:ea typeface="Open Sans"/>
              <a:cs typeface="Open Sans"/>
              <a:sym typeface="Open Sans"/>
            </a:endParaRPr>
          </a:p>
          <a:p>
            <a:pPr indent="-1431925" lvl="0" marL="1524000" rtl="0" algn="l">
              <a:lnSpc>
                <a:spcPct val="90000"/>
              </a:lnSpc>
              <a:spcBef>
                <a:spcPts val="0"/>
              </a:spcBef>
              <a:spcAft>
                <a:spcPts val="0"/>
              </a:spcAft>
              <a:buClr>
                <a:schemeClr val="dk1"/>
              </a:buClr>
              <a:buSzPts val="1800"/>
              <a:buNone/>
            </a:pPr>
            <a:r>
              <a:rPr b="1" lang="en-GB" sz="1800">
                <a:latin typeface="Open Sans"/>
                <a:ea typeface="Open Sans"/>
                <a:cs typeface="Open Sans"/>
                <a:sym typeface="Open Sans"/>
              </a:rPr>
              <a:t>T3.5 Primary school EVA exhibition workshop programme</a:t>
            </a:r>
            <a:endParaRPr b="1" sz="1800">
              <a:solidFill>
                <a:schemeClr val="dk1"/>
              </a:solidFill>
              <a:latin typeface="Open Sans"/>
              <a:ea typeface="Open Sans"/>
              <a:cs typeface="Open Sans"/>
              <a:sym typeface="Open Sans"/>
            </a:endParaRPr>
          </a:p>
          <a:p>
            <a:pPr indent="-1431925" lvl="0" marL="1524000" rtl="0" algn="l">
              <a:lnSpc>
                <a:spcPct val="90000"/>
              </a:lnSpc>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Date: subject to the </a:t>
            </a:r>
            <a:r>
              <a:rPr lang="en-GB" sz="1400">
                <a:solidFill>
                  <a:srgbClr val="FF0000"/>
                </a:solidFill>
                <a:latin typeface="Open Sans"/>
                <a:ea typeface="Open Sans"/>
                <a:cs typeface="Open Sans"/>
                <a:sym typeface="Open Sans"/>
              </a:rPr>
              <a:t>restructuring</a:t>
            </a:r>
            <a:r>
              <a:rPr lang="en-GB" sz="1400">
                <a:solidFill>
                  <a:srgbClr val="FF0000"/>
                </a:solidFill>
                <a:latin typeface="Open Sans"/>
                <a:ea typeface="Open Sans"/>
                <a:cs typeface="Open Sans"/>
                <a:sym typeface="Open Sans"/>
              </a:rPr>
              <a:t> of EVA. HM Awaiting information.It is currently thought that EVA will run November/Decemeber and throughout part of 2021</a:t>
            </a:r>
            <a:endParaRPr>
              <a:solidFill>
                <a:srgbClr val="FF0000"/>
              </a:solidFill>
            </a:endParaRPr>
          </a:p>
          <a:p>
            <a:pPr indent="-1431925" lvl="0" marL="1524000" rtl="0" algn="l">
              <a:lnSpc>
                <a:spcPct val="90000"/>
              </a:lnSpc>
              <a:spcBef>
                <a:spcPts val="0"/>
              </a:spcBef>
              <a:spcAft>
                <a:spcPts val="0"/>
              </a:spcAft>
              <a:buClr>
                <a:schemeClr val="dk1"/>
              </a:buClr>
              <a:buSzPts val="1800"/>
              <a:buNone/>
            </a:pPr>
            <a:r>
              <a:t/>
            </a:r>
            <a:endParaRPr sz="1400">
              <a:solidFill>
                <a:srgbClr val="FF0000"/>
              </a:solidFill>
              <a:latin typeface="Open Sans"/>
              <a:ea typeface="Open Sans"/>
              <a:cs typeface="Open Sans"/>
              <a:sym typeface="Open Sans"/>
            </a:endParaRPr>
          </a:p>
          <a:p>
            <a:pPr indent="-714375" lvl="0" marL="714375" rtl="0" algn="l">
              <a:lnSpc>
                <a:spcPct val="100000"/>
              </a:lnSpc>
              <a:spcBef>
                <a:spcPts val="1600"/>
              </a:spcBef>
              <a:spcAft>
                <a:spcPts val="0"/>
              </a:spcAft>
              <a:buClr>
                <a:schemeClr val="dk1"/>
              </a:buClr>
              <a:buSzPts val="1800"/>
              <a:buNone/>
            </a:pPr>
            <a:r>
              <a:rPr b="1" lang="en-GB" sz="1600">
                <a:solidFill>
                  <a:schemeClr val="dk1"/>
                </a:solidFill>
                <a:latin typeface="Open Sans"/>
                <a:ea typeface="Open Sans"/>
                <a:cs typeface="Open Sans"/>
                <a:sym typeface="Open Sans"/>
              </a:rPr>
              <a:t>T</a:t>
            </a:r>
            <a:r>
              <a:rPr b="1" lang="en-GB" sz="1600">
                <a:latin typeface="Open Sans"/>
                <a:ea typeface="Open Sans"/>
                <a:cs typeface="Open Sans"/>
                <a:sym typeface="Open Sans"/>
              </a:rPr>
              <a:t>3.5.1</a:t>
            </a:r>
            <a:r>
              <a:rPr lang="en-GB" sz="1600">
                <a:solidFill>
                  <a:schemeClr val="dk1"/>
                </a:solidFill>
                <a:latin typeface="Open Sans"/>
                <a:ea typeface="Open Sans"/>
                <a:cs typeface="Open Sans"/>
                <a:sym typeface="Open Sans"/>
              </a:rPr>
              <a:t> </a:t>
            </a:r>
            <a:r>
              <a:rPr b="1" lang="en-GB" sz="1600">
                <a:solidFill>
                  <a:schemeClr val="dk1"/>
                </a:solidFill>
                <a:latin typeface="Open Sans"/>
                <a:ea typeface="Open Sans"/>
                <a:cs typeface="Open Sans"/>
                <a:sym typeface="Open Sans"/>
              </a:rPr>
              <a:t>Design and deliver a workshop programme facilitating pupil engagement with </a:t>
            </a:r>
            <a:r>
              <a:rPr b="1" lang="en-GB" sz="1600">
                <a:solidFill>
                  <a:schemeClr val="dk1"/>
                </a:solidFill>
                <a:latin typeface="Open Sans"/>
                <a:ea typeface="Open Sans"/>
                <a:cs typeface="Open Sans"/>
                <a:sym typeface="Open Sans"/>
              </a:rPr>
              <a:t>EVA contemporary art exhibition – </a:t>
            </a:r>
            <a:r>
              <a:rPr b="1" i="1" lang="en-GB" sz="1600">
                <a:solidFill>
                  <a:schemeClr val="dk1"/>
                </a:solidFill>
                <a:latin typeface="Open Sans"/>
                <a:ea typeface="Open Sans"/>
                <a:cs typeface="Open Sans"/>
                <a:sym typeface="Open Sans"/>
              </a:rPr>
              <a:t>July-Nov</a:t>
            </a:r>
            <a:endParaRPr/>
          </a:p>
          <a:p>
            <a:pPr indent="0" lvl="0" marL="628650" rtl="0" algn="l">
              <a:lnSpc>
                <a:spcPct val="150000"/>
              </a:lnSpc>
              <a:spcBef>
                <a:spcPts val="0"/>
              </a:spcBef>
              <a:spcAft>
                <a:spcPts val="0"/>
              </a:spcAft>
              <a:buClr>
                <a:schemeClr val="dk1"/>
              </a:buClr>
              <a:buSzPts val="1800"/>
              <a:buNone/>
            </a:pPr>
            <a:r>
              <a:rPr b="1" lang="en-GB" sz="1600">
                <a:solidFill>
                  <a:schemeClr val="dk1"/>
                </a:solidFill>
                <a:latin typeface="Open Sans"/>
                <a:ea typeface="Open Sans"/>
                <a:cs typeface="Open Sans"/>
                <a:sym typeface="Open Sans"/>
              </a:rPr>
              <a:t>T</a:t>
            </a:r>
            <a:r>
              <a:rPr b="1" lang="en-GB" sz="1600">
                <a:latin typeface="Open Sans"/>
                <a:ea typeface="Open Sans"/>
                <a:cs typeface="Open Sans"/>
                <a:sym typeface="Open Sans"/>
              </a:rPr>
              <a:t>3.5.1.1</a:t>
            </a:r>
            <a:r>
              <a:rPr lang="en-GB" sz="1600">
                <a:solidFill>
                  <a:schemeClr val="dk1"/>
                </a:solidFill>
                <a:latin typeface="Open Sans"/>
                <a:ea typeface="Open Sans"/>
                <a:cs typeface="Open Sans"/>
                <a:sym typeface="Open Sans"/>
              </a:rPr>
              <a:t> Collaborate with EVA  and </a:t>
            </a:r>
            <a:r>
              <a:rPr lang="en-GB" sz="1600">
                <a:latin typeface="Open Sans"/>
                <a:ea typeface="Open Sans"/>
                <a:cs typeface="Open Sans"/>
                <a:sym typeface="Open Sans"/>
              </a:rPr>
              <a:t>LCGA </a:t>
            </a:r>
            <a:r>
              <a:rPr lang="en-GB" sz="1600">
                <a:solidFill>
                  <a:schemeClr val="dk1"/>
                </a:solidFill>
                <a:latin typeface="Open Sans"/>
                <a:ea typeface="Open Sans"/>
                <a:cs typeface="Open Sans"/>
                <a:sym typeface="Open Sans"/>
              </a:rPr>
              <a:t>Shinnors Scholar to plan and deliver the above across HM, LCGA, LM –  Q</a:t>
            </a:r>
            <a:r>
              <a:rPr lang="en-GB" sz="1600">
                <a:latin typeface="Open Sans"/>
                <a:ea typeface="Open Sans"/>
                <a:cs typeface="Open Sans"/>
                <a:sym typeface="Open Sans"/>
              </a:rPr>
              <a:t>2 (</a:t>
            </a:r>
            <a:r>
              <a:rPr i="1" lang="en-GB" sz="1600">
                <a:latin typeface="Open Sans"/>
                <a:ea typeface="Open Sans"/>
                <a:cs typeface="Open Sans"/>
                <a:sym typeface="Open Sans"/>
              </a:rPr>
              <a:t>June) and ongoing </a:t>
            </a:r>
            <a:r>
              <a:rPr lang="en-GB" sz="1600">
                <a:latin typeface="Open Sans"/>
                <a:ea typeface="Open Sans"/>
                <a:cs typeface="Open Sans"/>
                <a:sym typeface="Open Sans"/>
              </a:rPr>
              <a:t>✔️</a:t>
            </a:r>
            <a:endParaRPr/>
          </a:p>
          <a:p>
            <a:pPr indent="0" lvl="0" marL="628650" rtl="0" algn="l">
              <a:lnSpc>
                <a:spcPct val="150000"/>
              </a:lnSpc>
              <a:spcBef>
                <a:spcPts val="0"/>
              </a:spcBef>
              <a:spcAft>
                <a:spcPts val="0"/>
              </a:spcAft>
              <a:buClr>
                <a:schemeClr val="dk1"/>
              </a:buClr>
              <a:buSzPts val="1800"/>
              <a:buNone/>
            </a:pPr>
            <a:r>
              <a:rPr b="1" lang="en-GB" sz="1600">
                <a:solidFill>
                  <a:schemeClr val="dk1"/>
                </a:solidFill>
                <a:latin typeface="Open Sans"/>
                <a:ea typeface="Open Sans"/>
                <a:cs typeface="Open Sans"/>
                <a:sym typeface="Open Sans"/>
              </a:rPr>
              <a:t>T</a:t>
            </a:r>
            <a:r>
              <a:rPr b="1" lang="en-GB" sz="1600">
                <a:latin typeface="Open Sans"/>
                <a:ea typeface="Open Sans"/>
                <a:cs typeface="Open Sans"/>
                <a:sym typeface="Open Sans"/>
              </a:rPr>
              <a:t>3.5.1.2</a:t>
            </a:r>
            <a:r>
              <a:rPr lang="en-GB" sz="1600">
                <a:latin typeface="Open Sans"/>
                <a:ea typeface="Open Sans"/>
                <a:cs typeface="Open Sans"/>
                <a:sym typeface="Open Sans"/>
              </a:rPr>
              <a:t> </a:t>
            </a:r>
            <a:r>
              <a:rPr lang="en-GB" sz="1600">
                <a:solidFill>
                  <a:schemeClr val="dk1"/>
                </a:solidFill>
                <a:latin typeface="Open Sans"/>
                <a:ea typeface="Open Sans"/>
                <a:cs typeface="Open Sans"/>
                <a:sym typeface="Open Sans"/>
              </a:rPr>
              <a:t>Develop a thematic programme of related activities across these venues - </a:t>
            </a:r>
            <a:r>
              <a:rPr i="1" lang="en-GB" sz="1600">
                <a:solidFill>
                  <a:schemeClr val="dk1"/>
                </a:solidFill>
                <a:latin typeface="Open Sans"/>
                <a:ea typeface="Open Sans"/>
                <a:cs typeface="Open Sans"/>
                <a:sym typeface="Open Sans"/>
              </a:rPr>
              <a:t>July-Nov</a:t>
            </a:r>
            <a:endParaRPr/>
          </a:p>
          <a:p>
            <a:pPr indent="0" lvl="0" marL="628650" rtl="0" algn="l">
              <a:lnSpc>
                <a:spcPct val="150000"/>
              </a:lnSpc>
              <a:spcBef>
                <a:spcPts val="0"/>
              </a:spcBef>
              <a:spcAft>
                <a:spcPts val="0"/>
              </a:spcAft>
              <a:buClr>
                <a:schemeClr val="dk1"/>
              </a:buClr>
              <a:buSzPts val="1800"/>
              <a:buNone/>
            </a:pPr>
            <a:r>
              <a:rPr b="1" lang="en-GB" sz="1600">
                <a:solidFill>
                  <a:schemeClr val="dk1"/>
                </a:solidFill>
                <a:latin typeface="Open Sans"/>
                <a:ea typeface="Open Sans"/>
                <a:cs typeface="Open Sans"/>
                <a:sym typeface="Open Sans"/>
              </a:rPr>
              <a:t>T</a:t>
            </a:r>
            <a:r>
              <a:rPr b="1" lang="en-GB" sz="1600">
                <a:latin typeface="Open Sans"/>
                <a:ea typeface="Open Sans"/>
                <a:cs typeface="Open Sans"/>
                <a:sym typeface="Open Sans"/>
              </a:rPr>
              <a:t>3.5.1.3</a:t>
            </a:r>
            <a:r>
              <a:rPr lang="en-GB" sz="1600">
                <a:solidFill>
                  <a:schemeClr val="dk1"/>
                </a:solidFill>
                <a:latin typeface="Open Sans"/>
                <a:ea typeface="Open Sans"/>
                <a:cs typeface="Open Sans"/>
                <a:sym typeface="Open Sans"/>
              </a:rPr>
              <a:t> Scope </a:t>
            </a:r>
            <a:r>
              <a:rPr lang="en-GB" sz="1600">
                <a:latin typeface="Open Sans"/>
                <a:ea typeface="Open Sans"/>
                <a:cs typeface="Open Sans"/>
                <a:sym typeface="Open Sans"/>
              </a:rPr>
              <a:t>possible </a:t>
            </a:r>
            <a:r>
              <a:rPr lang="en-GB" sz="1600">
                <a:solidFill>
                  <a:schemeClr val="dk1"/>
                </a:solidFill>
                <a:latin typeface="Open Sans"/>
                <a:ea typeface="Open Sans"/>
                <a:cs typeface="Open Sans"/>
                <a:sym typeface="Open Sans"/>
              </a:rPr>
              <a:t>use of digital media </a:t>
            </a:r>
            <a:r>
              <a:rPr lang="en-GB" sz="1600">
                <a:latin typeface="Open Sans"/>
                <a:ea typeface="Open Sans"/>
                <a:cs typeface="Open Sans"/>
                <a:sym typeface="Open Sans"/>
              </a:rPr>
              <a:t>to</a:t>
            </a:r>
            <a:r>
              <a:rPr lang="en-GB" sz="1600">
                <a:solidFill>
                  <a:schemeClr val="dk1"/>
                </a:solidFill>
                <a:latin typeface="Open Sans"/>
                <a:ea typeface="Open Sans"/>
                <a:cs typeface="Open Sans"/>
                <a:sym typeface="Open Sans"/>
              </a:rPr>
              <a:t> facilitat</a:t>
            </a:r>
            <a:r>
              <a:rPr lang="en-GB" sz="1600">
                <a:latin typeface="Open Sans"/>
                <a:ea typeface="Open Sans"/>
                <a:cs typeface="Open Sans"/>
                <a:sym typeface="Open Sans"/>
              </a:rPr>
              <a:t>e</a:t>
            </a:r>
            <a:r>
              <a:rPr lang="en-GB" sz="1600">
                <a:solidFill>
                  <a:schemeClr val="dk1"/>
                </a:solidFill>
                <a:latin typeface="Open Sans"/>
                <a:ea typeface="Open Sans"/>
                <a:cs typeface="Open Sans"/>
                <a:sym typeface="Open Sans"/>
              </a:rPr>
              <a:t> student responses to modern and contemporary artworks – </a:t>
            </a:r>
            <a:r>
              <a:rPr lang="en-GB" sz="1600">
                <a:latin typeface="Open Sans"/>
                <a:ea typeface="Open Sans"/>
                <a:cs typeface="Open Sans"/>
                <a:sym typeface="Open Sans"/>
              </a:rPr>
              <a:t> Q2 (</a:t>
            </a:r>
            <a:r>
              <a:rPr i="1" lang="en-GB" sz="1600">
                <a:latin typeface="Open Sans"/>
                <a:ea typeface="Open Sans"/>
                <a:cs typeface="Open Sans"/>
                <a:sym typeface="Open Sans"/>
              </a:rPr>
              <a:t>June) and ongoing </a:t>
            </a:r>
            <a:r>
              <a:rPr lang="en-GB" sz="1600">
                <a:latin typeface="Open Sans"/>
                <a:ea typeface="Open Sans"/>
                <a:cs typeface="Open Sans"/>
                <a:sym typeface="Open Sans"/>
              </a:rPr>
              <a:t>✔️</a:t>
            </a:r>
            <a:endParaRPr/>
          </a:p>
          <a:p>
            <a:pPr indent="-246062" lvl="0" marL="989012" rtl="0" algn="l">
              <a:lnSpc>
                <a:spcPct val="150000"/>
              </a:lnSpc>
              <a:spcBef>
                <a:spcPts val="0"/>
              </a:spcBef>
              <a:spcAft>
                <a:spcPts val="0"/>
              </a:spcAft>
              <a:buClr>
                <a:schemeClr val="dk1"/>
              </a:buClr>
              <a:buSzPts val="1800"/>
              <a:buNone/>
            </a:pPr>
            <a:r>
              <a:t/>
            </a:r>
            <a:endParaRPr sz="1600">
              <a:solidFill>
                <a:schemeClr val="dk1"/>
              </a:solidFill>
              <a:latin typeface="Open Sans"/>
              <a:ea typeface="Open Sans"/>
              <a:cs typeface="Open Sans"/>
              <a:sym typeface="Open Sans"/>
            </a:endParaRPr>
          </a:p>
          <a:p>
            <a:pPr indent="-246062" lvl="0" marL="989012" rtl="0" algn="l">
              <a:lnSpc>
                <a:spcPct val="90000"/>
              </a:lnSpc>
              <a:spcBef>
                <a:spcPts val="0"/>
              </a:spcBef>
              <a:spcAft>
                <a:spcPts val="0"/>
              </a:spcAft>
              <a:buClr>
                <a:schemeClr val="dk1"/>
              </a:buClr>
              <a:buSzPts val="1800"/>
              <a:buNone/>
            </a:pPr>
            <a:r>
              <a:t/>
            </a:r>
            <a:endParaRPr sz="1600">
              <a:solidFill>
                <a:schemeClr val="dk1"/>
              </a:solidFill>
              <a:latin typeface="Open Sans"/>
              <a:ea typeface="Open Sans"/>
              <a:cs typeface="Open Sans"/>
              <a:sym typeface="Open Sans"/>
            </a:endParaRPr>
          </a:p>
          <a:p>
            <a:pPr indent="-246062" lvl="0" marL="989012" rtl="0" algn="l">
              <a:lnSpc>
                <a:spcPct val="90000"/>
              </a:lnSpc>
              <a:spcBef>
                <a:spcPts val="0"/>
              </a:spcBef>
              <a:spcAft>
                <a:spcPts val="0"/>
              </a:spcAft>
              <a:buClr>
                <a:schemeClr val="dk1"/>
              </a:buClr>
              <a:buSzPts val="1800"/>
              <a:buNone/>
            </a:pPr>
            <a:r>
              <a:t/>
            </a:r>
            <a:endParaRPr sz="1600">
              <a:solidFill>
                <a:schemeClr val="dk1"/>
              </a:solidFill>
              <a:latin typeface="Open Sans"/>
              <a:ea typeface="Open Sans"/>
              <a:cs typeface="Open Sans"/>
              <a:sym typeface="Open Sans"/>
            </a:endParaRPr>
          </a:p>
          <a:p>
            <a:pPr indent="-1431925" lvl="0" marL="1524000" rtl="0" algn="l">
              <a:lnSpc>
                <a:spcPct val="90000"/>
              </a:lnSpc>
              <a:spcBef>
                <a:spcPts val="0"/>
              </a:spcBef>
              <a:spcAft>
                <a:spcPts val="0"/>
              </a:spcAft>
              <a:buClr>
                <a:schemeClr val="dk1"/>
              </a:buClr>
              <a:buSzPts val="1800"/>
              <a:buNone/>
            </a:pPr>
            <a:r>
              <a:t/>
            </a:r>
            <a:endParaRPr sz="1800">
              <a:latin typeface="Open Sans"/>
              <a:ea typeface="Open Sans"/>
              <a:cs typeface="Open Sans"/>
              <a:sym typeface="Open Sans"/>
            </a:endParaRPr>
          </a:p>
          <a:p>
            <a:pPr indent="-61912" lvl="0" marL="1700212" rtl="0" algn="l">
              <a:lnSpc>
                <a:spcPct val="90000"/>
              </a:lnSpc>
              <a:spcBef>
                <a:spcPts val="0"/>
              </a:spcBef>
              <a:spcAft>
                <a:spcPts val="0"/>
              </a:spcAft>
              <a:buClr>
                <a:schemeClr val="dk1"/>
              </a:buClr>
              <a:buSzPts val="1800"/>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6" name="Shape 546"/>
        <p:cNvGrpSpPr/>
        <p:nvPr/>
      </p:nvGrpSpPr>
      <p:grpSpPr>
        <a:xfrm>
          <a:off x="0" y="0"/>
          <a:ext cx="0" cy="0"/>
          <a:chOff x="0" y="0"/>
          <a:chExt cx="0" cy="0"/>
        </a:xfrm>
      </p:grpSpPr>
      <p:sp>
        <p:nvSpPr>
          <p:cNvPr id="547" name="Google Shape;547;p80"/>
          <p:cNvSpPr txBox="1"/>
          <p:nvPr>
            <p:ph idx="1" type="body"/>
          </p:nvPr>
        </p:nvSpPr>
        <p:spPr>
          <a:xfrm>
            <a:off x="311700" y="1044574"/>
            <a:ext cx="8520600" cy="51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600">
                <a:latin typeface="Open Sans"/>
                <a:ea typeface="Open Sans"/>
                <a:cs typeface="Open Sans"/>
                <a:sym typeface="Open Sans"/>
              </a:rPr>
              <a:t>RACI - Responsible: Adam /  Accountable: Maria </a:t>
            </a:r>
            <a:r>
              <a:rPr lang="en-GB" sz="1600">
                <a:latin typeface="Open Sans"/>
                <a:ea typeface="Open Sans"/>
                <a:cs typeface="Open Sans"/>
                <a:sym typeface="Open Sans"/>
              </a:rPr>
              <a:t>           </a:t>
            </a:r>
            <a:r>
              <a:rPr b="1" lang="en-GB" sz="1600">
                <a:latin typeface="Open Sans"/>
                <a:ea typeface="Open Sans"/>
                <a:cs typeface="Open Sans"/>
                <a:sym typeface="Open Sans"/>
              </a:rPr>
              <a:t>Timeline: </a:t>
            </a:r>
            <a:r>
              <a:rPr lang="en-GB" sz="1600">
                <a:latin typeface="Open Sans"/>
                <a:ea typeface="Open Sans"/>
                <a:cs typeface="Open Sans"/>
                <a:sym typeface="Open Sans"/>
              </a:rPr>
              <a:t> </a:t>
            </a:r>
            <a:r>
              <a:rPr i="1" lang="en-GB" sz="1600">
                <a:latin typeface="Open Sans"/>
                <a:ea typeface="Open Sans"/>
                <a:cs typeface="Open Sans"/>
                <a:sym typeface="Open Sans"/>
              </a:rPr>
              <a:t>Q3 to Q</a:t>
            </a:r>
            <a:r>
              <a:rPr i="1" lang="en-GB" sz="1600">
                <a:latin typeface="Open Sans"/>
                <a:ea typeface="Open Sans"/>
                <a:cs typeface="Open Sans"/>
                <a:sym typeface="Open Sans"/>
              </a:rPr>
              <a:t>4</a:t>
            </a:r>
            <a:endParaRPr i="1" sz="1600">
              <a:latin typeface="Open Sans"/>
              <a:ea typeface="Open Sans"/>
              <a:cs typeface="Open Sans"/>
              <a:sym typeface="Open Sans"/>
            </a:endParaRPr>
          </a:p>
          <a:p>
            <a:pPr indent="0" lvl="0" marL="0" rtl="0" algn="l">
              <a:spcBef>
                <a:spcPts val="0"/>
              </a:spcBef>
              <a:spcAft>
                <a:spcPts val="0"/>
              </a:spcAft>
              <a:buNone/>
            </a:pPr>
            <a:r>
              <a:t/>
            </a:r>
            <a:endParaRPr b="1" sz="18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GB" sz="1800">
                <a:latin typeface="Open Sans"/>
                <a:ea typeface="Open Sans"/>
                <a:cs typeface="Open Sans"/>
                <a:sym typeface="Open Sans"/>
              </a:rPr>
              <a:t>T3.6  Limerick Lifelong Learning Festival     </a:t>
            </a:r>
            <a:r>
              <a:rPr lang="en-GB" sz="1400">
                <a:latin typeface="Open Sans"/>
                <a:ea typeface="Open Sans"/>
                <a:cs typeface="Open Sans"/>
                <a:sym typeface="Open Sans"/>
              </a:rPr>
              <a:t>Date: </a:t>
            </a:r>
            <a:r>
              <a:rPr lang="en-GB" sz="1400">
                <a:latin typeface="Open Sans"/>
                <a:ea typeface="Open Sans"/>
                <a:cs typeface="Open Sans"/>
                <a:sym typeface="Open Sans"/>
              </a:rPr>
              <a:t>Sep 28-Oc 2020</a:t>
            </a:r>
            <a:endParaRPr sz="1400">
              <a:latin typeface="Open Sans"/>
              <a:ea typeface="Open Sans"/>
              <a:cs typeface="Open Sans"/>
              <a:sym typeface="Open Sans"/>
            </a:endParaRPr>
          </a:p>
          <a:p>
            <a:pPr indent="0" lvl="0" marL="0" rtl="0" algn="l">
              <a:lnSpc>
                <a:spcPct val="115000"/>
              </a:lnSpc>
              <a:spcBef>
                <a:spcPts val="1600"/>
              </a:spcBef>
              <a:spcAft>
                <a:spcPts val="0"/>
              </a:spcAft>
              <a:buClr>
                <a:schemeClr val="dk1"/>
              </a:buClr>
              <a:buSzPts val="1100"/>
              <a:buFont typeface="Arial"/>
              <a:buNone/>
            </a:pPr>
            <a:r>
              <a:rPr b="1" lang="en-GB" sz="1600">
                <a:latin typeface="Open Sans"/>
                <a:ea typeface="Open Sans"/>
                <a:cs typeface="Open Sans"/>
                <a:sym typeface="Open Sans"/>
              </a:rPr>
              <a:t>T3.6.1 </a:t>
            </a:r>
            <a:r>
              <a:rPr lang="en-GB" sz="1600">
                <a:latin typeface="Open Sans"/>
                <a:ea typeface="Open Sans"/>
                <a:cs typeface="Open Sans"/>
                <a:sym typeface="Open Sans"/>
              </a:rPr>
              <a:t>Coach primary school groups to </a:t>
            </a:r>
            <a:r>
              <a:rPr lang="en-GB" sz="1600">
                <a:latin typeface="Open Sans"/>
                <a:ea typeface="Open Sans"/>
                <a:cs typeface="Open Sans"/>
                <a:sym typeface="Open Sans"/>
              </a:rPr>
              <a:t>deliver pupil led tours </a:t>
            </a:r>
            <a:r>
              <a:rPr lang="en-GB" sz="1600">
                <a:latin typeface="Open Sans"/>
                <a:ea typeface="Open Sans"/>
                <a:cs typeface="Open Sans"/>
                <a:sym typeface="Open Sans"/>
              </a:rPr>
              <a:t>of  Hunt, LCGA and Limerick Museum </a:t>
            </a:r>
            <a:r>
              <a:rPr lang="en-GB" sz="1600">
                <a:solidFill>
                  <a:srgbClr val="FF0000"/>
                </a:solidFill>
                <a:latin typeface="Open Sans"/>
                <a:ea typeface="Open Sans"/>
                <a:cs typeface="Open Sans"/>
                <a:sym typeface="Open Sans"/>
              </a:rPr>
              <a:t>NOW AN ONLINE PROGRAMME DUE TO COVID_19</a:t>
            </a:r>
            <a:endParaRPr sz="1600">
              <a:solidFill>
                <a:srgbClr val="FF0000"/>
              </a:solidFill>
              <a:latin typeface="Open Sans"/>
              <a:ea typeface="Open Sans"/>
              <a:cs typeface="Open Sans"/>
              <a:sym typeface="Open Sans"/>
            </a:endParaRPr>
          </a:p>
          <a:p>
            <a:pPr indent="0" lvl="0" marL="719999" rtl="0" algn="l">
              <a:lnSpc>
                <a:spcPct val="115000"/>
              </a:lnSpc>
              <a:spcBef>
                <a:spcPts val="1600"/>
              </a:spcBef>
              <a:spcAft>
                <a:spcPts val="0"/>
              </a:spcAft>
              <a:buClr>
                <a:schemeClr val="dk1"/>
              </a:buClr>
              <a:buSzPts val="1100"/>
              <a:buFont typeface="Arial"/>
              <a:buNone/>
            </a:pPr>
            <a:r>
              <a:rPr b="1" lang="en-GB" sz="1600">
                <a:latin typeface="Open Sans"/>
                <a:ea typeface="Open Sans"/>
                <a:cs typeface="Open Sans"/>
                <a:sym typeface="Open Sans"/>
              </a:rPr>
              <a:t>T3.6.1.1 </a:t>
            </a:r>
            <a:r>
              <a:rPr lang="en-GB" sz="1600">
                <a:latin typeface="Open Sans"/>
                <a:ea typeface="Open Sans"/>
                <a:cs typeface="Open Sans"/>
                <a:sym typeface="Open Sans"/>
              </a:rPr>
              <a:t>Agree </a:t>
            </a:r>
            <a:r>
              <a:rPr lang="en-GB" sz="1600" strike="sngStrike">
                <a:latin typeface="Open Sans"/>
                <a:ea typeface="Open Sans"/>
                <a:cs typeface="Open Sans"/>
                <a:sym typeface="Open Sans"/>
              </a:rPr>
              <a:t>venue dates/times and other</a:t>
            </a:r>
            <a:r>
              <a:rPr lang="en-GB" sz="1600">
                <a:latin typeface="Open Sans"/>
                <a:ea typeface="Open Sans"/>
                <a:cs typeface="Open Sans"/>
                <a:sym typeface="Open Sans"/>
              </a:rPr>
              <a:t> online event details with Three Muses cultural partners Q3</a:t>
            </a:r>
            <a:endParaRPr sz="1600">
              <a:latin typeface="Open Sans"/>
              <a:ea typeface="Open Sans"/>
              <a:cs typeface="Open Sans"/>
              <a:sym typeface="Open Sans"/>
            </a:endParaRPr>
          </a:p>
          <a:p>
            <a:pPr indent="0" lvl="0" marL="635000" rtl="0" algn="l">
              <a:lnSpc>
                <a:spcPct val="150000"/>
              </a:lnSpc>
              <a:spcBef>
                <a:spcPts val="0"/>
              </a:spcBef>
              <a:spcAft>
                <a:spcPts val="0"/>
              </a:spcAft>
              <a:buClr>
                <a:schemeClr val="dk1"/>
              </a:buClr>
              <a:buSzPts val="1100"/>
              <a:buFont typeface="Arial"/>
              <a:buNone/>
            </a:pPr>
            <a:r>
              <a:rPr b="1" lang="en-GB" sz="1600">
                <a:latin typeface="Open Sans"/>
                <a:ea typeface="Open Sans"/>
                <a:cs typeface="Open Sans"/>
                <a:sym typeface="Open Sans"/>
              </a:rPr>
              <a:t>T3.6.1.2</a:t>
            </a:r>
            <a:r>
              <a:rPr lang="en-GB" sz="1600">
                <a:latin typeface="Open Sans"/>
                <a:ea typeface="Open Sans"/>
                <a:cs typeface="Open Sans"/>
                <a:sym typeface="Open Sans"/>
              </a:rPr>
              <a:t> Work with LLL festival organisers to develop and promote virtual tours as part of festival programme. </a:t>
            </a:r>
            <a:r>
              <a:rPr lang="en-GB" sz="1600">
                <a:latin typeface="Open Sans"/>
                <a:ea typeface="Open Sans"/>
                <a:cs typeface="Open Sans"/>
                <a:sym typeface="Open Sans"/>
              </a:rPr>
              <a:t>Q3</a:t>
            </a:r>
            <a:endParaRPr sz="1600">
              <a:latin typeface="Open Sans"/>
              <a:ea typeface="Open Sans"/>
              <a:cs typeface="Open Sans"/>
              <a:sym typeface="Open Sans"/>
            </a:endParaRPr>
          </a:p>
          <a:p>
            <a:pPr indent="0" lvl="0" marL="635000" rtl="0" algn="l">
              <a:lnSpc>
                <a:spcPct val="150000"/>
              </a:lnSpc>
              <a:spcBef>
                <a:spcPts val="0"/>
              </a:spcBef>
              <a:spcAft>
                <a:spcPts val="0"/>
              </a:spcAft>
              <a:buClr>
                <a:schemeClr val="dk1"/>
              </a:buClr>
              <a:buSzPts val="1100"/>
              <a:buFont typeface="Arial"/>
              <a:buNone/>
            </a:pPr>
            <a:r>
              <a:rPr b="1" lang="en-GB" sz="1600">
                <a:latin typeface="Open Sans"/>
                <a:ea typeface="Open Sans"/>
                <a:cs typeface="Open Sans"/>
                <a:sym typeface="Open Sans"/>
              </a:rPr>
              <a:t>T3.6.1.3 </a:t>
            </a:r>
            <a:r>
              <a:rPr lang="en-GB" sz="1600">
                <a:latin typeface="Open Sans"/>
                <a:ea typeface="Open Sans"/>
                <a:cs typeface="Open Sans"/>
                <a:sym typeface="Open Sans"/>
              </a:rPr>
              <a:t>Work with selected primary school groups to help them develop vitural tours of the Hunt collection, LCGA and Limerick Museum</a:t>
            </a:r>
            <a:endParaRPr sz="1600">
              <a:latin typeface="Open Sans"/>
              <a:ea typeface="Open Sans"/>
              <a:cs typeface="Open Sans"/>
              <a:sym typeface="Open Sans"/>
            </a:endParaRPr>
          </a:p>
          <a:p>
            <a:pPr indent="0" lvl="0" marL="635000" rtl="0" algn="l">
              <a:lnSpc>
                <a:spcPct val="150000"/>
              </a:lnSpc>
              <a:spcBef>
                <a:spcPts val="0"/>
              </a:spcBef>
              <a:spcAft>
                <a:spcPts val="0"/>
              </a:spcAft>
              <a:buClr>
                <a:schemeClr val="dk1"/>
              </a:buClr>
              <a:buSzPts val="1100"/>
              <a:buFont typeface="Arial"/>
              <a:buNone/>
            </a:pPr>
            <a:r>
              <a:rPr b="1" lang="en-GB" sz="1600">
                <a:latin typeface="Open Sans"/>
                <a:ea typeface="Open Sans"/>
                <a:cs typeface="Open Sans"/>
                <a:sym typeface="Open Sans"/>
              </a:rPr>
              <a:t>T3.6.1.4</a:t>
            </a:r>
            <a:r>
              <a:rPr lang="en-GB" sz="1600">
                <a:latin typeface="Open Sans"/>
                <a:ea typeface="Open Sans"/>
                <a:cs typeface="Open Sans"/>
                <a:sym typeface="Open Sans"/>
              </a:rPr>
              <a:t> Work with LLL festival organisers and Communities of Culture (Linda) to arrange for community groups and groups of adult learners to attend virtual tours </a:t>
            </a:r>
            <a:r>
              <a:rPr lang="en-GB" sz="1600">
                <a:latin typeface="Open Sans"/>
                <a:ea typeface="Open Sans"/>
                <a:cs typeface="Open Sans"/>
                <a:sym typeface="Open Sans"/>
              </a:rPr>
              <a:t>Q3</a:t>
            </a:r>
            <a:endParaRPr sz="1600">
              <a:latin typeface="Open Sans"/>
              <a:ea typeface="Open Sans"/>
              <a:cs typeface="Open Sans"/>
              <a:sym typeface="Open Sans"/>
            </a:endParaRPr>
          </a:p>
          <a:p>
            <a:pPr indent="0" lvl="0" marL="635000" rtl="0" algn="l">
              <a:lnSpc>
                <a:spcPct val="150000"/>
              </a:lnSpc>
              <a:spcBef>
                <a:spcPts val="0"/>
              </a:spcBef>
              <a:spcAft>
                <a:spcPts val="0"/>
              </a:spcAft>
              <a:buClr>
                <a:schemeClr val="dk1"/>
              </a:buClr>
              <a:buSzPts val="1100"/>
              <a:buFont typeface="Arial"/>
              <a:buNone/>
            </a:pPr>
            <a:r>
              <a:rPr b="1" lang="en-GB" sz="1600">
                <a:latin typeface="Open Sans"/>
                <a:ea typeface="Open Sans"/>
                <a:cs typeface="Open Sans"/>
                <a:sym typeface="Open Sans"/>
              </a:rPr>
              <a:t>T3.6.1.5 </a:t>
            </a:r>
            <a:r>
              <a:rPr lang="en-GB" sz="1600">
                <a:latin typeface="Open Sans"/>
                <a:ea typeface="Open Sans"/>
                <a:cs typeface="Open Sans"/>
                <a:sym typeface="Open Sans"/>
              </a:rPr>
              <a:t>Deliver pupil led virtual tours i</a:t>
            </a:r>
            <a:r>
              <a:rPr lang="en-GB" sz="1600" strike="sngStrike">
                <a:latin typeface="Open Sans"/>
                <a:ea typeface="Open Sans"/>
                <a:cs typeface="Open Sans"/>
                <a:sym typeface="Open Sans"/>
              </a:rPr>
              <a:t>n confirmed venues</a:t>
            </a:r>
            <a:r>
              <a:rPr lang="en-GB" sz="1600">
                <a:latin typeface="Open Sans"/>
                <a:ea typeface="Open Sans"/>
                <a:cs typeface="Open Sans"/>
                <a:sym typeface="Open Sans"/>
              </a:rPr>
              <a:t> Q3</a:t>
            </a:r>
            <a:endParaRPr sz="16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8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2000">
                <a:latin typeface="Open Sans"/>
                <a:ea typeface="Open Sans"/>
                <a:cs typeface="Open Sans"/>
                <a:sym typeface="Open Sans"/>
              </a:rPr>
              <a:t>        </a:t>
            </a:r>
            <a:endParaRPr sz="1800">
              <a:latin typeface="Arial"/>
              <a:ea typeface="Arial"/>
              <a:cs typeface="Arial"/>
              <a:sym typeface="Arial"/>
            </a:endParaRPr>
          </a:p>
          <a:p>
            <a:pPr indent="0" lvl="0" marL="0" rtl="0" algn="l">
              <a:spcBef>
                <a:spcPts val="0"/>
              </a:spcBef>
              <a:spcAft>
                <a:spcPts val="0"/>
              </a:spcAft>
              <a:buNone/>
            </a:pPr>
            <a:r>
              <a:t/>
            </a:r>
            <a:endParaRPr/>
          </a:p>
        </p:txBody>
      </p:sp>
      <p:sp>
        <p:nvSpPr>
          <p:cNvPr id="548" name="Google Shape;548;p8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888888"/>
              </a:buClr>
              <a:buSzPts val="1200"/>
              <a:buFont typeface="Calibri"/>
              <a:buNone/>
            </a:pPr>
            <a:fld id="{00000000-1234-1234-1234-123412341234}" type="slidenum">
              <a:rPr lang="en-GB"/>
              <a:t>‹#›</a:t>
            </a:fld>
            <a:endParaRPr/>
          </a:p>
        </p:txBody>
      </p:sp>
      <p:sp>
        <p:nvSpPr>
          <p:cNvPr id="549" name="Google Shape;549;p80"/>
          <p:cNvSpPr txBox="1"/>
          <p:nvPr>
            <p:ph type="title"/>
          </p:nvPr>
        </p:nvSpPr>
        <p:spPr>
          <a:xfrm>
            <a:off x="203725" y="159250"/>
            <a:ext cx="88596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200">
                <a:solidFill>
                  <a:srgbClr val="BF9000"/>
                </a:solidFill>
                <a:latin typeface="Open Sans"/>
                <a:ea typeface="Open Sans"/>
                <a:cs typeface="Open Sans"/>
                <a:sym typeface="Open Sans"/>
              </a:rPr>
              <a:t>Priority 2. Public Engagement - Education </a:t>
            </a:r>
            <a:endParaRPr sz="3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lt1"/>
              </a:buClr>
              <a:buSzPts val="2800"/>
              <a:buFont typeface="Calibri"/>
              <a:buNone/>
            </a:pPr>
            <a:r>
              <a:rPr lang="en-GB">
                <a:solidFill>
                  <a:schemeClr val="lt1"/>
                </a:solidFill>
              </a:rPr>
              <a:t>Post primary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8" name="Shape 558"/>
        <p:cNvGrpSpPr/>
        <p:nvPr/>
      </p:nvGrpSpPr>
      <p:grpSpPr>
        <a:xfrm>
          <a:off x="0" y="0"/>
          <a:ext cx="0" cy="0"/>
          <a:chOff x="0" y="0"/>
          <a:chExt cx="0" cy="0"/>
        </a:xfrm>
      </p:grpSpPr>
      <p:sp>
        <p:nvSpPr>
          <p:cNvPr id="559" name="Google Shape;559;p82"/>
          <p:cNvSpPr txBox="1"/>
          <p:nvPr>
            <p:ph type="title"/>
          </p:nvPr>
        </p:nvSpPr>
        <p:spPr>
          <a:xfrm>
            <a:off x="157020" y="50044"/>
            <a:ext cx="86754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200">
                <a:solidFill>
                  <a:srgbClr val="BF9000"/>
                </a:solidFill>
                <a:latin typeface="Open Sans"/>
                <a:ea typeface="Open Sans"/>
                <a:cs typeface="Open Sans"/>
                <a:sym typeface="Open Sans"/>
              </a:rPr>
              <a:t>Priority 2. Public Engagement - Education </a:t>
            </a:r>
            <a:endParaRPr sz="3200"/>
          </a:p>
        </p:txBody>
      </p:sp>
      <p:sp>
        <p:nvSpPr>
          <p:cNvPr id="560" name="Google Shape;560;p82"/>
          <p:cNvSpPr txBox="1"/>
          <p:nvPr>
            <p:ph idx="1" type="body"/>
          </p:nvPr>
        </p:nvSpPr>
        <p:spPr>
          <a:xfrm>
            <a:off x="157025" y="614025"/>
            <a:ext cx="8615100" cy="5202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0000"/>
              </a:lnSpc>
              <a:spcBef>
                <a:spcPts val="1600"/>
              </a:spcBef>
              <a:spcAft>
                <a:spcPts val="0"/>
              </a:spcAft>
              <a:buClr>
                <a:srgbClr val="000000"/>
              </a:buClr>
              <a:buSzPts val="1800"/>
              <a:buNone/>
            </a:pPr>
            <a:r>
              <a:rPr lang="en-GB" sz="1600">
                <a:solidFill>
                  <a:srgbClr val="000000"/>
                </a:solidFill>
                <a:latin typeface="Open Sans"/>
                <a:ea typeface="Open Sans"/>
                <a:cs typeface="Open Sans"/>
                <a:sym typeface="Open Sans"/>
              </a:rPr>
              <a:t>Responsible: Hannah   Accountable: Maria </a:t>
            </a:r>
            <a:r>
              <a:rPr b="1" lang="en-GB" sz="1600">
                <a:solidFill>
                  <a:srgbClr val="000000"/>
                </a:solidFill>
                <a:latin typeface="Open Sans"/>
                <a:ea typeface="Open Sans"/>
                <a:cs typeface="Open Sans"/>
                <a:sym typeface="Open Sans"/>
              </a:rPr>
              <a:t>  </a:t>
            </a:r>
            <a:r>
              <a:rPr b="1" lang="en-GB" sz="1600"/>
              <a:t>Timeline:</a:t>
            </a:r>
            <a:r>
              <a:rPr lang="en-GB" sz="1600">
                <a:latin typeface="Open Sans"/>
                <a:ea typeface="Open Sans"/>
                <a:cs typeface="Open Sans"/>
                <a:sym typeface="Open Sans"/>
              </a:rPr>
              <a:t>: Q1 to 3          </a:t>
            </a:r>
            <a:r>
              <a:rPr b="1" lang="en-GB" sz="1600">
                <a:latin typeface="Open Sans"/>
                <a:ea typeface="Open Sans"/>
                <a:cs typeface="Open Sans"/>
                <a:sym typeface="Open Sans"/>
              </a:rPr>
              <a:t>Budget:</a:t>
            </a:r>
            <a:r>
              <a:rPr lang="en-GB" sz="1600">
                <a:latin typeface="Open Sans"/>
                <a:ea typeface="Open Sans"/>
                <a:cs typeface="Open Sans"/>
                <a:sym typeface="Open Sans"/>
              </a:rPr>
              <a:t> Education</a:t>
            </a:r>
            <a:r>
              <a:rPr b="1" lang="en-GB" sz="1600"/>
              <a:t>    </a:t>
            </a:r>
            <a:r>
              <a:rPr lang="en-GB" sz="1600">
                <a:solidFill>
                  <a:srgbClr val="000000"/>
                </a:solidFill>
                <a:latin typeface="Open Sans"/>
                <a:ea typeface="Open Sans"/>
                <a:cs typeface="Open Sans"/>
                <a:sym typeface="Open Sans"/>
              </a:rPr>
              <a:t>		</a:t>
            </a:r>
            <a:endParaRPr sz="10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rgbClr val="000000"/>
              </a:buClr>
              <a:buSzPts val="1800"/>
              <a:buNone/>
            </a:pPr>
            <a:r>
              <a:rPr b="1" lang="en-GB" sz="1600">
                <a:solidFill>
                  <a:srgbClr val="000000"/>
                </a:solidFill>
                <a:latin typeface="Open Sans"/>
                <a:ea typeface="Open Sans"/>
                <a:cs typeface="Open Sans"/>
                <a:sym typeface="Open Sans"/>
              </a:rPr>
              <a:t>T4 New Junior Cycle tour           			</a:t>
            </a:r>
            <a:endParaRPr b="1" sz="16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rgbClr val="000000"/>
              </a:buClr>
              <a:buSzPts val="1800"/>
              <a:buNone/>
            </a:pPr>
            <a:r>
              <a:rPr b="1" lang="en-GB" sz="1600">
                <a:solidFill>
                  <a:srgbClr val="000000"/>
                </a:solidFill>
                <a:latin typeface="Open Sans"/>
                <a:ea typeface="Open Sans"/>
                <a:cs typeface="Open Sans"/>
                <a:sym typeface="Open Sans"/>
              </a:rPr>
              <a:t>T4.1</a:t>
            </a:r>
            <a:r>
              <a:rPr lang="en-GB" sz="1600">
                <a:solidFill>
                  <a:srgbClr val="000000"/>
                </a:solidFill>
                <a:latin typeface="Open Sans"/>
                <a:ea typeface="Open Sans"/>
                <a:cs typeface="Open Sans"/>
                <a:sym typeface="Open Sans"/>
              </a:rPr>
              <a:t> </a:t>
            </a:r>
            <a:r>
              <a:rPr lang="en-GB" sz="1600">
                <a:solidFill>
                  <a:srgbClr val="000000"/>
                </a:solidFill>
                <a:latin typeface="Open Sans"/>
                <a:ea typeface="Open Sans"/>
                <a:cs typeface="Open Sans"/>
                <a:sym typeface="Open Sans"/>
              </a:rPr>
              <a:t>E</a:t>
            </a:r>
            <a:r>
              <a:rPr lang="en-GB" sz="1600">
                <a:solidFill>
                  <a:srgbClr val="000000"/>
                </a:solidFill>
                <a:latin typeface="Open Sans"/>
                <a:ea typeface="Open Sans"/>
                <a:cs typeface="Open Sans"/>
                <a:sym typeface="Open Sans"/>
              </a:rPr>
              <a:t>xecute/Create</a:t>
            </a:r>
            <a:r>
              <a:rPr lang="en-GB" sz="1600">
                <a:solidFill>
                  <a:srgbClr val="000000"/>
                </a:solidFill>
                <a:latin typeface="Open Sans"/>
                <a:ea typeface="Open Sans"/>
                <a:cs typeface="Open Sans"/>
                <a:sym typeface="Open Sans"/>
              </a:rPr>
              <a:t> activity plan Q2 &amp; 3 </a:t>
            </a:r>
            <a:endParaRPr/>
          </a:p>
          <a:p>
            <a:pPr indent="0" lvl="0" marL="0" rtl="0" algn="l">
              <a:lnSpc>
                <a:spcPct val="90000"/>
              </a:lnSpc>
              <a:spcBef>
                <a:spcPts val="1600"/>
              </a:spcBef>
              <a:spcAft>
                <a:spcPts val="0"/>
              </a:spcAft>
              <a:buClr>
                <a:srgbClr val="000000"/>
              </a:buClr>
              <a:buSzPts val="1800"/>
              <a:buNone/>
            </a:pPr>
            <a:r>
              <a:rPr b="1" lang="en-GB" sz="1600">
                <a:solidFill>
                  <a:srgbClr val="000000"/>
                </a:solidFill>
                <a:latin typeface="Open Sans"/>
                <a:ea typeface="Open Sans"/>
                <a:cs typeface="Open Sans"/>
                <a:sym typeface="Open Sans"/>
              </a:rPr>
              <a:t>T4.2</a:t>
            </a:r>
            <a:r>
              <a:rPr lang="en-GB" sz="1600">
                <a:solidFill>
                  <a:srgbClr val="000000"/>
                </a:solidFill>
                <a:latin typeface="Open Sans"/>
                <a:ea typeface="Open Sans"/>
                <a:cs typeface="Open Sans"/>
                <a:sym typeface="Open Sans"/>
              </a:rPr>
              <a:t> Develop new Early Christian Ireland tour of Collections June to August</a:t>
            </a:r>
            <a:endParaRPr/>
          </a:p>
          <a:p>
            <a:pPr indent="0" lvl="0" marL="895350" rtl="0" algn="l">
              <a:lnSpc>
                <a:spcPct val="90000"/>
              </a:lnSpc>
              <a:spcBef>
                <a:spcPts val="1600"/>
              </a:spcBef>
              <a:spcAft>
                <a:spcPts val="0"/>
              </a:spcAft>
              <a:buClr>
                <a:schemeClr val="dk1"/>
              </a:buClr>
              <a:buSzPts val="1800"/>
              <a:buNone/>
            </a:pPr>
            <a:r>
              <a:rPr b="1" lang="en-GB" sz="1600">
                <a:latin typeface="Open Sans"/>
                <a:ea typeface="Open Sans"/>
                <a:cs typeface="Open Sans"/>
                <a:sym typeface="Open Sans"/>
              </a:rPr>
              <a:t>T4.2.1</a:t>
            </a:r>
            <a:r>
              <a:rPr lang="en-GB" sz="1600">
                <a:latin typeface="Open Sans"/>
                <a:ea typeface="Open Sans"/>
                <a:cs typeface="Open Sans"/>
                <a:sym typeface="Open Sans"/>
              </a:rPr>
              <a:t>Consult Docents regarding most suitable collections ✔️</a:t>
            </a:r>
            <a:endParaRPr/>
          </a:p>
          <a:p>
            <a:pPr indent="0" lvl="0" marL="895350" rtl="0" algn="l">
              <a:lnSpc>
                <a:spcPct val="90000"/>
              </a:lnSpc>
              <a:spcBef>
                <a:spcPts val="1600"/>
              </a:spcBef>
              <a:spcAft>
                <a:spcPts val="0"/>
              </a:spcAft>
              <a:buClr>
                <a:schemeClr val="dk1"/>
              </a:buClr>
              <a:buSzPts val="1800"/>
              <a:buNone/>
            </a:pPr>
            <a:r>
              <a:rPr b="1" lang="en-GB" sz="1600">
                <a:latin typeface="Open Sans"/>
                <a:ea typeface="Open Sans"/>
                <a:cs typeface="Open Sans"/>
                <a:sym typeface="Open Sans"/>
              </a:rPr>
              <a:t>T4.2..2</a:t>
            </a:r>
            <a:r>
              <a:rPr lang="en-GB" sz="1600">
                <a:latin typeface="Open Sans"/>
                <a:ea typeface="Open Sans"/>
                <a:cs typeface="Open Sans"/>
                <a:sym typeface="Open Sans"/>
              </a:rPr>
              <a:t> Draft curricula linked script and create support materials/resources </a:t>
            </a:r>
            <a:r>
              <a:rPr lang="en-GB" sz="1600">
                <a:latin typeface="Open Sans"/>
                <a:ea typeface="Open Sans"/>
                <a:cs typeface="Open Sans"/>
                <a:sym typeface="Open Sans"/>
              </a:rPr>
              <a:t>✔️</a:t>
            </a:r>
            <a:br>
              <a:rPr lang="en-GB" sz="1600">
                <a:latin typeface="Open Sans"/>
                <a:ea typeface="Open Sans"/>
                <a:cs typeface="Open Sans"/>
                <a:sym typeface="Open Sans"/>
              </a:rPr>
            </a:br>
            <a:br>
              <a:rPr b="1" lang="en-GB" sz="1600">
                <a:latin typeface="Open Sans"/>
                <a:ea typeface="Open Sans"/>
                <a:cs typeface="Open Sans"/>
                <a:sym typeface="Open Sans"/>
              </a:rPr>
            </a:br>
            <a:r>
              <a:rPr b="1" lang="en-GB" sz="1600">
                <a:solidFill>
                  <a:srgbClr val="FF0000"/>
                </a:solidFill>
                <a:latin typeface="Open Sans"/>
                <a:ea typeface="Open Sans"/>
                <a:cs typeface="Open Sans"/>
                <a:sym typeface="Open Sans"/>
              </a:rPr>
              <a:t>T</a:t>
            </a:r>
            <a:r>
              <a:rPr b="1" lang="en-GB" sz="1600" strike="sngStrike">
                <a:solidFill>
                  <a:srgbClr val="FF0000"/>
                </a:solidFill>
                <a:latin typeface="Open Sans"/>
                <a:ea typeface="Open Sans"/>
                <a:cs typeface="Open Sans"/>
                <a:sym typeface="Open Sans"/>
              </a:rPr>
              <a:t>4.2.3</a:t>
            </a:r>
            <a:r>
              <a:rPr lang="en-GB" sz="1600" strike="sngStrike">
                <a:solidFill>
                  <a:srgbClr val="FF0000"/>
                </a:solidFill>
                <a:latin typeface="Open Sans"/>
                <a:ea typeface="Open Sans"/>
                <a:cs typeface="Open Sans"/>
                <a:sym typeface="Open Sans"/>
              </a:rPr>
              <a:t> Work out linkage with St Brendan’s Voyage Boat, Craggaunowen </a:t>
            </a:r>
            <a:endParaRPr sz="1600" strike="sngStrike">
              <a:solidFill>
                <a:srgbClr val="FF0000"/>
              </a:solidFill>
              <a:latin typeface="Open Sans"/>
              <a:ea typeface="Open Sans"/>
              <a:cs typeface="Open Sans"/>
              <a:sym typeface="Open Sans"/>
            </a:endParaRPr>
          </a:p>
          <a:p>
            <a:pPr indent="0" lvl="0" marL="895350" rtl="0" algn="l">
              <a:lnSpc>
                <a:spcPct val="90000"/>
              </a:lnSpc>
              <a:spcBef>
                <a:spcPts val="1600"/>
              </a:spcBef>
              <a:spcAft>
                <a:spcPts val="0"/>
              </a:spcAft>
              <a:buClr>
                <a:schemeClr val="dk1"/>
              </a:buClr>
              <a:buSzPts val="1800"/>
              <a:buNone/>
            </a:pPr>
            <a:r>
              <a:rPr b="1" lang="en-GB" sz="1600" strike="sngStrike">
                <a:solidFill>
                  <a:srgbClr val="FF0000"/>
                </a:solidFill>
                <a:latin typeface="Open Sans"/>
                <a:ea typeface="Open Sans"/>
                <a:cs typeface="Open Sans"/>
                <a:sym typeface="Open Sans"/>
              </a:rPr>
              <a:t>T4.2.4</a:t>
            </a:r>
            <a:r>
              <a:rPr lang="en-GB" sz="1600" strike="sngStrike">
                <a:solidFill>
                  <a:srgbClr val="FF0000"/>
                </a:solidFill>
                <a:latin typeface="Open Sans"/>
                <a:ea typeface="Open Sans"/>
                <a:cs typeface="Open Sans"/>
                <a:sym typeface="Open Sans"/>
              </a:rPr>
              <a:t> Pilot tour with invited JC students September to December            Q3 </a:t>
            </a:r>
            <a:endParaRPr sz="1600" strike="sngStrike">
              <a:solidFill>
                <a:srgbClr val="FF0000"/>
              </a:solidFill>
              <a:latin typeface="Open Sans"/>
              <a:ea typeface="Open Sans"/>
              <a:cs typeface="Open Sans"/>
              <a:sym typeface="Open Sans"/>
            </a:endParaRPr>
          </a:p>
          <a:p>
            <a:pPr indent="0" lvl="0" marL="895350" rtl="0" algn="l">
              <a:lnSpc>
                <a:spcPct val="90000"/>
              </a:lnSpc>
              <a:spcBef>
                <a:spcPts val="1600"/>
              </a:spcBef>
              <a:spcAft>
                <a:spcPts val="0"/>
              </a:spcAft>
              <a:buClr>
                <a:srgbClr val="000000"/>
              </a:buClr>
              <a:buSzPts val="1800"/>
              <a:buNone/>
            </a:pPr>
            <a:r>
              <a:rPr b="1" lang="en-GB" sz="1600" strike="sngStrike">
                <a:solidFill>
                  <a:srgbClr val="FF0000"/>
                </a:solidFill>
                <a:latin typeface="Open Sans"/>
                <a:ea typeface="Open Sans"/>
                <a:cs typeface="Open Sans"/>
                <a:sym typeface="Open Sans"/>
              </a:rPr>
              <a:t>T4.2.5</a:t>
            </a:r>
            <a:r>
              <a:rPr lang="en-GB" sz="1600" strike="sngStrike">
                <a:solidFill>
                  <a:srgbClr val="FF0000"/>
                </a:solidFill>
                <a:latin typeface="Open Sans"/>
                <a:ea typeface="Open Sans"/>
                <a:cs typeface="Open Sans"/>
                <a:sym typeface="Open Sans"/>
              </a:rPr>
              <a:t> Recruit and train Docents  </a:t>
            </a:r>
            <a:r>
              <a:rPr b="1" lang="en-GB" sz="1600" strike="sngStrike">
                <a:solidFill>
                  <a:srgbClr val="FF0000"/>
                </a:solidFill>
                <a:latin typeface="Open Sans"/>
                <a:ea typeface="Open Sans"/>
                <a:cs typeface="Open Sans"/>
                <a:sym typeface="Open Sans"/>
              </a:rPr>
              <a:t>with input from Collections	Q3</a:t>
            </a:r>
            <a:endParaRPr b="1" i="1" sz="1600" strike="sngStrike">
              <a:solidFill>
                <a:srgbClr val="FF0000"/>
              </a:solidFill>
              <a:latin typeface="Open Sans"/>
              <a:ea typeface="Open Sans"/>
              <a:cs typeface="Open Sans"/>
              <a:sym typeface="Open Sans"/>
            </a:endParaRPr>
          </a:p>
          <a:p>
            <a:pPr indent="0" lvl="0" marL="114300" rtl="0" algn="l">
              <a:lnSpc>
                <a:spcPct val="90000"/>
              </a:lnSpc>
              <a:spcBef>
                <a:spcPts val="0"/>
              </a:spcBef>
              <a:spcAft>
                <a:spcPts val="0"/>
              </a:spcAft>
              <a:buClr>
                <a:srgbClr val="FF0000"/>
              </a:buClr>
              <a:buSzPts val="1800"/>
              <a:buNone/>
            </a:pPr>
            <a:r>
              <a:t/>
            </a:r>
            <a:endParaRPr sz="1600">
              <a:solidFill>
                <a:srgbClr val="FF0000"/>
              </a:solidFill>
              <a:latin typeface="Open Sans"/>
              <a:ea typeface="Open Sans"/>
              <a:cs typeface="Open Sans"/>
              <a:sym typeface="Open Sans"/>
            </a:endParaRPr>
          </a:p>
        </p:txBody>
      </p:sp>
      <p:sp>
        <p:nvSpPr>
          <p:cNvPr id="561" name="Google Shape;561;p82"/>
          <p:cNvSpPr txBox="1"/>
          <p:nvPr/>
        </p:nvSpPr>
        <p:spPr>
          <a:xfrm>
            <a:off x="1383000" y="5047250"/>
            <a:ext cx="6915000" cy="12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6" name="Shape 566"/>
        <p:cNvGrpSpPr/>
        <p:nvPr/>
      </p:nvGrpSpPr>
      <p:grpSpPr>
        <a:xfrm>
          <a:off x="0" y="0"/>
          <a:ext cx="0" cy="0"/>
          <a:chOff x="0" y="0"/>
          <a:chExt cx="0" cy="0"/>
        </a:xfrm>
      </p:grpSpPr>
      <p:sp>
        <p:nvSpPr>
          <p:cNvPr id="567" name="Google Shape;567;p83"/>
          <p:cNvSpPr txBox="1"/>
          <p:nvPr>
            <p:ph type="title"/>
          </p:nvPr>
        </p:nvSpPr>
        <p:spPr>
          <a:xfrm>
            <a:off x="309364" y="196203"/>
            <a:ext cx="85206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BF9000"/>
              </a:buClr>
              <a:buSzPts val="2800"/>
              <a:buFont typeface="Open Sans"/>
              <a:buNone/>
            </a:pPr>
            <a:r>
              <a:rPr lang="en-GB" sz="2800">
                <a:solidFill>
                  <a:srgbClr val="BF9000"/>
                </a:solidFill>
                <a:latin typeface="Open Sans"/>
                <a:ea typeface="Open Sans"/>
                <a:cs typeface="Open Sans"/>
                <a:sym typeface="Open Sans"/>
              </a:rPr>
              <a:t>Priority 2. Public Engagement - Education </a:t>
            </a:r>
            <a:endParaRPr sz="2800"/>
          </a:p>
        </p:txBody>
      </p:sp>
      <p:sp>
        <p:nvSpPr>
          <p:cNvPr id="568" name="Google Shape;568;p83"/>
          <p:cNvSpPr txBox="1"/>
          <p:nvPr>
            <p:ph idx="1" type="body"/>
          </p:nvPr>
        </p:nvSpPr>
        <p:spPr>
          <a:xfrm>
            <a:off x="114300" y="800425"/>
            <a:ext cx="8900400" cy="5664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sz="1600">
                <a:latin typeface="Open Sans"/>
                <a:ea typeface="Open Sans"/>
                <a:cs typeface="Open Sans"/>
                <a:sym typeface="Open Sans"/>
              </a:rPr>
              <a:t>RACI:  Responsible: Hannah   Accountable: Maria      Timeline:</a:t>
            </a:r>
            <a:r>
              <a:rPr b="1" lang="en-GB" sz="1600">
                <a:solidFill>
                  <a:schemeClr val="dk1"/>
                </a:solidFill>
                <a:latin typeface="Open Sans"/>
                <a:ea typeface="Open Sans"/>
                <a:cs typeface="Open Sans"/>
                <a:sym typeface="Open Sans"/>
              </a:rPr>
              <a:t> Dec 2019 to April 2020</a:t>
            </a:r>
            <a:r>
              <a:rPr lang="en-GB" sz="1600">
                <a:solidFill>
                  <a:schemeClr val="dk1"/>
                </a:solidFill>
                <a:latin typeface="Open Sans"/>
                <a:ea typeface="Open Sans"/>
                <a:cs typeface="Open Sans"/>
                <a:sym typeface="Open Sans"/>
              </a:rPr>
              <a:t>         </a:t>
            </a:r>
            <a:r>
              <a:rPr b="1" lang="en-GB" sz="1600">
                <a:solidFill>
                  <a:schemeClr val="dk1"/>
                </a:solidFill>
                <a:latin typeface="Open Sans"/>
                <a:ea typeface="Open Sans"/>
                <a:cs typeface="Open Sans"/>
                <a:sym typeface="Open Sans"/>
              </a:rPr>
              <a:t>Budget:</a:t>
            </a:r>
            <a:r>
              <a:rPr lang="en-GB" sz="1600">
                <a:solidFill>
                  <a:schemeClr val="dk1"/>
                </a:solidFill>
                <a:latin typeface="Open Sans"/>
                <a:ea typeface="Open Sans"/>
                <a:cs typeface="Open Sans"/>
                <a:sym typeface="Open Sans"/>
              </a:rPr>
              <a:t> ICAP/Education</a:t>
            </a:r>
            <a:r>
              <a:rPr b="1" lang="en-GB" sz="1600">
                <a:latin typeface="Open Sans"/>
                <a:ea typeface="Open Sans"/>
                <a:cs typeface="Open Sans"/>
                <a:sym typeface="Open Sans"/>
              </a:rPr>
              <a:t>  </a:t>
            </a:r>
            <a:endParaRPr b="1" sz="16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b="1" lang="en-GB" sz="1600">
                <a:solidFill>
                  <a:schemeClr val="dk1"/>
                </a:solidFill>
                <a:latin typeface="Open Sans"/>
                <a:ea typeface="Open Sans"/>
                <a:cs typeface="Open Sans"/>
                <a:sym typeface="Open Sans"/>
              </a:rPr>
              <a:t>T</a:t>
            </a:r>
            <a:r>
              <a:rPr b="1" lang="en-GB" sz="1600">
                <a:latin typeface="Open Sans"/>
                <a:ea typeface="Open Sans"/>
                <a:cs typeface="Open Sans"/>
                <a:sym typeface="Open Sans"/>
              </a:rPr>
              <a:t>5</a:t>
            </a:r>
            <a:r>
              <a:rPr b="1" lang="en-GB" sz="1600">
                <a:solidFill>
                  <a:schemeClr val="dk1"/>
                </a:solidFill>
                <a:latin typeface="Open Sans"/>
                <a:ea typeface="Open Sans"/>
                <a:cs typeface="Open Sans"/>
                <a:sym typeface="Open Sans"/>
              </a:rPr>
              <a:t>  Post Primary Exhibition workshop programmes </a:t>
            </a:r>
            <a:endParaRPr/>
          </a:p>
          <a:p>
            <a:pPr indent="0" lvl="0" marL="0" rtl="0" algn="l">
              <a:lnSpc>
                <a:spcPct val="90000"/>
              </a:lnSpc>
              <a:spcBef>
                <a:spcPts val="1600"/>
              </a:spcBef>
              <a:spcAft>
                <a:spcPts val="0"/>
              </a:spcAft>
              <a:buClr>
                <a:schemeClr val="dk1"/>
              </a:buClr>
              <a:buSzPts val="1800"/>
              <a:buNone/>
            </a:pPr>
            <a:r>
              <a:t/>
            </a:r>
            <a:endParaRPr b="1" sz="16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b="1" lang="en-GB" sz="1400">
                <a:solidFill>
                  <a:schemeClr val="dk1"/>
                </a:solidFill>
                <a:latin typeface="Open Sans"/>
                <a:ea typeface="Open Sans"/>
                <a:cs typeface="Open Sans"/>
                <a:sym typeface="Open Sans"/>
              </a:rPr>
              <a:t>T</a:t>
            </a:r>
            <a:r>
              <a:rPr b="1" lang="en-GB" sz="1400">
                <a:latin typeface="Open Sans"/>
                <a:ea typeface="Open Sans"/>
                <a:cs typeface="Open Sans"/>
                <a:sym typeface="Open Sans"/>
              </a:rPr>
              <a:t>5.1</a:t>
            </a:r>
            <a:r>
              <a:rPr b="1" lang="en-GB" sz="1400">
                <a:solidFill>
                  <a:schemeClr val="dk1"/>
                </a:solidFill>
                <a:latin typeface="Open Sans"/>
                <a:ea typeface="Open Sans"/>
                <a:cs typeface="Open Sans"/>
                <a:sym typeface="Open Sans"/>
              </a:rPr>
              <a:t>  Best </a:t>
            </a:r>
            <a:r>
              <a:rPr b="1" lang="en-GB" sz="1400">
                <a:latin typeface="Open Sans"/>
                <a:ea typeface="Open Sans"/>
                <a:cs typeface="Open Sans"/>
                <a:sym typeface="Open Sans"/>
              </a:rPr>
              <a:t>costume goes to…. </a:t>
            </a:r>
            <a:r>
              <a:rPr b="1" lang="en-GB" sz="1400">
                <a:solidFill>
                  <a:schemeClr val="dk1"/>
                </a:solidFill>
                <a:latin typeface="Open Sans"/>
                <a:ea typeface="Open Sans"/>
                <a:cs typeface="Open Sans"/>
                <a:sym typeface="Open Sans"/>
              </a:rPr>
              <a:t>Post Primary JC &amp; TY Workshop programme </a:t>
            </a:r>
            <a:r>
              <a:rPr lang="en-GB" sz="1600">
                <a:latin typeface="Open Sans"/>
                <a:ea typeface="Open Sans"/>
                <a:cs typeface="Open Sans"/>
                <a:sym typeface="Open Sans"/>
              </a:rPr>
              <a:t>February to April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lang="en-GB" sz="1200">
                <a:latin typeface="Open Sans"/>
                <a:ea typeface="Open Sans"/>
                <a:cs typeface="Open Sans"/>
                <a:sym typeface="Open Sans"/>
              </a:rPr>
              <a:t>        </a:t>
            </a:r>
            <a:r>
              <a:rPr b="1" lang="en-GB" sz="1200">
                <a:latin typeface="Open Sans"/>
                <a:ea typeface="Open Sans"/>
                <a:cs typeface="Open Sans"/>
                <a:sym typeface="Open Sans"/>
              </a:rPr>
              <a:t>  </a:t>
            </a:r>
            <a:r>
              <a:rPr b="1" lang="en-GB" sz="1400">
                <a:latin typeface="Open Sans"/>
                <a:ea typeface="Open Sans"/>
                <a:cs typeface="Open Sans"/>
                <a:sym typeface="Open Sans"/>
              </a:rPr>
              <a:t> </a:t>
            </a:r>
            <a:r>
              <a:rPr b="1" lang="en-GB" sz="1400">
                <a:solidFill>
                  <a:schemeClr val="dk1"/>
                </a:solidFill>
                <a:latin typeface="Open Sans"/>
                <a:ea typeface="Open Sans"/>
                <a:cs typeface="Open Sans"/>
                <a:sym typeface="Open Sans"/>
              </a:rPr>
              <a:t>T</a:t>
            </a:r>
            <a:r>
              <a:rPr b="1" lang="en-GB" sz="1400">
                <a:latin typeface="Open Sans"/>
                <a:ea typeface="Open Sans"/>
                <a:cs typeface="Open Sans"/>
                <a:sym typeface="Open Sans"/>
              </a:rPr>
              <a:t>5.1.1</a:t>
            </a:r>
            <a:r>
              <a:rPr lang="en-GB" sz="1400">
                <a:solidFill>
                  <a:schemeClr val="dk1"/>
                </a:solidFill>
                <a:latin typeface="Open Sans"/>
                <a:ea typeface="Open Sans"/>
                <a:cs typeface="Open Sans"/>
                <a:sym typeface="Open Sans"/>
              </a:rPr>
              <a:t> Create </a:t>
            </a:r>
            <a:r>
              <a:rPr lang="en-GB" sz="1400">
                <a:latin typeface="Open Sans"/>
                <a:ea typeface="Open Sans"/>
                <a:cs typeface="Open Sans"/>
                <a:sym typeface="Open Sans"/>
              </a:rPr>
              <a:t>p</a:t>
            </a:r>
            <a:r>
              <a:rPr lang="en-GB" sz="1400">
                <a:solidFill>
                  <a:schemeClr val="dk1"/>
                </a:solidFill>
                <a:latin typeface="Open Sans"/>
                <a:ea typeface="Open Sans"/>
                <a:cs typeface="Open Sans"/>
                <a:sym typeface="Open Sans"/>
              </a:rPr>
              <a:t>romotional </a:t>
            </a:r>
            <a:r>
              <a:rPr lang="en-GB" sz="1400">
                <a:latin typeface="Open Sans"/>
                <a:ea typeface="Open Sans"/>
                <a:cs typeface="Open Sans"/>
                <a:sym typeface="Open Sans"/>
              </a:rPr>
              <a:t>f</a:t>
            </a:r>
            <a:r>
              <a:rPr lang="en-GB" sz="1400">
                <a:solidFill>
                  <a:schemeClr val="dk1"/>
                </a:solidFill>
                <a:latin typeface="Open Sans"/>
                <a:ea typeface="Open Sans"/>
                <a:cs typeface="Open Sans"/>
                <a:sym typeface="Open Sans"/>
              </a:rPr>
              <a:t>lyer</a:t>
            </a:r>
            <a:r>
              <a:rPr lang="en-GB" sz="1400">
                <a:latin typeface="Open Sans"/>
                <a:ea typeface="Open Sans"/>
                <a:cs typeface="Open Sans"/>
                <a:sym typeface="Open Sans"/>
              </a:rPr>
              <a:t> and c</a:t>
            </a:r>
            <a:r>
              <a:rPr lang="en-GB" sz="1400">
                <a:solidFill>
                  <a:schemeClr val="dk1"/>
                </a:solidFill>
                <a:latin typeface="Open Sans"/>
                <a:ea typeface="Open Sans"/>
                <a:cs typeface="Open Sans"/>
                <a:sym typeface="Open Sans"/>
              </a:rPr>
              <a:t>irculate to schools in </a:t>
            </a:r>
            <a:r>
              <a:rPr lang="en-GB" sz="1400">
                <a:latin typeface="Open Sans"/>
                <a:ea typeface="Open Sans"/>
                <a:cs typeface="Open Sans"/>
                <a:sym typeface="Open Sans"/>
              </a:rPr>
              <a:t>Spring/Summer newsletter    Jan Q1 </a:t>
            </a:r>
            <a:r>
              <a:rPr lang="en-GB" sz="1600">
                <a:latin typeface="Open Sans"/>
                <a:ea typeface="Open Sans"/>
                <a:cs typeface="Open Sans"/>
                <a:sym typeface="Open Sans"/>
              </a:rPr>
              <a:t>✔️</a:t>
            </a:r>
            <a:endParaRPr sz="1400">
              <a:latin typeface="Open Sans"/>
              <a:ea typeface="Open Sans"/>
              <a:cs typeface="Open Sans"/>
              <a:sym typeface="Open Sans"/>
            </a:endParaRPr>
          </a:p>
          <a:p>
            <a:pPr indent="457200" lvl="0" marL="0" rtl="0" algn="l">
              <a:spcBef>
                <a:spcPts val="1600"/>
              </a:spcBef>
              <a:spcAft>
                <a:spcPts val="0"/>
              </a:spcAft>
              <a:buClr>
                <a:schemeClr val="dk1"/>
              </a:buClr>
              <a:buSzPts val="1800"/>
              <a:buNone/>
            </a:pPr>
            <a:r>
              <a:rPr b="1" lang="en-GB" sz="1400">
                <a:latin typeface="Open Sans"/>
                <a:ea typeface="Open Sans"/>
                <a:cs typeface="Open Sans"/>
                <a:sym typeface="Open Sans"/>
              </a:rPr>
              <a:t>T5.1.2 </a:t>
            </a:r>
            <a:r>
              <a:rPr lang="en-GB" sz="1400">
                <a:latin typeface="Open Sans"/>
                <a:ea typeface="Open Sans"/>
                <a:cs typeface="Open Sans"/>
                <a:sym typeface="Open Sans"/>
              </a:rPr>
              <a:t>Draft tour of exhibition    									         Q1 Jan/Feb </a:t>
            </a:r>
            <a:r>
              <a:rPr lang="en-GB" sz="1600">
                <a:latin typeface="Open Sans"/>
                <a:ea typeface="Open Sans"/>
                <a:cs typeface="Open Sans"/>
                <a:sym typeface="Open Sans"/>
              </a:rPr>
              <a:t>✔️</a:t>
            </a:r>
            <a:endParaRPr sz="1400">
              <a:latin typeface="Open Sans"/>
              <a:ea typeface="Open Sans"/>
              <a:cs typeface="Open Sans"/>
              <a:sym typeface="Open Sans"/>
            </a:endParaRPr>
          </a:p>
          <a:p>
            <a:pPr indent="37800" lvl="0" marL="457200" rtl="0" algn="l">
              <a:lnSpc>
                <a:spcPct val="90000"/>
              </a:lnSpc>
              <a:spcBef>
                <a:spcPts val="1600"/>
              </a:spcBef>
              <a:spcAft>
                <a:spcPts val="0"/>
              </a:spcAft>
              <a:buClr>
                <a:schemeClr val="dk1"/>
              </a:buClr>
              <a:buSzPts val="1800"/>
              <a:buNone/>
            </a:pPr>
            <a:r>
              <a:rPr b="1" lang="en-GB" sz="1400">
                <a:solidFill>
                  <a:schemeClr val="dk1"/>
                </a:solidFill>
                <a:latin typeface="Open Sans"/>
                <a:ea typeface="Open Sans"/>
                <a:cs typeface="Open Sans"/>
                <a:sym typeface="Open Sans"/>
              </a:rPr>
              <a:t>T</a:t>
            </a:r>
            <a:r>
              <a:rPr b="1" lang="en-GB" sz="1400">
                <a:latin typeface="Open Sans"/>
                <a:ea typeface="Open Sans"/>
                <a:cs typeface="Open Sans"/>
                <a:sym typeface="Open Sans"/>
              </a:rPr>
              <a:t>5.1.3</a:t>
            </a:r>
            <a:r>
              <a:rPr lang="en-GB" sz="1400">
                <a:solidFill>
                  <a:schemeClr val="dk1"/>
                </a:solidFill>
                <a:latin typeface="Open Sans"/>
                <a:ea typeface="Open Sans"/>
                <a:cs typeface="Open Sans"/>
                <a:sym typeface="Open Sans"/>
              </a:rPr>
              <a:t> </a:t>
            </a:r>
            <a:r>
              <a:rPr lang="en-GB" sz="1400">
                <a:latin typeface="Open Sans"/>
                <a:ea typeface="Open Sans"/>
                <a:cs typeface="Open Sans"/>
                <a:sym typeface="Open Sans"/>
              </a:rPr>
              <a:t>Design/c</a:t>
            </a:r>
            <a:r>
              <a:rPr lang="en-GB" sz="1400">
                <a:solidFill>
                  <a:schemeClr val="dk1"/>
                </a:solidFill>
                <a:latin typeface="Open Sans"/>
                <a:ea typeface="Open Sans"/>
                <a:cs typeface="Open Sans"/>
                <a:sym typeface="Open Sans"/>
              </a:rPr>
              <a:t>onfi</a:t>
            </a:r>
            <a:r>
              <a:rPr lang="en-GB" sz="1400">
                <a:latin typeface="Open Sans"/>
                <a:ea typeface="Open Sans"/>
                <a:cs typeface="Open Sans"/>
                <a:sym typeface="Open Sans"/>
              </a:rPr>
              <a:t>rm activities, including learning resources, </a:t>
            </a:r>
            <a:r>
              <a:rPr lang="en-GB" sz="1400">
                <a:solidFill>
                  <a:schemeClr val="dk1"/>
                </a:solidFill>
                <a:latin typeface="Open Sans"/>
                <a:ea typeface="Open Sans"/>
                <a:cs typeface="Open Sans"/>
                <a:sym typeface="Open Sans"/>
              </a:rPr>
              <a:t>integrating 800 Years of Fashion and Viking Loan Box objects 										Q1 </a:t>
            </a:r>
            <a:r>
              <a:rPr lang="en-GB" sz="1400">
                <a:latin typeface="Open Sans"/>
                <a:ea typeface="Open Sans"/>
                <a:cs typeface="Open Sans"/>
                <a:sym typeface="Open Sans"/>
              </a:rPr>
              <a:t>early Feb </a:t>
            </a:r>
            <a:r>
              <a:rPr lang="en-GB" sz="1400">
                <a:solidFill>
                  <a:schemeClr val="dk1"/>
                </a:solidFill>
                <a:latin typeface="Open Sans"/>
                <a:ea typeface="Open Sans"/>
                <a:cs typeface="Open Sans"/>
                <a:sym typeface="Open Sans"/>
              </a:rPr>
              <a:t>   </a:t>
            </a:r>
            <a:r>
              <a:rPr lang="en-GB" sz="1600">
                <a:latin typeface="Open Sans"/>
                <a:ea typeface="Open Sans"/>
                <a:cs typeface="Open Sans"/>
                <a:sym typeface="Open Sans"/>
              </a:rPr>
              <a:t>✔️</a:t>
            </a:r>
            <a:r>
              <a:rPr lang="en-GB" sz="1400">
                <a:solidFill>
                  <a:schemeClr val="dk1"/>
                </a:solidFill>
                <a:latin typeface="Open Sans"/>
                <a:ea typeface="Open Sans"/>
                <a:cs typeface="Open Sans"/>
                <a:sym typeface="Open Sans"/>
              </a:rPr>
              <a:t>                                                                                                               </a:t>
            </a:r>
            <a:endParaRPr sz="1400">
              <a:latin typeface="Open Sans"/>
              <a:ea typeface="Open Sans"/>
              <a:cs typeface="Open Sans"/>
              <a:sym typeface="Open Sans"/>
            </a:endParaRPr>
          </a:p>
          <a:p>
            <a:pPr indent="457200" lvl="0" marL="0" rtl="0" algn="l">
              <a:lnSpc>
                <a:spcPct val="90000"/>
              </a:lnSpc>
              <a:spcBef>
                <a:spcPts val="1600"/>
              </a:spcBef>
              <a:spcAft>
                <a:spcPts val="0"/>
              </a:spcAft>
              <a:buClr>
                <a:schemeClr val="dk1"/>
              </a:buClr>
              <a:buSzPts val="1800"/>
              <a:buNone/>
            </a:pPr>
            <a:r>
              <a:rPr b="1" lang="en-GB" sz="1400">
                <a:solidFill>
                  <a:schemeClr val="dk1"/>
                </a:solidFill>
                <a:latin typeface="Open Sans"/>
                <a:ea typeface="Open Sans"/>
                <a:cs typeface="Open Sans"/>
                <a:sym typeface="Open Sans"/>
              </a:rPr>
              <a:t>T</a:t>
            </a:r>
            <a:r>
              <a:rPr b="1" lang="en-GB" sz="1400">
                <a:latin typeface="Open Sans"/>
                <a:ea typeface="Open Sans"/>
                <a:cs typeface="Open Sans"/>
                <a:sym typeface="Open Sans"/>
              </a:rPr>
              <a:t>5.1.4</a:t>
            </a:r>
            <a:r>
              <a:rPr lang="en-GB" sz="1400">
                <a:solidFill>
                  <a:schemeClr val="dk1"/>
                </a:solidFill>
                <a:latin typeface="Open Sans"/>
                <a:ea typeface="Open Sans"/>
                <a:cs typeface="Open Sans"/>
                <a:sym typeface="Open Sans"/>
              </a:rPr>
              <a:t> </a:t>
            </a:r>
            <a:r>
              <a:rPr lang="en-GB" sz="1400">
                <a:latin typeface="Open Sans"/>
                <a:ea typeface="Open Sans"/>
                <a:cs typeface="Open Sans"/>
                <a:sym typeface="Open Sans"/>
              </a:rPr>
              <a:t>P</a:t>
            </a:r>
            <a:r>
              <a:rPr lang="en-GB" sz="1400">
                <a:solidFill>
                  <a:schemeClr val="dk1"/>
                </a:solidFill>
                <a:latin typeface="Open Sans"/>
                <a:ea typeface="Open Sans"/>
                <a:cs typeface="Open Sans"/>
                <a:sym typeface="Open Sans"/>
              </a:rPr>
              <a:t>ilot workshop &amp; make necessary changes 						Q1  mid F</a:t>
            </a:r>
            <a:r>
              <a:rPr lang="en-GB" sz="1400">
                <a:latin typeface="Open Sans"/>
                <a:ea typeface="Open Sans"/>
                <a:cs typeface="Open Sans"/>
                <a:sym typeface="Open Sans"/>
              </a:rPr>
              <a:t>eb </a:t>
            </a:r>
            <a:r>
              <a:rPr lang="en-GB" sz="1600">
                <a:latin typeface="Open Sans"/>
                <a:ea typeface="Open Sans"/>
                <a:cs typeface="Open Sans"/>
                <a:sym typeface="Open Sans"/>
              </a:rPr>
              <a:t>✔️</a:t>
            </a:r>
            <a:endParaRPr sz="1400">
              <a:latin typeface="Open Sans"/>
              <a:ea typeface="Open Sans"/>
              <a:cs typeface="Open Sans"/>
              <a:sym typeface="Open Sans"/>
            </a:endParaRPr>
          </a:p>
          <a:p>
            <a:pPr indent="457200" lvl="0" marL="0" rtl="0" algn="l">
              <a:lnSpc>
                <a:spcPct val="90000"/>
              </a:lnSpc>
              <a:spcBef>
                <a:spcPts val="1600"/>
              </a:spcBef>
              <a:spcAft>
                <a:spcPts val="0"/>
              </a:spcAft>
              <a:buClr>
                <a:schemeClr val="dk1"/>
              </a:buClr>
              <a:buSzPts val="1800"/>
              <a:buNone/>
            </a:pPr>
            <a:r>
              <a:rPr b="1" lang="en-GB" sz="1400">
                <a:solidFill>
                  <a:schemeClr val="dk1"/>
                </a:solidFill>
                <a:latin typeface="Open Sans"/>
                <a:ea typeface="Open Sans"/>
                <a:cs typeface="Open Sans"/>
                <a:sym typeface="Open Sans"/>
              </a:rPr>
              <a:t>T</a:t>
            </a:r>
            <a:r>
              <a:rPr b="1" lang="en-GB" sz="1400">
                <a:latin typeface="Open Sans"/>
                <a:ea typeface="Open Sans"/>
                <a:cs typeface="Open Sans"/>
                <a:sym typeface="Open Sans"/>
              </a:rPr>
              <a:t>5.1.5 </a:t>
            </a:r>
            <a:r>
              <a:rPr lang="en-GB" sz="1400">
                <a:solidFill>
                  <a:schemeClr val="dk1"/>
                </a:solidFill>
                <a:latin typeface="Open Sans"/>
                <a:ea typeface="Open Sans"/>
                <a:cs typeface="Open Sans"/>
                <a:sym typeface="Open Sans"/>
              </a:rPr>
              <a:t>Management of bookings Q1-Q2                                                                     Q</a:t>
            </a:r>
            <a:r>
              <a:rPr lang="en-GB" sz="1400">
                <a:latin typeface="Open Sans"/>
                <a:ea typeface="Open Sans"/>
                <a:cs typeface="Open Sans"/>
                <a:sym typeface="Open Sans"/>
              </a:rPr>
              <a:t>1-2 Jan to March </a:t>
            </a:r>
            <a:r>
              <a:rPr lang="en-GB" sz="1600">
                <a:latin typeface="Open Sans"/>
                <a:ea typeface="Open Sans"/>
                <a:cs typeface="Open Sans"/>
                <a:sym typeface="Open Sans"/>
              </a:rPr>
              <a:t>✔️</a:t>
            </a:r>
            <a:endParaRPr sz="1400">
              <a:latin typeface="Open Sans"/>
              <a:ea typeface="Open Sans"/>
              <a:cs typeface="Open Sans"/>
              <a:sym typeface="Open Sans"/>
            </a:endParaRPr>
          </a:p>
          <a:p>
            <a:pPr indent="457200" lvl="0" marL="0" rtl="0" algn="l">
              <a:lnSpc>
                <a:spcPct val="90000"/>
              </a:lnSpc>
              <a:spcBef>
                <a:spcPts val="1600"/>
              </a:spcBef>
              <a:spcAft>
                <a:spcPts val="0"/>
              </a:spcAft>
              <a:buClr>
                <a:schemeClr val="dk1"/>
              </a:buClr>
              <a:buSzPts val="1800"/>
              <a:buNone/>
            </a:pPr>
            <a:r>
              <a:rPr b="1" lang="en-GB" sz="1400">
                <a:solidFill>
                  <a:schemeClr val="dk1"/>
                </a:solidFill>
                <a:latin typeface="Open Sans"/>
                <a:ea typeface="Open Sans"/>
                <a:cs typeface="Open Sans"/>
                <a:sym typeface="Open Sans"/>
              </a:rPr>
              <a:t>T</a:t>
            </a:r>
            <a:r>
              <a:rPr b="1" lang="en-GB" sz="1400">
                <a:latin typeface="Open Sans"/>
                <a:ea typeface="Open Sans"/>
                <a:cs typeface="Open Sans"/>
                <a:sym typeface="Open Sans"/>
              </a:rPr>
              <a:t>5.1.6</a:t>
            </a:r>
            <a:r>
              <a:rPr b="1"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Delivery of workshop programme </a:t>
            </a:r>
            <a:r>
              <a:rPr lang="en-GB" sz="1400">
                <a:solidFill>
                  <a:schemeClr val="dk1"/>
                </a:solidFill>
                <a:latin typeface="Open Sans"/>
                <a:ea typeface="Open Sans"/>
                <a:cs typeface="Open Sans"/>
                <a:sym typeface="Open Sans"/>
              </a:rPr>
              <a:t>						Q1-Q2   Feb </a:t>
            </a:r>
            <a:r>
              <a:rPr lang="en-GB" sz="1400">
                <a:latin typeface="Open Sans"/>
                <a:ea typeface="Open Sans"/>
                <a:cs typeface="Open Sans"/>
                <a:sym typeface="Open Sans"/>
              </a:rPr>
              <a:t>&amp; March </a:t>
            </a:r>
            <a:r>
              <a:rPr lang="en-GB" sz="1600">
                <a:latin typeface="Open Sans"/>
                <a:ea typeface="Open Sans"/>
                <a:cs typeface="Open Sans"/>
                <a:sym typeface="Open Sans"/>
              </a:rPr>
              <a:t>✔️</a:t>
            </a:r>
            <a:endParaRPr sz="1400">
              <a:latin typeface="Open Sans"/>
              <a:ea typeface="Open Sans"/>
              <a:cs typeface="Open Sans"/>
              <a:sym typeface="Open Sans"/>
            </a:endParaRPr>
          </a:p>
          <a:p>
            <a:pPr indent="457200" lvl="0" marL="0" rtl="0" algn="l">
              <a:lnSpc>
                <a:spcPct val="90000"/>
              </a:lnSpc>
              <a:spcBef>
                <a:spcPts val="1600"/>
              </a:spcBef>
              <a:spcAft>
                <a:spcPts val="0"/>
              </a:spcAft>
              <a:buClr>
                <a:schemeClr val="dk1"/>
              </a:buClr>
              <a:buSzPts val="1800"/>
              <a:buNone/>
            </a:pPr>
            <a:r>
              <a:rPr b="1" lang="en-GB" sz="1400" strike="sngStrike">
                <a:latin typeface="Open Sans"/>
                <a:ea typeface="Open Sans"/>
                <a:cs typeface="Open Sans"/>
                <a:sym typeface="Open Sans"/>
              </a:rPr>
              <a:t>T5.1.7</a:t>
            </a:r>
            <a:r>
              <a:rPr lang="en-GB" sz="1400" strike="sngStrike">
                <a:latin typeface="Open Sans"/>
                <a:ea typeface="Open Sans"/>
                <a:cs typeface="Open Sans"/>
                <a:sym typeface="Open Sans"/>
              </a:rPr>
              <a:t> Consider creating discovery resource for display of PC objects being delivered by Collections</a:t>
            </a:r>
            <a:endParaRPr sz="1400" strike="sngStrike">
              <a:latin typeface="Open Sans"/>
              <a:ea typeface="Open Sans"/>
              <a:cs typeface="Open Sans"/>
              <a:sym typeface="Open Sans"/>
            </a:endParaRPr>
          </a:p>
          <a:p>
            <a:pPr indent="457200" lvl="0" marL="0" rtl="0" algn="l">
              <a:lnSpc>
                <a:spcPct val="90000"/>
              </a:lnSpc>
              <a:spcBef>
                <a:spcPts val="1600"/>
              </a:spcBef>
              <a:spcAft>
                <a:spcPts val="0"/>
              </a:spcAft>
              <a:buClr>
                <a:schemeClr val="dk1"/>
              </a:buClr>
              <a:buSzPts val="1800"/>
              <a:buNone/>
            </a:pPr>
            <a:r>
              <a:rPr lang="en-GB" sz="1400">
                <a:latin typeface="Open Sans"/>
                <a:ea typeface="Open Sans"/>
                <a:cs typeface="Open Sans"/>
                <a:sym typeface="Open Sans"/>
              </a:rPr>
              <a:t>Create new online resources ( x 2) to support distrance learning for students and families </a:t>
            </a:r>
            <a:r>
              <a:rPr lang="en-GB" sz="1600">
                <a:latin typeface="Open Sans"/>
                <a:ea typeface="Open Sans"/>
                <a:cs typeface="Open Sans"/>
                <a:sym typeface="Open Sans"/>
              </a:rPr>
              <a:t>✔️</a:t>
            </a:r>
            <a:endParaRPr sz="1400" strike="sngStrike">
              <a:latin typeface="Open Sans"/>
              <a:ea typeface="Open Sans"/>
              <a:cs typeface="Open Sans"/>
              <a:sym typeface="Open Sans"/>
            </a:endParaRPr>
          </a:p>
          <a:p>
            <a:pPr indent="457200" lvl="0" marL="0" rtl="0" algn="l">
              <a:lnSpc>
                <a:spcPct val="90000"/>
              </a:lnSpc>
              <a:spcBef>
                <a:spcPts val="1600"/>
              </a:spcBef>
              <a:spcAft>
                <a:spcPts val="0"/>
              </a:spcAft>
              <a:buClr>
                <a:schemeClr val="dk1"/>
              </a:buClr>
              <a:buSzPts val="1800"/>
              <a:buNone/>
            </a:pPr>
            <a:r>
              <a:rPr lang="en-GB" sz="1400">
                <a:latin typeface="Open Sans"/>
                <a:ea typeface="Open Sans"/>
                <a:cs typeface="Open Sans"/>
                <a:sym typeface="Open Sans"/>
              </a:rPr>
              <a:t> </a:t>
            </a:r>
            <a:endParaRPr sz="1400">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lang="en-GB" sz="1400">
                <a:latin typeface="Open Sans"/>
                <a:ea typeface="Open Sans"/>
                <a:cs typeface="Open Sans"/>
                <a:sym typeface="Open Sans"/>
              </a:rPr>
              <a:t> </a:t>
            </a:r>
            <a:endParaRPr sz="1400">
              <a:latin typeface="Open Sans"/>
              <a:ea typeface="Open Sans"/>
              <a:cs typeface="Open Sans"/>
              <a:sym typeface="Open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sp>
        <p:nvSpPr>
          <p:cNvPr id="573" name="Google Shape;573;p84"/>
          <p:cNvSpPr txBox="1"/>
          <p:nvPr>
            <p:ph type="title"/>
          </p:nvPr>
        </p:nvSpPr>
        <p:spPr>
          <a:xfrm>
            <a:off x="514900" y="131549"/>
            <a:ext cx="85206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200">
                <a:solidFill>
                  <a:srgbClr val="BF9000"/>
                </a:solidFill>
                <a:latin typeface="Open Sans"/>
                <a:ea typeface="Open Sans"/>
                <a:cs typeface="Open Sans"/>
                <a:sym typeface="Open Sans"/>
              </a:rPr>
              <a:t>Priority 2. Public Engagement - Education </a:t>
            </a:r>
            <a:endParaRPr sz="3200"/>
          </a:p>
        </p:txBody>
      </p:sp>
      <p:sp>
        <p:nvSpPr>
          <p:cNvPr id="574" name="Google Shape;574;p84"/>
          <p:cNvSpPr txBox="1"/>
          <p:nvPr>
            <p:ph idx="1" type="body"/>
          </p:nvPr>
        </p:nvSpPr>
        <p:spPr>
          <a:xfrm>
            <a:off x="257500" y="724900"/>
            <a:ext cx="9035400" cy="4986300"/>
          </a:xfrm>
          <a:prstGeom prst="rect">
            <a:avLst/>
          </a:prstGeom>
          <a:solidFill>
            <a:schemeClr val="lt1"/>
          </a:solid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Clr>
                <a:schemeClr val="dk1"/>
              </a:buClr>
              <a:buSzPts val="1800"/>
              <a:buNone/>
            </a:pPr>
            <a:r>
              <a:rPr b="1" lang="en-GB" sz="1600">
                <a:latin typeface="Open Sans"/>
                <a:ea typeface="Open Sans"/>
                <a:cs typeface="Open Sans"/>
                <a:sym typeface="Open Sans"/>
              </a:rPr>
              <a:t>RACI:  Responsible: </a:t>
            </a:r>
            <a:r>
              <a:rPr lang="en-GB" sz="1600">
                <a:latin typeface="Open Sans"/>
                <a:ea typeface="Open Sans"/>
                <a:cs typeface="Open Sans"/>
                <a:sym typeface="Open Sans"/>
              </a:rPr>
              <a:t>Hannah</a:t>
            </a:r>
            <a:r>
              <a:rPr b="1" lang="en-GB" sz="1600">
                <a:latin typeface="Open Sans"/>
                <a:ea typeface="Open Sans"/>
                <a:cs typeface="Open Sans"/>
                <a:sym typeface="Open Sans"/>
              </a:rPr>
              <a:t>   Accountable: </a:t>
            </a:r>
            <a:r>
              <a:rPr lang="en-GB" sz="1600">
                <a:latin typeface="Open Sans"/>
                <a:ea typeface="Open Sans"/>
                <a:cs typeface="Open Sans"/>
                <a:sym typeface="Open Sans"/>
              </a:rPr>
              <a:t>Maria</a:t>
            </a:r>
            <a:r>
              <a:rPr b="1" lang="en-GB" sz="1600">
                <a:latin typeface="Open Sans"/>
                <a:ea typeface="Open Sans"/>
                <a:cs typeface="Open Sans"/>
                <a:sym typeface="Open Sans"/>
              </a:rPr>
              <a:t>   </a:t>
            </a:r>
            <a:r>
              <a:rPr lang="en-GB" sz="1600">
                <a:solidFill>
                  <a:schemeClr val="dk1"/>
                </a:solidFill>
                <a:latin typeface="Open Sans"/>
                <a:ea typeface="Open Sans"/>
                <a:cs typeface="Open Sans"/>
                <a:sym typeface="Open Sans"/>
              </a:rPr>
              <a:t>                       </a:t>
            </a:r>
            <a:r>
              <a:rPr b="1" lang="en-GB" sz="1600">
                <a:solidFill>
                  <a:schemeClr val="dk1"/>
                </a:solidFill>
                <a:latin typeface="Open Sans"/>
                <a:ea typeface="Open Sans"/>
                <a:cs typeface="Open Sans"/>
                <a:sym typeface="Open Sans"/>
              </a:rPr>
              <a:t>Budget: Education</a:t>
            </a:r>
            <a:endParaRPr b="1" sz="16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800"/>
              <a:buNone/>
            </a:pPr>
            <a:r>
              <a:rPr b="1" lang="en-GB" sz="1600">
                <a:latin typeface="Open Sans"/>
                <a:ea typeface="Open Sans"/>
                <a:cs typeface="Open Sans"/>
                <a:sym typeface="Open Sans"/>
              </a:rPr>
              <a:t>Timeline: August to November 2020 -  </a:t>
            </a:r>
            <a:r>
              <a:rPr b="1" lang="en-GB" sz="1600">
                <a:solidFill>
                  <a:srgbClr val="FF0000"/>
                </a:solidFill>
                <a:latin typeface="Open Sans"/>
                <a:ea typeface="Open Sans"/>
                <a:cs typeface="Open Sans"/>
                <a:sym typeface="Open Sans"/>
              </a:rPr>
              <a:t>UNDER REVIEW</a:t>
            </a:r>
            <a:endParaRPr b="1" sz="1600">
              <a:solidFill>
                <a:srgbClr val="FF0000"/>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t/>
            </a:r>
            <a:endParaRPr b="1" sz="1800">
              <a:highlight>
                <a:srgbClr val="FFFF00"/>
              </a:highlight>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b="1" lang="en-GB" sz="1800">
                <a:latin typeface="Open Sans"/>
                <a:ea typeface="Open Sans"/>
                <a:cs typeface="Open Sans"/>
                <a:sym typeface="Open Sans"/>
              </a:rPr>
              <a:t>T5 Post primary exhibition tours</a:t>
            </a:r>
            <a:endParaRPr/>
          </a:p>
          <a:p>
            <a:pPr indent="0" lvl="0" marL="114300" rtl="0" algn="l">
              <a:lnSpc>
                <a:spcPct val="90000"/>
              </a:lnSpc>
              <a:spcBef>
                <a:spcPts val="0"/>
              </a:spcBef>
              <a:spcAft>
                <a:spcPts val="0"/>
              </a:spcAft>
              <a:buClr>
                <a:schemeClr val="dk1"/>
              </a:buClr>
              <a:buSzPts val="1800"/>
              <a:buNone/>
            </a:pPr>
            <a:r>
              <a:t/>
            </a:r>
            <a:endParaRPr b="1" sz="1800">
              <a:highlight>
                <a:srgbClr val="FFFF00"/>
              </a:highlight>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b="1" lang="en-GB" sz="1600">
                <a:latin typeface="Open Sans"/>
                <a:ea typeface="Open Sans"/>
                <a:cs typeface="Open Sans"/>
                <a:sym typeface="Open Sans"/>
              </a:rPr>
              <a:t>T</a:t>
            </a:r>
            <a:r>
              <a:rPr b="1" lang="en-GB" sz="1600">
                <a:latin typeface="Open Sans"/>
                <a:ea typeface="Open Sans"/>
                <a:cs typeface="Open Sans"/>
                <a:sym typeface="Open Sans"/>
              </a:rPr>
              <a:t>5.2 </a:t>
            </a:r>
            <a:r>
              <a:rPr b="1" lang="en-GB" sz="1600">
                <a:solidFill>
                  <a:srgbClr val="FF0000"/>
                </a:solidFill>
                <a:latin typeface="Open Sans"/>
                <a:ea typeface="Open Sans"/>
                <a:cs typeface="Open Sans"/>
                <a:sym typeface="Open Sans"/>
              </a:rPr>
              <a:t>Provide EVA exhibition tours to Leaving Certificate art students </a:t>
            </a:r>
            <a:r>
              <a:rPr b="1" lang="en-GB" sz="1600" u="sng">
                <a:solidFill>
                  <a:srgbClr val="FF0000"/>
                </a:solidFill>
                <a:latin typeface="Open Sans"/>
                <a:ea typeface="Open Sans"/>
                <a:cs typeface="Open Sans"/>
                <a:sym typeface="Open Sans"/>
              </a:rPr>
              <a:t>subject to </a:t>
            </a:r>
            <a:r>
              <a:rPr b="1" lang="en-GB" sz="1600">
                <a:solidFill>
                  <a:srgbClr val="FF0000"/>
                </a:solidFill>
                <a:latin typeface="Open Sans"/>
                <a:ea typeface="Open Sans"/>
                <a:cs typeface="Open Sans"/>
                <a:sym typeface="Open Sans"/>
              </a:rPr>
              <a:t>the restructuring of EVA due to COVID 19</a:t>
            </a:r>
            <a:endParaRPr>
              <a:solidFill>
                <a:srgbClr val="FF0000"/>
              </a:solidFill>
            </a:endParaRPr>
          </a:p>
          <a:p>
            <a:pPr indent="0" lvl="0" marL="114300" rtl="0" algn="l">
              <a:lnSpc>
                <a:spcPct val="90000"/>
              </a:lnSpc>
              <a:spcBef>
                <a:spcPts val="0"/>
              </a:spcBef>
              <a:spcAft>
                <a:spcPts val="0"/>
              </a:spcAft>
              <a:buClr>
                <a:schemeClr val="dk1"/>
              </a:buClr>
              <a:buSzPts val="1800"/>
              <a:buNone/>
            </a:pPr>
            <a:r>
              <a:t/>
            </a:r>
            <a:endParaRPr b="1" sz="1600">
              <a:highlight>
                <a:srgbClr val="FFFF00"/>
              </a:highlight>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800"/>
              <a:buNone/>
            </a:pPr>
            <a:r>
              <a:rPr b="1" lang="en-GB" sz="1600">
                <a:latin typeface="Open Sans"/>
                <a:ea typeface="Open Sans"/>
                <a:cs typeface="Open Sans"/>
                <a:sym typeface="Open Sans"/>
              </a:rPr>
              <a:t>     </a:t>
            </a:r>
            <a:r>
              <a:rPr b="1" lang="en-GB" sz="1600">
                <a:latin typeface="Open Sans"/>
                <a:ea typeface="Open Sans"/>
                <a:cs typeface="Open Sans"/>
                <a:sym typeface="Open Sans"/>
              </a:rPr>
              <a:t>T5.2.1</a:t>
            </a:r>
            <a:r>
              <a:rPr lang="en-GB" sz="1600">
                <a:latin typeface="Open Sans"/>
                <a:ea typeface="Open Sans"/>
                <a:cs typeface="Open Sans"/>
                <a:sym typeface="Open Sans"/>
              </a:rPr>
              <a:t> - Review Leaving Cert Art/Section 4 Contemporary Art past paper </a:t>
            </a:r>
            <a:r>
              <a:rPr lang="en-GB" sz="1600">
                <a:latin typeface="Open Sans"/>
                <a:ea typeface="Open Sans"/>
                <a:cs typeface="Open Sans"/>
                <a:sym typeface="Open Sans"/>
              </a:rPr>
              <a:t>questions </a:t>
            </a:r>
            <a:r>
              <a:rPr lang="en-GB" sz="1600">
                <a:latin typeface="Open Sans"/>
                <a:ea typeface="Open Sans"/>
                <a:cs typeface="Open Sans"/>
                <a:sym typeface="Open Sans"/>
              </a:rPr>
              <a:t>to        understand the required learning outcomes for students                                               Q3 -  July</a:t>
            </a:r>
            <a:endParaRPr sz="1600">
              <a:latin typeface="Open Sans"/>
              <a:ea typeface="Open Sans"/>
              <a:cs typeface="Open Sans"/>
              <a:sym typeface="Open Sans"/>
            </a:endParaRPr>
          </a:p>
          <a:p>
            <a:pPr indent="0" lvl="0" marL="114300" rtl="0" algn="l">
              <a:lnSpc>
                <a:spcPct val="100000"/>
              </a:lnSpc>
              <a:spcBef>
                <a:spcPts val="0"/>
              </a:spcBef>
              <a:spcAft>
                <a:spcPts val="0"/>
              </a:spcAft>
              <a:buClr>
                <a:schemeClr val="dk1"/>
              </a:buClr>
              <a:buSzPts val="1800"/>
              <a:buNone/>
            </a:pPr>
            <a:r>
              <a:rPr lang="en-GB" sz="1600">
                <a:latin typeface="Open Sans"/>
                <a:ea typeface="Open Sans"/>
                <a:cs typeface="Open Sans"/>
                <a:sym typeface="Open Sans"/>
              </a:rPr>
              <a:t>    </a:t>
            </a:r>
            <a:r>
              <a:rPr b="1" lang="en-GB" sz="1600">
                <a:latin typeface="Open Sans"/>
                <a:ea typeface="Open Sans"/>
                <a:cs typeface="Open Sans"/>
                <a:sym typeface="Open Sans"/>
              </a:rPr>
              <a:t>T5.2.2</a:t>
            </a:r>
            <a:r>
              <a:rPr lang="en-GB" sz="1600">
                <a:latin typeface="Open Sans"/>
                <a:ea typeface="Open Sans"/>
                <a:cs typeface="Open Sans"/>
                <a:sym typeface="Open Sans"/>
              </a:rPr>
              <a:t> -  Collaborate with EVA staff and artists to produce an exhibition tour   Q3 Aug</a:t>
            </a:r>
            <a:endParaRPr sz="1600">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800"/>
              <a:buNone/>
            </a:pPr>
            <a:r>
              <a:rPr b="1" lang="en-GB" sz="1600">
                <a:latin typeface="Open Sans"/>
                <a:ea typeface="Open Sans"/>
                <a:cs typeface="Open Sans"/>
                <a:sym typeface="Open Sans"/>
              </a:rPr>
              <a:t>     </a:t>
            </a:r>
            <a:r>
              <a:rPr b="1" lang="en-GB" sz="1600">
                <a:latin typeface="Open Sans"/>
                <a:ea typeface="Open Sans"/>
                <a:cs typeface="Open Sans"/>
                <a:sym typeface="Open Sans"/>
              </a:rPr>
              <a:t>T5.2.3</a:t>
            </a:r>
            <a:r>
              <a:rPr lang="en-GB" sz="1600">
                <a:latin typeface="Open Sans"/>
                <a:ea typeface="Open Sans"/>
                <a:cs typeface="Open Sans"/>
                <a:sym typeface="Open Sans"/>
              </a:rPr>
              <a:t>  - Develop a ‘Look, Interpret and Respond’ resource enabling students to      </a:t>
            </a:r>
            <a:r>
              <a:rPr lang="en-GB" sz="1600">
                <a:latin typeface="Open Sans"/>
                <a:ea typeface="Open Sans"/>
                <a:cs typeface="Open Sans"/>
                <a:sym typeface="Open Sans"/>
              </a:rPr>
              <a:t>interpret contemporary artworks on display and to produce structured responses on same. </a:t>
            </a:r>
            <a:endParaRPr sz="1600">
              <a:latin typeface="Open Sans"/>
              <a:ea typeface="Open Sans"/>
              <a:cs typeface="Open Sans"/>
              <a:sym typeface="Open Sans"/>
            </a:endParaRPr>
          </a:p>
          <a:p>
            <a:pPr indent="0" lvl="0" marL="114300" rtl="0" algn="l">
              <a:lnSpc>
                <a:spcPct val="100000"/>
              </a:lnSpc>
              <a:spcBef>
                <a:spcPts val="0"/>
              </a:spcBef>
              <a:spcAft>
                <a:spcPts val="0"/>
              </a:spcAft>
              <a:buClr>
                <a:schemeClr val="dk1"/>
              </a:buClr>
              <a:buSzPts val="1800"/>
              <a:buNone/>
            </a:pPr>
            <a:r>
              <a:rPr lang="en-GB" sz="1600">
                <a:latin typeface="Open Sans"/>
                <a:ea typeface="Open Sans"/>
                <a:cs typeface="Open Sans"/>
                <a:sym typeface="Open Sans"/>
              </a:rPr>
              <a:t>    </a:t>
            </a:r>
            <a:r>
              <a:rPr b="1" lang="en-GB" sz="1600">
                <a:latin typeface="Open Sans"/>
                <a:ea typeface="Open Sans"/>
                <a:cs typeface="Open Sans"/>
                <a:sym typeface="Open Sans"/>
              </a:rPr>
              <a:t>T5.2.4</a:t>
            </a:r>
            <a:r>
              <a:rPr lang="en-GB" sz="1600">
                <a:latin typeface="Open Sans"/>
                <a:ea typeface="Open Sans"/>
                <a:cs typeface="Open Sans"/>
                <a:sym typeface="Open Sans"/>
              </a:rPr>
              <a:t>  - Promote to schools in Q1 Spring Summer and Q3 Autumn Winter newsletters</a:t>
            </a:r>
            <a:endParaRPr/>
          </a:p>
          <a:p>
            <a:pPr indent="0" lvl="0" marL="114300" rtl="0" algn="l">
              <a:lnSpc>
                <a:spcPct val="100000"/>
              </a:lnSpc>
              <a:spcBef>
                <a:spcPts val="0"/>
              </a:spcBef>
              <a:spcAft>
                <a:spcPts val="0"/>
              </a:spcAft>
              <a:buClr>
                <a:schemeClr val="dk1"/>
              </a:buClr>
              <a:buSzPts val="1800"/>
              <a:buNone/>
            </a:pPr>
            <a:r>
              <a:rPr lang="en-GB" sz="1600">
                <a:latin typeface="Open Sans"/>
                <a:ea typeface="Open Sans"/>
                <a:cs typeface="Open Sans"/>
                <a:sym typeface="Open Sans"/>
              </a:rPr>
              <a:t>    </a:t>
            </a:r>
            <a:r>
              <a:rPr b="1" lang="en-GB" sz="1600">
                <a:latin typeface="Open Sans"/>
                <a:ea typeface="Open Sans"/>
                <a:cs typeface="Open Sans"/>
                <a:sym typeface="Open Sans"/>
              </a:rPr>
              <a:t>T5.2.5</a:t>
            </a:r>
            <a:r>
              <a:rPr lang="en-GB" sz="1600">
                <a:latin typeface="Open Sans"/>
                <a:ea typeface="Open Sans"/>
                <a:cs typeface="Open Sans"/>
                <a:sym typeface="Open Sans"/>
              </a:rPr>
              <a:t> – </a:t>
            </a:r>
            <a:r>
              <a:rPr lang="en-GB" sz="1600">
                <a:solidFill>
                  <a:srgbClr val="FF0000"/>
                </a:solidFill>
                <a:latin typeface="Open Sans"/>
                <a:ea typeface="Open Sans"/>
                <a:cs typeface="Open Sans"/>
                <a:sym typeface="Open Sans"/>
              </a:rPr>
              <a:t>Online? Workshop programme delivery September/ November Q3-Q4 but also 2021</a:t>
            </a:r>
            <a:endParaRPr>
              <a:solidFill>
                <a:srgbClr val="FF0000"/>
              </a:solidFill>
            </a:endParaRPr>
          </a:p>
          <a:p>
            <a:pPr indent="0" lvl="0" marL="114300" rtl="0" algn="l">
              <a:lnSpc>
                <a:spcPct val="100000"/>
              </a:lnSpc>
              <a:spcBef>
                <a:spcPts val="0"/>
              </a:spcBef>
              <a:spcAft>
                <a:spcPts val="0"/>
              </a:spcAft>
              <a:buClr>
                <a:schemeClr val="dk1"/>
              </a:buClr>
              <a:buSzPts val="1800"/>
              <a:buNone/>
            </a:pPr>
            <a:r>
              <a:rPr lang="en-GB" sz="1600">
                <a:latin typeface="Open Sans"/>
                <a:ea typeface="Open Sans"/>
                <a:cs typeface="Open Sans"/>
                <a:sym typeface="Open Sans"/>
              </a:rPr>
              <a:t>     </a:t>
            </a:r>
            <a:r>
              <a:rPr b="1" lang="en-GB" sz="1600">
                <a:latin typeface="Open Sans"/>
                <a:ea typeface="Open Sans"/>
                <a:cs typeface="Open Sans"/>
                <a:sym typeface="Open Sans"/>
              </a:rPr>
              <a:t>T5.2.6</a:t>
            </a:r>
            <a:r>
              <a:rPr lang="en-GB" sz="1600">
                <a:latin typeface="Open Sans"/>
                <a:ea typeface="Open Sans"/>
                <a:cs typeface="Open Sans"/>
                <a:sym typeface="Open Sans"/>
              </a:rPr>
              <a:t> – Management of bookings</a:t>
            </a:r>
            <a:endParaRPr/>
          </a:p>
        </p:txBody>
      </p:sp>
      <p:sp>
        <p:nvSpPr>
          <p:cNvPr id="575" name="Google Shape;575;p84"/>
          <p:cNvSpPr txBox="1"/>
          <p:nvPr/>
        </p:nvSpPr>
        <p:spPr>
          <a:xfrm>
            <a:off x="835600" y="5321200"/>
            <a:ext cx="7879200" cy="11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77" name="Shape 177"/>
        <p:cNvGrpSpPr/>
        <p:nvPr/>
      </p:nvGrpSpPr>
      <p:grpSpPr>
        <a:xfrm>
          <a:off x="0" y="0"/>
          <a:ext cx="0" cy="0"/>
          <a:chOff x="0" y="0"/>
          <a:chExt cx="0" cy="0"/>
        </a:xfrm>
      </p:grpSpPr>
      <p:sp>
        <p:nvSpPr>
          <p:cNvPr id="178" name="Google Shape;178;p3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1"/>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Virtual </a:t>
            </a:r>
            <a:endParaRPr sz="3000">
              <a:solidFill>
                <a:srgbClr val="BF9000"/>
              </a:solidFill>
              <a:latin typeface="Open Sans"/>
              <a:ea typeface="Open Sans"/>
              <a:cs typeface="Open Sans"/>
              <a:sym typeface="Open Sans"/>
            </a:endParaRPr>
          </a:p>
        </p:txBody>
      </p:sp>
      <p:sp>
        <p:nvSpPr>
          <p:cNvPr id="180" name="Google Shape;180;p31"/>
          <p:cNvSpPr txBox="1"/>
          <p:nvPr/>
        </p:nvSpPr>
        <p:spPr>
          <a:xfrm>
            <a:off x="416175" y="933225"/>
            <a:ext cx="5861100" cy="52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Open Sans"/>
                <a:ea typeface="Open Sans"/>
                <a:cs typeface="Open Sans"/>
                <a:sym typeface="Open Sans"/>
              </a:rPr>
              <a:t>2020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1. </a:t>
            </a:r>
            <a:r>
              <a:rPr b="1" lang="en-GB" sz="1800">
                <a:solidFill>
                  <a:schemeClr val="lt1"/>
                </a:solidFill>
                <a:latin typeface="Open Sans"/>
                <a:ea typeface="Open Sans"/>
                <a:cs typeface="Open Sans"/>
                <a:sym typeface="Open Sans"/>
              </a:rPr>
              <a:t>Collection Digitisation*:</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Medieval Collection objects digitised </a:t>
            </a:r>
            <a:r>
              <a:rPr lang="en-GB" sz="1800">
                <a:solidFill>
                  <a:schemeClr val="lt1"/>
                </a:solidFill>
                <a:latin typeface="Open Sans"/>
                <a:ea typeface="Open Sans"/>
                <a:cs typeface="Open Sans"/>
                <a:sym typeface="Open Sans"/>
              </a:rPr>
              <a:t>and</a:t>
            </a: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online</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2. Collection Management*: </a:t>
            </a:r>
            <a:endParaRPr b="1" sz="1800">
              <a:solidFill>
                <a:schemeClr val="lt1"/>
              </a:solidFill>
              <a:latin typeface="Open Sans"/>
              <a:ea typeface="Open Sans"/>
              <a:cs typeface="Open Sans"/>
              <a:sym typeface="Open Sans"/>
            </a:endParaRPr>
          </a:p>
          <a:p>
            <a:pPr indent="0" lvl="0" marL="457200" rtl="0" algn="l">
              <a:spcBef>
                <a:spcPts val="0"/>
              </a:spcBef>
              <a:spcAft>
                <a:spcPts val="0"/>
              </a:spcAft>
              <a:buNone/>
            </a:pPr>
            <a:r>
              <a:rPr lang="en-GB" sz="1800">
                <a:solidFill>
                  <a:schemeClr val="lt1"/>
                </a:solidFill>
                <a:latin typeface="Open Sans"/>
                <a:ea typeface="Open Sans"/>
                <a:cs typeface="Open Sans"/>
                <a:sym typeface="Open Sans"/>
              </a:rPr>
              <a:t>All items in the Collections placed in CMS with associated Europeana Tier 3 /4 metadata</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GB" sz="1800">
                <a:solidFill>
                  <a:schemeClr val="lt1"/>
                </a:solidFill>
                <a:latin typeface="Open Sans"/>
                <a:ea typeface="Open Sans"/>
                <a:cs typeface="Open Sans"/>
                <a:sym typeface="Open Sans"/>
              </a:rPr>
              <a:t>3. Online Presence*:</a:t>
            </a:r>
            <a:endParaRPr b="1"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Collections fully searchable via New Website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All digitised objects added to wikiCommons/Data</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GB" sz="1800">
                <a:solidFill>
                  <a:schemeClr val="lt1"/>
                </a:solidFill>
                <a:latin typeface="Open Sans"/>
                <a:ea typeface="Open Sans"/>
                <a:cs typeface="Open Sans"/>
                <a:sym typeface="Open Sans"/>
              </a:rPr>
              <a:t>	</a:t>
            </a:r>
            <a:endParaRPr sz="1800">
              <a:solidFill>
                <a:schemeClr val="lt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chemeClr val="lt1"/>
                </a:solidFill>
                <a:latin typeface="Open Sans"/>
                <a:ea typeface="Open Sans"/>
                <a:cs typeface="Open Sans"/>
                <a:sym typeface="Open Sans"/>
              </a:rPr>
              <a:t>*See priorities 1,2 &amp; MarComms</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pic>
        <p:nvPicPr>
          <p:cNvPr id="181" name="Google Shape;181;p31"/>
          <p:cNvPicPr preferRelativeResize="0"/>
          <p:nvPr/>
        </p:nvPicPr>
        <p:blipFill>
          <a:blip r:embed="rId3">
            <a:alphaModFix/>
          </a:blip>
          <a:stretch>
            <a:fillRect/>
          </a:stretch>
        </p:blipFill>
        <p:spPr>
          <a:xfrm>
            <a:off x="6934425" y="1377650"/>
            <a:ext cx="1938600" cy="2493450"/>
          </a:xfrm>
          <a:prstGeom prst="rect">
            <a:avLst/>
          </a:prstGeom>
          <a:noFill/>
          <a:ln>
            <a:noFill/>
          </a:ln>
        </p:spPr>
      </p:pic>
      <p:sp>
        <p:nvSpPr>
          <p:cNvPr id="182" name="Google Shape;182;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183" name="Google Shape;183;p31"/>
          <p:cNvSpPr txBox="1"/>
          <p:nvPr/>
        </p:nvSpPr>
        <p:spPr>
          <a:xfrm>
            <a:off x="1248600" y="5654950"/>
            <a:ext cx="20046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9" name="Shape 579"/>
        <p:cNvGrpSpPr/>
        <p:nvPr/>
      </p:nvGrpSpPr>
      <p:grpSpPr>
        <a:xfrm>
          <a:off x="0" y="0"/>
          <a:ext cx="0" cy="0"/>
          <a:chOff x="0" y="0"/>
          <a:chExt cx="0" cy="0"/>
        </a:xfrm>
      </p:grpSpPr>
      <p:sp>
        <p:nvSpPr>
          <p:cNvPr id="580" name="Google Shape;580;p85"/>
          <p:cNvSpPr txBox="1"/>
          <p:nvPr>
            <p:ph type="title"/>
          </p:nvPr>
        </p:nvSpPr>
        <p:spPr>
          <a:xfrm>
            <a:off x="35850" y="0"/>
            <a:ext cx="90723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BF9000"/>
              </a:buClr>
              <a:buSzPts val="2800"/>
              <a:buFont typeface="Open Sans"/>
              <a:buNone/>
            </a:pPr>
            <a:r>
              <a:rPr lang="en-GB" sz="3200">
                <a:solidFill>
                  <a:srgbClr val="BF9000"/>
                </a:solidFill>
                <a:latin typeface="Open Sans"/>
                <a:ea typeface="Open Sans"/>
                <a:cs typeface="Open Sans"/>
                <a:sym typeface="Open Sans"/>
              </a:rPr>
              <a:t>Priority 2. Public Engagement – Education</a:t>
            </a:r>
            <a:br>
              <a:rPr lang="en-GB" sz="3200">
                <a:solidFill>
                  <a:srgbClr val="BF9000"/>
                </a:solidFill>
                <a:latin typeface="Open Sans"/>
                <a:ea typeface="Open Sans"/>
                <a:cs typeface="Open Sans"/>
                <a:sym typeface="Open Sans"/>
              </a:rPr>
            </a:br>
            <a:r>
              <a:rPr lang="en-GB" sz="1600">
                <a:solidFill>
                  <a:srgbClr val="BF9000"/>
                </a:solidFill>
                <a:latin typeface="Open Sans"/>
                <a:ea typeface="Open Sans"/>
                <a:cs typeface="Open Sans"/>
                <a:sym typeface="Open Sans"/>
              </a:rPr>
              <a:t>Also see  Priority 3. Innovation a. Partnerships </a:t>
            </a:r>
            <a:endParaRPr sz="1600"/>
          </a:p>
        </p:txBody>
      </p:sp>
      <p:sp>
        <p:nvSpPr>
          <p:cNvPr id="581" name="Google Shape;581;p85"/>
          <p:cNvSpPr txBox="1"/>
          <p:nvPr>
            <p:ph idx="1" type="body"/>
          </p:nvPr>
        </p:nvSpPr>
        <p:spPr>
          <a:xfrm>
            <a:off x="200100" y="763500"/>
            <a:ext cx="8743800" cy="6094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sz="1600">
                <a:latin typeface="Open Sans"/>
                <a:ea typeface="Open Sans"/>
                <a:cs typeface="Open Sans"/>
                <a:sym typeface="Open Sans"/>
              </a:rPr>
              <a:t>RACI  Responsible: </a:t>
            </a:r>
            <a:r>
              <a:rPr lang="en-GB" sz="1600">
                <a:latin typeface="Open Sans"/>
                <a:ea typeface="Open Sans"/>
                <a:cs typeface="Open Sans"/>
                <a:sym typeface="Open Sans"/>
              </a:rPr>
              <a:t>Maria</a:t>
            </a:r>
            <a:r>
              <a:rPr b="1" lang="en-GB" sz="1600">
                <a:latin typeface="Open Sans"/>
                <a:ea typeface="Open Sans"/>
                <a:cs typeface="Open Sans"/>
                <a:sym typeface="Open Sans"/>
              </a:rPr>
              <a:t>   Accountable: Jill                  </a:t>
            </a:r>
            <a:r>
              <a:rPr b="1" lang="en-GB" sz="1800">
                <a:latin typeface="Open Sans"/>
                <a:ea typeface="Open Sans"/>
                <a:cs typeface="Open Sans"/>
                <a:sym typeface="Open Sans"/>
              </a:rPr>
              <a:t>Timeline:</a:t>
            </a:r>
            <a:r>
              <a:rPr b="1" lang="en-GB" sz="1800">
                <a:solidFill>
                  <a:schemeClr val="dk1"/>
                </a:solidFill>
                <a:latin typeface="Open Sans"/>
                <a:ea typeface="Open Sans"/>
                <a:cs typeface="Open Sans"/>
                <a:sym typeface="Open Sans"/>
              </a:rPr>
              <a:t> </a:t>
            </a:r>
            <a:r>
              <a:rPr b="1" lang="en-GB" sz="1800" strike="sngStrike">
                <a:solidFill>
                  <a:schemeClr val="dk1"/>
                </a:solidFill>
                <a:latin typeface="Open Sans"/>
                <a:ea typeface="Open Sans"/>
                <a:cs typeface="Open Sans"/>
                <a:sym typeface="Open Sans"/>
              </a:rPr>
              <a:t>Q1 to Q3 </a:t>
            </a:r>
            <a:r>
              <a:rPr b="1" lang="en-GB" sz="1400" strike="sngStrike">
                <a:solidFill>
                  <a:schemeClr val="dk1"/>
                </a:solidFill>
                <a:latin typeface="Open Sans"/>
                <a:ea typeface="Open Sans"/>
                <a:cs typeface="Open Sans"/>
                <a:sym typeface="Open Sans"/>
              </a:rPr>
              <a:t>February to September 2020</a:t>
            </a:r>
            <a:r>
              <a:rPr lang="en-GB" sz="1800" strike="sngStrike">
                <a:solidFill>
                  <a:schemeClr val="dk1"/>
                </a:solidFill>
                <a:latin typeface="Open Sans"/>
                <a:ea typeface="Open Sans"/>
                <a:cs typeface="Open Sans"/>
                <a:sym typeface="Open Sans"/>
              </a:rPr>
              <a:t>  </a:t>
            </a:r>
            <a:r>
              <a:rPr lang="en-GB" sz="1800">
                <a:solidFill>
                  <a:schemeClr val="dk1"/>
                </a:solidFill>
                <a:latin typeface="Open Sans"/>
                <a:ea typeface="Open Sans"/>
                <a:cs typeface="Open Sans"/>
                <a:sym typeface="Open Sans"/>
              </a:rPr>
              <a:t>                     </a:t>
            </a:r>
            <a:r>
              <a:rPr b="1" lang="en-GB" sz="1800">
                <a:solidFill>
                  <a:schemeClr val="dk1"/>
                </a:solidFill>
                <a:latin typeface="Open Sans"/>
                <a:ea typeface="Open Sans"/>
                <a:cs typeface="Open Sans"/>
                <a:sym typeface="Open Sans"/>
              </a:rPr>
              <a:t>Budget: Education</a:t>
            </a:r>
            <a:endParaRPr b="1" sz="18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Clr>
                <a:srgbClr val="000000"/>
              </a:buClr>
              <a:buSzPts val="1800"/>
              <a:buNone/>
            </a:pPr>
            <a:r>
              <a:t/>
            </a:r>
            <a:endParaRPr b="1" sz="18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Clr>
                <a:srgbClr val="000000"/>
              </a:buClr>
              <a:buSzPts val="1800"/>
              <a:buNone/>
            </a:pPr>
            <a:r>
              <a:rPr b="1" lang="en-GB" sz="1800">
                <a:solidFill>
                  <a:srgbClr val="000000"/>
                </a:solidFill>
                <a:latin typeface="Open Sans"/>
                <a:ea typeface="Open Sans"/>
                <a:cs typeface="Open Sans"/>
                <a:sym typeface="Open Sans"/>
              </a:rPr>
              <a:t>T6 Post Primary programme   </a:t>
            </a:r>
            <a:r>
              <a:rPr b="1" lang="en-GB" sz="1800">
                <a:solidFill>
                  <a:srgbClr val="FF0000"/>
                </a:solidFill>
                <a:latin typeface="Open Sans"/>
                <a:ea typeface="Open Sans"/>
                <a:cs typeface="Open Sans"/>
                <a:sym typeface="Open Sans"/>
              </a:rPr>
              <a:t>Cragg closed until Spring 2021 due to COVID</a:t>
            </a:r>
            <a:endParaRPr sz="1800">
              <a:solidFill>
                <a:srgbClr val="FF0000"/>
              </a:solidFill>
            </a:endParaRPr>
          </a:p>
          <a:p>
            <a:pPr indent="0" lvl="0" marL="114300" rtl="0" algn="l">
              <a:lnSpc>
                <a:spcPct val="90000"/>
              </a:lnSpc>
              <a:spcBef>
                <a:spcPts val="0"/>
              </a:spcBef>
              <a:spcAft>
                <a:spcPts val="0"/>
              </a:spcAft>
              <a:buClr>
                <a:srgbClr val="000000"/>
              </a:buClr>
              <a:buSzPts val="1800"/>
              <a:buNone/>
            </a:pPr>
            <a:r>
              <a:t/>
            </a:r>
            <a:endParaRPr b="1" sz="18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Clr>
                <a:srgbClr val="000000"/>
              </a:buClr>
              <a:buSzPts val="1800"/>
              <a:buNone/>
            </a:pPr>
            <a:r>
              <a:rPr b="1" lang="en-GB" sz="1600">
                <a:solidFill>
                  <a:srgbClr val="000000"/>
                </a:solidFill>
                <a:latin typeface="Open Sans"/>
                <a:ea typeface="Open Sans"/>
                <a:cs typeface="Open Sans"/>
                <a:sym typeface="Open Sans"/>
              </a:rPr>
              <a:t>T6.1 </a:t>
            </a:r>
            <a:r>
              <a:rPr b="1" lang="en-GB" sz="1600">
                <a:latin typeface="Open Sans"/>
                <a:ea typeface="Open Sans"/>
                <a:cs typeface="Open Sans"/>
                <a:sym typeface="Open Sans"/>
              </a:rPr>
              <a:t>J</a:t>
            </a:r>
            <a:r>
              <a:rPr b="1" lang="en-GB" sz="1600">
                <a:solidFill>
                  <a:schemeClr val="dk1"/>
                </a:solidFill>
                <a:latin typeface="Open Sans"/>
                <a:ea typeface="Open Sans"/>
                <a:cs typeface="Open Sans"/>
                <a:sym typeface="Open Sans"/>
              </a:rPr>
              <a:t>oint</a:t>
            </a:r>
            <a:r>
              <a:rPr b="1" lang="en-GB" sz="1600">
                <a:latin typeface="Open Sans"/>
                <a:ea typeface="Open Sans"/>
                <a:cs typeface="Open Sans"/>
                <a:sym typeface="Open Sans"/>
              </a:rPr>
              <a:t>ly develop/deliver a </a:t>
            </a:r>
            <a:r>
              <a:rPr b="1" lang="en-GB" sz="1600">
                <a:solidFill>
                  <a:schemeClr val="dk1"/>
                </a:solidFill>
                <a:latin typeface="Open Sans"/>
                <a:ea typeface="Open Sans"/>
                <a:cs typeface="Open Sans"/>
                <a:sym typeface="Open Sans"/>
              </a:rPr>
              <a:t>STEAM programme with Craggaunowen</a:t>
            </a:r>
            <a:endParaRPr sz="1600">
              <a:latin typeface="Open Sans"/>
              <a:ea typeface="Open Sans"/>
              <a:cs typeface="Open Sans"/>
              <a:sym typeface="Open Sans"/>
            </a:endParaRPr>
          </a:p>
          <a:p>
            <a:pPr indent="0" lvl="0" marL="0" rtl="0" algn="l">
              <a:spcBef>
                <a:spcPts val="0"/>
              </a:spcBef>
              <a:spcAft>
                <a:spcPts val="0"/>
              </a:spcAft>
              <a:buClr>
                <a:schemeClr val="dk1"/>
              </a:buClr>
              <a:buSzPts val="1800"/>
              <a:buNone/>
            </a:pPr>
            <a:r>
              <a:rPr lang="en-GB" sz="1200">
                <a:latin typeface="Open Sans"/>
                <a:ea typeface="Open Sans"/>
                <a:cs typeface="Open Sans"/>
                <a:sym typeface="Open Sans"/>
              </a:rPr>
              <a:t>Project team: Maria with  Jean Wallace at Shannon Heritage ( SH) and Pauline Lenihan at Craggaunowen</a:t>
            </a:r>
            <a:endParaRPr sz="1600">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800"/>
              <a:buNone/>
            </a:pPr>
            <a:r>
              <a:t/>
            </a:r>
            <a:endParaRPr b="1" sz="600">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800"/>
              <a:buNone/>
            </a:pPr>
            <a:r>
              <a:rPr b="1" lang="en-GB" sz="1600">
                <a:latin typeface="Open Sans"/>
                <a:ea typeface="Open Sans"/>
                <a:cs typeface="Open Sans"/>
                <a:sym typeface="Open Sans"/>
              </a:rPr>
              <a:t>T6.11 </a:t>
            </a:r>
            <a:r>
              <a:rPr lang="en-GB" sz="1600">
                <a:latin typeface="Open Sans"/>
                <a:ea typeface="Open Sans"/>
                <a:cs typeface="Open Sans"/>
                <a:sym typeface="Open Sans"/>
              </a:rPr>
              <a:t>Investigate potential to deliver this through the existing Erasmus+ funded  programme by </a:t>
            </a:r>
            <a:r>
              <a:rPr lang="en-GB" sz="1600">
                <a:solidFill>
                  <a:srgbClr val="3F3D3D"/>
                </a:solidFill>
                <a:highlight>
                  <a:srgbClr val="FFFFFF"/>
                </a:highlight>
                <a:latin typeface="Open Sans"/>
                <a:ea typeface="Open Sans"/>
                <a:cs typeface="Open Sans"/>
                <a:sym typeface="Open Sans"/>
              </a:rPr>
              <a:t>STEM Education at MIC and Clare Education Centre. </a:t>
            </a:r>
            <a:r>
              <a:rPr b="1" lang="en-GB" sz="1600">
                <a:solidFill>
                  <a:srgbClr val="3F3D3D"/>
                </a:solidFill>
                <a:highlight>
                  <a:srgbClr val="FFFFFF"/>
                </a:highlight>
                <a:latin typeface="Open Sans"/>
                <a:ea typeface="Open Sans"/>
                <a:cs typeface="Open Sans"/>
                <a:sym typeface="Open Sans"/>
              </a:rPr>
              <a:t> -  ongoing</a:t>
            </a:r>
            <a:endParaRPr b="1" sz="1600">
              <a:latin typeface="Open Sans"/>
              <a:ea typeface="Open Sans"/>
              <a:cs typeface="Open Sans"/>
              <a:sym typeface="Open Sans"/>
            </a:endParaRPr>
          </a:p>
          <a:p>
            <a:pPr indent="0" lvl="0" marL="0" rtl="0" algn="r">
              <a:lnSpc>
                <a:spcPct val="100000"/>
              </a:lnSpc>
              <a:spcBef>
                <a:spcPts val="0"/>
              </a:spcBef>
              <a:spcAft>
                <a:spcPts val="0"/>
              </a:spcAft>
              <a:buClr>
                <a:schemeClr val="dk1"/>
              </a:buClr>
              <a:buSzPts val="1800"/>
              <a:buNone/>
            </a:pPr>
            <a:r>
              <a:rPr lang="en-GB" sz="1600">
                <a:latin typeface="Open Sans"/>
                <a:ea typeface="Open Sans"/>
                <a:cs typeface="Open Sans"/>
                <a:sym typeface="Open Sans"/>
              </a:rPr>
              <a:t>     </a:t>
            </a:r>
            <a:r>
              <a:rPr b="1" lang="en-GB" sz="1600" strike="sngStrike">
                <a:latin typeface="Open Sans"/>
                <a:ea typeface="Open Sans"/>
                <a:cs typeface="Open Sans"/>
                <a:sym typeface="Open Sans"/>
              </a:rPr>
              <a:t>T6.1.2 </a:t>
            </a:r>
            <a:r>
              <a:rPr lang="en-GB" sz="1600" strike="sngStrike">
                <a:latin typeface="Open Sans"/>
                <a:ea typeface="Open Sans"/>
                <a:cs typeface="Open Sans"/>
                <a:sym typeface="Open Sans"/>
              </a:rPr>
              <a:t> Work with STEM Champions to scope learning opportunities </a:t>
            </a:r>
            <a:r>
              <a:rPr lang="en-GB" sz="1600" strike="sngStrike">
                <a:solidFill>
                  <a:schemeClr val="dk1"/>
                </a:solidFill>
                <a:latin typeface="Open Sans"/>
                <a:ea typeface="Open Sans"/>
                <a:cs typeface="Open Sans"/>
                <a:sym typeface="Open Sans"/>
              </a:rPr>
              <a:t>at</a:t>
            </a:r>
            <a:r>
              <a:rPr lang="en-GB" sz="1600" strike="sngStrike">
                <a:latin typeface="Open Sans"/>
                <a:ea typeface="Open Sans"/>
                <a:cs typeface="Open Sans"/>
                <a:sym typeface="Open Sans"/>
              </a:rPr>
              <a:t> HM and Cragg </a:t>
            </a:r>
            <a:r>
              <a:rPr lang="en-GB" sz="1600" strike="sngStrike">
                <a:solidFill>
                  <a:schemeClr val="dk1"/>
                </a:solidFill>
                <a:latin typeface="Open Sans"/>
                <a:ea typeface="Open Sans"/>
                <a:cs typeface="Open Sans"/>
                <a:sym typeface="Open Sans"/>
              </a:rPr>
              <a:t>                                              	      Q1 (February</a:t>
            </a:r>
            <a:r>
              <a:rPr lang="en-GB" sz="1600">
                <a:solidFill>
                  <a:schemeClr val="dk1"/>
                </a:solidFill>
                <a:latin typeface="Open Sans"/>
                <a:ea typeface="Open Sans"/>
                <a:cs typeface="Open Sans"/>
                <a:sym typeface="Open Sans"/>
              </a:rPr>
              <a:t>)</a:t>
            </a:r>
            <a:endParaRPr sz="1600">
              <a:latin typeface="Open Sans"/>
              <a:ea typeface="Open Sans"/>
              <a:cs typeface="Open Sans"/>
              <a:sym typeface="Open Sans"/>
            </a:endParaRPr>
          </a:p>
          <a:p>
            <a:pPr indent="0" lvl="0" marL="534987" rtl="0" algn="l">
              <a:lnSpc>
                <a:spcPct val="100000"/>
              </a:lnSpc>
              <a:spcBef>
                <a:spcPts val="0"/>
              </a:spcBef>
              <a:spcAft>
                <a:spcPts val="0"/>
              </a:spcAft>
              <a:buClr>
                <a:schemeClr val="dk1"/>
              </a:buClr>
              <a:buSzPts val="1800"/>
              <a:buNone/>
            </a:pPr>
            <a:r>
              <a:rPr b="1" lang="en-GB" sz="1600" strike="sngStrike">
                <a:solidFill>
                  <a:srgbClr val="FF0000"/>
                </a:solidFill>
                <a:latin typeface="Open Sans"/>
                <a:ea typeface="Open Sans"/>
                <a:cs typeface="Open Sans"/>
                <a:sym typeface="Open Sans"/>
              </a:rPr>
              <a:t>T</a:t>
            </a:r>
            <a:r>
              <a:rPr b="1" lang="en-GB" sz="1600" strike="sngStrike">
                <a:solidFill>
                  <a:srgbClr val="FF0000"/>
                </a:solidFill>
                <a:latin typeface="Open Sans"/>
                <a:ea typeface="Open Sans"/>
                <a:cs typeface="Open Sans"/>
                <a:sym typeface="Open Sans"/>
              </a:rPr>
              <a:t>6.1.3 </a:t>
            </a:r>
            <a:r>
              <a:rPr lang="en-GB" sz="1600" strike="sngStrike">
                <a:solidFill>
                  <a:srgbClr val="FF0000"/>
                </a:solidFill>
                <a:latin typeface="Open Sans"/>
                <a:ea typeface="Open Sans"/>
                <a:cs typeface="Open Sans"/>
                <a:sym typeface="Open Sans"/>
              </a:rPr>
              <a:t>Prepare MOU with SH agreeing roles and responsibilities and input/ resources required from both partners   </a:t>
            </a:r>
            <a:r>
              <a:rPr lang="en-GB" sz="1600" strike="sngStrike">
                <a:solidFill>
                  <a:srgbClr val="FF0000"/>
                </a:solidFill>
                <a:latin typeface="Open Sans"/>
                <a:ea typeface="Open Sans"/>
                <a:cs typeface="Open Sans"/>
                <a:sym typeface="Open Sans"/>
              </a:rPr>
              <a:t>								 	    </a:t>
            </a:r>
            <a:r>
              <a:rPr lang="en-GB" sz="1600" strike="sngStrike">
                <a:solidFill>
                  <a:srgbClr val="FF0000"/>
                </a:solidFill>
                <a:latin typeface="Open Sans"/>
                <a:ea typeface="Open Sans"/>
                <a:cs typeface="Open Sans"/>
                <a:sym typeface="Open Sans"/>
              </a:rPr>
              <a:t>Q2</a:t>
            </a:r>
            <a:endParaRPr sz="1600" strike="sngStrike">
              <a:solidFill>
                <a:srgbClr val="FF0000"/>
              </a:solidFill>
              <a:latin typeface="Open Sans"/>
              <a:ea typeface="Open Sans"/>
              <a:cs typeface="Open Sans"/>
              <a:sym typeface="Open Sans"/>
            </a:endParaRPr>
          </a:p>
          <a:p>
            <a:pPr indent="0" lvl="0" marL="534987" rtl="0" algn="l">
              <a:lnSpc>
                <a:spcPct val="150000"/>
              </a:lnSpc>
              <a:spcBef>
                <a:spcPts val="0"/>
              </a:spcBef>
              <a:spcAft>
                <a:spcPts val="0"/>
              </a:spcAft>
              <a:buClr>
                <a:schemeClr val="dk1"/>
              </a:buClr>
              <a:buSzPts val="1800"/>
              <a:buNone/>
            </a:pPr>
            <a:r>
              <a:rPr b="1" lang="en-GB" sz="1600" strike="sngStrike">
                <a:solidFill>
                  <a:srgbClr val="FF0000"/>
                </a:solidFill>
                <a:latin typeface="Open Sans"/>
                <a:ea typeface="Open Sans"/>
                <a:cs typeface="Open Sans"/>
                <a:sym typeface="Open Sans"/>
              </a:rPr>
              <a:t>T</a:t>
            </a:r>
            <a:r>
              <a:rPr b="1" lang="en-GB" sz="1600" strike="sngStrike">
                <a:solidFill>
                  <a:srgbClr val="FF0000"/>
                </a:solidFill>
                <a:latin typeface="Open Sans"/>
                <a:ea typeface="Open Sans"/>
                <a:cs typeface="Open Sans"/>
                <a:sym typeface="Open Sans"/>
              </a:rPr>
              <a:t>6.1.4 </a:t>
            </a:r>
            <a:r>
              <a:rPr lang="en-GB" sz="1600" strike="sngStrike">
                <a:solidFill>
                  <a:srgbClr val="FF0000"/>
                </a:solidFill>
                <a:latin typeface="Open Sans"/>
                <a:ea typeface="Open Sans"/>
                <a:cs typeface="Open Sans"/>
                <a:sym typeface="Open Sans"/>
              </a:rPr>
              <a:t> Jointly prepare activity plan                                                                       Q2      </a:t>
            </a:r>
            <a:r>
              <a:rPr lang="en-GB" sz="1600">
                <a:solidFill>
                  <a:srgbClr val="FF0000"/>
                </a:solidFill>
                <a:latin typeface="Open Sans"/>
                <a:ea typeface="Open Sans"/>
                <a:cs typeface="Open Sans"/>
                <a:sym typeface="Open Sans"/>
              </a:rPr>
              <a:t>                                                                        </a:t>
            </a:r>
            <a:endParaRPr sz="1600">
              <a:solidFill>
                <a:srgbClr val="FF0000"/>
              </a:solidFill>
              <a:latin typeface="Open Sans"/>
              <a:ea typeface="Open Sans"/>
              <a:cs typeface="Open Sans"/>
              <a:sym typeface="Open Sans"/>
            </a:endParaRPr>
          </a:p>
          <a:p>
            <a:pPr indent="0" lvl="0" marL="534987" rtl="0" algn="l">
              <a:lnSpc>
                <a:spcPct val="150000"/>
              </a:lnSpc>
              <a:spcBef>
                <a:spcPts val="0"/>
              </a:spcBef>
              <a:spcAft>
                <a:spcPts val="0"/>
              </a:spcAft>
              <a:buClr>
                <a:schemeClr val="dk1"/>
              </a:buClr>
              <a:buSzPts val="1800"/>
              <a:buNone/>
            </a:pPr>
            <a:r>
              <a:rPr b="1" lang="en-GB" sz="1600">
                <a:solidFill>
                  <a:srgbClr val="000000"/>
                </a:solidFill>
                <a:latin typeface="Open Sans"/>
                <a:ea typeface="Open Sans"/>
                <a:cs typeface="Open Sans"/>
                <a:sym typeface="Open Sans"/>
              </a:rPr>
              <a:t>T6.1.5</a:t>
            </a:r>
            <a:r>
              <a:rPr lang="en-GB" sz="1600">
                <a:solidFill>
                  <a:srgbClr val="000000"/>
                </a:solidFill>
                <a:latin typeface="Open Sans"/>
                <a:ea typeface="Open Sans"/>
                <a:cs typeface="Open Sans"/>
                <a:sym typeface="Open Sans"/>
              </a:rPr>
              <a:t> Design programme of activities for delivery at HM</a:t>
            </a:r>
            <a:r>
              <a:rPr lang="en-GB" sz="1600">
                <a:solidFill>
                  <a:srgbClr val="FF0000"/>
                </a:solidFill>
                <a:latin typeface="Open Sans"/>
                <a:ea typeface="Open Sans"/>
                <a:cs typeface="Open Sans"/>
                <a:sym typeface="Open Sans"/>
              </a:rPr>
              <a:t> </a:t>
            </a:r>
            <a:r>
              <a:rPr lang="en-GB" sz="1600" strike="sngStrike">
                <a:solidFill>
                  <a:srgbClr val="FF0000"/>
                </a:solidFill>
                <a:latin typeface="Open Sans"/>
                <a:ea typeface="Open Sans"/>
                <a:cs typeface="Open Sans"/>
                <a:sym typeface="Open Sans"/>
              </a:rPr>
              <a:t>and Cragg   </a:t>
            </a:r>
            <a:r>
              <a:rPr lang="en-GB" sz="1600">
                <a:solidFill>
                  <a:srgbClr val="FF0000"/>
                </a:solidFill>
                <a:latin typeface="Open Sans"/>
                <a:ea typeface="Open Sans"/>
                <a:cs typeface="Open Sans"/>
                <a:sym typeface="Open Sans"/>
              </a:rPr>
              <a:t>      </a:t>
            </a:r>
            <a:r>
              <a:rPr lang="en-GB" sz="1600">
                <a:solidFill>
                  <a:srgbClr val="000000"/>
                </a:solidFill>
                <a:latin typeface="Open Sans"/>
                <a:ea typeface="Open Sans"/>
                <a:cs typeface="Open Sans"/>
                <a:sym typeface="Open Sans"/>
              </a:rPr>
              <a:t>Q2/3</a:t>
            </a:r>
            <a:endParaRPr sz="1600">
              <a:solidFill>
                <a:srgbClr val="000000"/>
              </a:solidFill>
              <a:latin typeface="Open Sans"/>
              <a:ea typeface="Open Sans"/>
              <a:cs typeface="Open Sans"/>
              <a:sym typeface="Open Sans"/>
            </a:endParaRPr>
          </a:p>
          <a:p>
            <a:pPr indent="0" lvl="0" marL="534987" rtl="0" algn="l">
              <a:lnSpc>
                <a:spcPct val="150000"/>
              </a:lnSpc>
              <a:spcBef>
                <a:spcPts val="0"/>
              </a:spcBef>
              <a:spcAft>
                <a:spcPts val="0"/>
              </a:spcAft>
              <a:buClr>
                <a:schemeClr val="dk1"/>
              </a:buClr>
              <a:buSzPts val="1800"/>
              <a:buNone/>
            </a:pPr>
            <a:r>
              <a:rPr b="1" lang="en-GB" sz="1600" strike="sngStrike">
                <a:solidFill>
                  <a:srgbClr val="FF0000"/>
                </a:solidFill>
                <a:latin typeface="Open Sans"/>
                <a:ea typeface="Open Sans"/>
                <a:cs typeface="Open Sans"/>
                <a:sym typeface="Open Sans"/>
              </a:rPr>
              <a:t>T6.1.6</a:t>
            </a:r>
            <a:r>
              <a:rPr lang="en-GB" sz="1600" strike="sngStrike">
                <a:solidFill>
                  <a:srgbClr val="FF0000"/>
                </a:solidFill>
                <a:latin typeface="Open Sans"/>
                <a:ea typeface="Open Sans"/>
                <a:cs typeface="Open Sans"/>
                <a:sym typeface="Open Sans"/>
              </a:rPr>
              <a:t> Agree, develop and circulate publicity to teachers                                 Q2 &amp; 3</a:t>
            </a:r>
            <a:endParaRPr sz="1600" strike="sngStrike">
              <a:solidFill>
                <a:srgbClr val="FF0000"/>
              </a:solidFill>
              <a:latin typeface="Open Sans"/>
              <a:ea typeface="Open Sans"/>
              <a:cs typeface="Open Sans"/>
              <a:sym typeface="Open Sans"/>
            </a:endParaRPr>
          </a:p>
          <a:p>
            <a:pPr indent="0" lvl="0" marL="534987" rtl="0" algn="l">
              <a:lnSpc>
                <a:spcPct val="150000"/>
              </a:lnSpc>
              <a:spcBef>
                <a:spcPts val="0"/>
              </a:spcBef>
              <a:spcAft>
                <a:spcPts val="0"/>
              </a:spcAft>
              <a:buClr>
                <a:schemeClr val="dk1"/>
              </a:buClr>
              <a:buSzPts val="1800"/>
              <a:buNone/>
            </a:pPr>
            <a:r>
              <a:rPr b="1" lang="en-GB" sz="1600" strike="sngStrike">
                <a:solidFill>
                  <a:srgbClr val="FF0000"/>
                </a:solidFill>
                <a:latin typeface="Open Sans"/>
                <a:ea typeface="Open Sans"/>
                <a:cs typeface="Open Sans"/>
                <a:sym typeface="Open Sans"/>
              </a:rPr>
              <a:t>T6.1.7</a:t>
            </a:r>
            <a:r>
              <a:rPr lang="en-GB" sz="1600" strike="sngStrike">
                <a:solidFill>
                  <a:srgbClr val="FF0000"/>
                </a:solidFill>
                <a:latin typeface="Open Sans"/>
                <a:ea typeface="Open Sans"/>
                <a:cs typeface="Open Sans"/>
                <a:sym typeface="Open Sans"/>
              </a:rPr>
              <a:t> Pilot programme with two 1st year group    					    </a:t>
            </a:r>
            <a:r>
              <a:rPr lang="en-GB" sz="1600" strike="sngStrike">
                <a:solidFill>
                  <a:srgbClr val="FF0000"/>
                </a:solidFill>
                <a:latin typeface="Open Sans"/>
                <a:ea typeface="Open Sans"/>
                <a:cs typeface="Open Sans"/>
                <a:sym typeface="Open Sans"/>
              </a:rPr>
              <a:t>Q3 </a:t>
            </a:r>
            <a:endParaRPr sz="1600" strike="sngStrike">
              <a:solidFill>
                <a:srgbClr val="FF0000"/>
              </a:solidFill>
              <a:latin typeface="Open Sans"/>
              <a:ea typeface="Open Sans"/>
              <a:cs typeface="Open Sans"/>
              <a:sym typeface="Open Sans"/>
            </a:endParaRPr>
          </a:p>
          <a:p>
            <a:pPr indent="0" lvl="0" marL="534987" rtl="0" algn="l">
              <a:lnSpc>
                <a:spcPct val="150000"/>
              </a:lnSpc>
              <a:spcBef>
                <a:spcPts val="0"/>
              </a:spcBef>
              <a:spcAft>
                <a:spcPts val="0"/>
              </a:spcAft>
              <a:buClr>
                <a:schemeClr val="dk1"/>
              </a:buClr>
              <a:buSzPts val="1800"/>
              <a:buNone/>
            </a:pPr>
            <a:r>
              <a:rPr b="1" lang="en-GB" sz="1600" strike="sngStrike">
                <a:solidFill>
                  <a:srgbClr val="FF0000"/>
                </a:solidFill>
                <a:latin typeface="Open Sans"/>
                <a:ea typeface="Open Sans"/>
                <a:cs typeface="Open Sans"/>
                <a:sym typeface="Open Sans"/>
              </a:rPr>
              <a:t>T</a:t>
            </a:r>
            <a:r>
              <a:rPr b="1" lang="en-GB" sz="1600" strike="sngStrike">
                <a:solidFill>
                  <a:srgbClr val="FF0000"/>
                </a:solidFill>
                <a:latin typeface="Open Sans"/>
                <a:ea typeface="Open Sans"/>
                <a:cs typeface="Open Sans"/>
                <a:sym typeface="Open Sans"/>
              </a:rPr>
              <a:t>6.1.8</a:t>
            </a:r>
            <a:r>
              <a:rPr b="1" lang="en-GB" sz="1600" strike="sngStrike">
                <a:solidFill>
                  <a:srgbClr val="FF0000"/>
                </a:solidFill>
                <a:latin typeface="Open Sans"/>
                <a:ea typeface="Open Sans"/>
                <a:cs typeface="Open Sans"/>
                <a:sym typeface="Open Sans"/>
              </a:rPr>
              <a:t> </a:t>
            </a:r>
            <a:r>
              <a:rPr lang="en-GB" sz="1600" strike="sngStrike">
                <a:solidFill>
                  <a:srgbClr val="FF0000"/>
                </a:solidFill>
                <a:latin typeface="Open Sans"/>
                <a:ea typeface="Open Sans"/>
                <a:cs typeface="Open Sans"/>
                <a:sym typeface="Open Sans"/>
              </a:rPr>
              <a:t> Aim to delive</a:t>
            </a:r>
            <a:r>
              <a:rPr lang="en-GB" sz="1600" strike="sngStrike">
                <a:solidFill>
                  <a:srgbClr val="FF0000"/>
                </a:solidFill>
                <a:latin typeface="Open Sans"/>
                <a:ea typeface="Open Sans"/>
                <a:cs typeface="Open Sans"/>
                <a:sym typeface="Open Sans"/>
              </a:rPr>
              <a:t>r this offering</a:t>
            </a:r>
            <a:r>
              <a:rPr lang="en-GB" sz="1600" strike="sngStrike">
                <a:solidFill>
                  <a:srgbClr val="FF0000"/>
                </a:solidFill>
                <a:latin typeface="Open Sans"/>
                <a:ea typeface="Open Sans"/>
                <a:cs typeface="Open Sans"/>
                <a:sym typeface="Open Sans"/>
              </a:rPr>
              <a:t> by September into October                      </a:t>
            </a:r>
            <a:r>
              <a:rPr lang="en-GB" sz="1600" strike="sngStrike">
                <a:solidFill>
                  <a:srgbClr val="FF0000"/>
                </a:solidFill>
                <a:latin typeface="Open Sans"/>
                <a:ea typeface="Open Sans"/>
                <a:cs typeface="Open Sans"/>
                <a:sym typeface="Open Sans"/>
              </a:rPr>
              <a:t>Q3 &amp; 4</a:t>
            </a:r>
            <a:endParaRPr sz="1600" strike="sngStrike">
              <a:solidFill>
                <a:srgbClr val="FF0000"/>
              </a:solidFill>
              <a:latin typeface="Open Sans"/>
              <a:ea typeface="Open Sans"/>
              <a:cs typeface="Open Sans"/>
              <a:sym typeface="Open Sans"/>
            </a:endParaRPr>
          </a:p>
          <a:p>
            <a:pPr indent="0" lvl="0" marL="534987" rtl="0" algn="l">
              <a:lnSpc>
                <a:spcPct val="150000"/>
              </a:lnSpc>
              <a:spcBef>
                <a:spcPts val="0"/>
              </a:spcBef>
              <a:spcAft>
                <a:spcPts val="0"/>
              </a:spcAft>
              <a:buClr>
                <a:schemeClr val="dk1"/>
              </a:buClr>
              <a:buSzPts val="1800"/>
              <a:buNone/>
            </a:pPr>
            <a:r>
              <a:rPr lang="en-GB" sz="1600">
                <a:solidFill>
                  <a:srgbClr val="000000"/>
                </a:solidFill>
                <a:latin typeface="Open Sans"/>
                <a:ea typeface="Open Sans"/>
                <a:cs typeface="Open Sans"/>
                <a:sym typeface="Open Sans"/>
              </a:rPr>
              <a:t>T6.1.9 ( new task added) Prepare sample activities materials on HM collection and obtain feedback from teachers Q3/4</a:t>
            </a:r>
            <a:endParaRPr sz="1600">
              <a:solidFill>
                <a:srgbClr val="000000"/>
              </a:solidFill>
              <a:latin typeface="Open Sans"/>
              <a:ea typeface="Open Sans"/>
              <a:cs typeface="Open Sans"/>
              <a:sym typeface="Open Sans"/>
            </a:endParaRPr>
          </a:p>
          <a:p>
            <a:pPr indent="0" lvl="0" marL="534987" rtl="0" algn="l">
              <a:lnSpc>
                <a:spcPct val="150000"/>
              </a:lnSpc>
              <a:spcBef>
                <a:spcPts val="0"/>
              </a:spcBef>
              <a:spcAft>
                <a:spcPts val="0"/>
              </a:spcAft>
              <a:buClr>
                <a:schemeClr val="dk1"/>
              </a:buClr>
              <a:buSzPts val="1800"/>
              <a:buNone/>
            </a:pPr>
            <a:r>
              <a:rPr lang="en-GB" sz="1600">
                <a:solidFill>
                  <a:schemeClr val="dk1"/>
                </a:solidFill>
                <a:latin typeface="Open Sans"/>
                <a:ea typeface="Open Sans"/>
                <a:cs typeface="Open Sans"/>
                <a:sym typeface="Open Sans"/>
              </a:rPr>
              <a:t>                                   </a:t>
            </a:r>
            <a:endParaRPr sz="1600">
              <a:solidFill>
                <a:schemeClr val="dk1"/>
              </a:solidFill>
              <a:latin typeface="Open Sans"/>
              <a:ea typeface="Open Sans"/>
              <a:cs typeface="Open Sans"/>
              <a:sym typeface="Open Sans"/>
            </a:endParaRPr>
          </a:p>
          <a:p>
            <a:pPr indent="-171450" lvl="0" marL="820737" rtl="0" algn="l">
              <a:lnSpc>
                <a:spcPct val="150000"/>
              </a:lnSpc>
              <a:spcBef>
                <a:spcPts val="0"/>
              </a:spcBef>
              <a:spcAft>
                <a:spcPts val="0"/>
              </a:spcAft>
              <a:buClr>
                <a:schemeClr val="dk1"/>
              </a:buClr>
              <a:buSzPts val="1800"/>
              <a:buNone/>
            </a:pPr>
            <a:r>
              <a:t/>
            </a:r>
            <a:endParaRPr sz="1800">
              <a:solidFill>
                <a:schemeClr val="dk1"/>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t/>
            </a:r>
            <a:endParaRPr b="1" sz="1800">
              <a:solidFill>
                <a:schemeClr val="dk1"/>
              </a:solidFill>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5" name="Shape 585"/>
        <p:cNvGrpSpPr/>
        <p:nvPr/>
      </p:nvGrpSpPr>
      <p:grpSpPr>
        <a:xfrm>
          <a:off x="0" y="0"/>
          <a:ext cx="0" cy="0"/>
          <a:chOff x="0" y="0"/>
          <a:chExt cx="0" cy="0"/>
        </a:xfrm>
      </p:grpSpPr>
      <p:sp>
        <p:nvSpPr>
          <p:cNvPr id="586" name="Google Shape;586;p86"/>
          <p:cNvSpPr txBox="1"/>
          <p:nvPr>
            <p:ph type="title"/>
          </p:nvPr>
        </p:nvSpPr>
        <p:spPr>
          <a:xfrm>
            <a:off x="413300" y="150022"/>
            <a:ext cx="85206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200">
                <a:solidFill>
                  <a:srgbClr val="BF9000"/>
                </a:solidFill>
                <a:latin typeface="Open Sans"/>
                <a:ea typeface="Open Sans"/>
                <a:cs typeface="Open Sans"/>
                <a:sym typeface="Open Sans"/>
              </a:rPr>
              <a:t>Priority 2. Public Engagement - Education </a:t>
            </a:r>
            <a:endParaRPr sz="3200"/>
          </a:p>
        </p:txBody>
      </p:sp>
      <p:sp>
        <p:nvSpPr>
          <p:cNvPr id="587" name="Google Shape;587;p86"/>
          <p:cNvSpPr txBox="1"/>
          <p:nvPr>
            <p:ph idx="1" type="body"/>
          </p:nvPr>
        </p:nvSpPr>
        <p:spPr>
          <a:xfrm>
            <a:off x="212800" y="952925"/>
            <a:ext cx="8721000" cy="5719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sz="1600">
                <a:latin typeface="Open Sans"/>
                <a:ea typeface="Open Sans"/>
                <a:cs typeface="Open Sans"/>
                <a:sym typeface="Open Sans"/>
              </a:rPr>
              <a:t>RACI:  Responsible: </a:t>
            </a:r>
            <a:r>
              <a:rPr lang="en-GB" sz="1600">
                <a:latin typeface="Open Sans"/>
                <a:ea typeface="Open Sans"/>
                <a:cs typeface="Open Sans"/>
                <a:sym typeface="Open Sans"/>
              </a:rPr>
              <a:t>Hannah</a:t>
            </a:r>
            <a:r>
              <a:rPr b="1" lang="en-GB" sz="1600">
                <a:latin typeface="Open Sans"/>
                <a:ea typeface="Open Sans"/>
                <a:cs typeface="Open Sans"/>
                <a:sym typeface="Open Sans"/>
              </a:rPr>
              <a:t>   Accountable: </a:t>
            </a:r>
            <a:r>
              <a:rPr lang="en-GB" sz="1600">
                <a:latin typeface="Open Sans"/>
                <a:ea typeface="Open Sans"/>
                <a:cs typeface="Open Sans"/>
                <a:sym typeface="Open Sans"/>
              </a:rPr>
              <a:t>Maria</a:t>
            </a:r>
            <a:r>
              <a:rPr b="1" lang="en-GB" sz="1600">
                <a:latin typeface="Open Sans"/>
                <a:ea typeface="Open Sans"/>
                <a:cs typeface="Open Sans"/>
                <a:sym typeface="Open Sans"/>
              </a:rPr>
              <a:t>   </a:t>
            </a:r>
            <a:endParaRPr/>
          </a:p>
          <a:p>
            <a:pPr indent="0" lvl="0" marL="0" rtl="0" algn="l">
              <a:lnSpc>
                <a:spcPct val="90000"/>
              </a:lnSpc>
              <a:spcBef>
                <a:spcPts val="0"/>
              </a:spcBef>
              <a:spcAft>
                <a:spcPts val="0"/>
              </a:spcAft>
              <a:buClr>
                <a:schemeClr val="dk1"/>
              </a:buClr>
              <a:buSzPts val="1800"/>
              <a:buNone/>
            </a:pPr>
            <a:r>
              <a:rPr b="1" lang="en-GB" sz="1600">
                <a:latin typeface="Open Sans"/>
                <a:ea typeface="Open Sans"/>
                <a:cs typeface="Open Sans"/>
                <a:sym typeface="Open Sans"/>
              </a:rPr>
              <a:t> Timeline:</a:t>
            </a:r>
            <a:r>
              <a:rPr b="1" lang="en-GB" sz="1600">
                <a:solidFill>
                  <a:schemeClr val="dk1"/>
                </a:solidFill>
                <a:latin typeface="Open Sans"/>
                <a:ea typeface="Open Sans"/>
                <a:cs typeface="Open Sans"/>
                <a:sym typeface="Open Sans"/>
              </a:rPr>
              <a:t> Nov? 2020 to Feb 2021? </a:t>
            </a:r>
            <a:r>
              <a:rPr lang="en-GB" sz="1600">
                <a:solidFill>
                  <a:schemeClr val="dk1"/>
                </a:solidFill>
                <a:latin typeface="Open Sans"/>
                <a:ea typeface="Open Sans"/>
                <a:cs typeface="Open Sans"/>
                <a:sym typeface="Open Sans"/>
              </a:rPr>
              <a:t>                        </a:t>
            </a:r>
            <a:r>
              <a:rPr b="1" lang="en-GB" sz="1600">
                <a:solidFill>
                  <a:schemeClr val="dk1"/>
                </a:solidFill>
                <a:latin typeface="Open Sans"/>
                <a:ea typeface="Open Sans"/>
                <a:cs typeface="Open Sans"/>
                <a:sym typeface="Open Sans"/>
              </a:rPr>
              <a:t>Budget: Education</a:t>
            </a:r>
            <a:endParaRPr b="1" sz="1600">
              <a:solidFill>
                <a:schemeClr val="dk1"/>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t/>
            </a:r>
            <a:endParaRPr b="1" sz="1600">
              <a:solidFill>
                <a:srgbClr val="FF000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rPr b="1" lang="en-GB" sz="1600">
                <a:solidFill>
                  <a:srgbClr val="FF0000"/>
                </a:solidFill>
                <a:latin typeface="Open Sans"/>
                <a:ea typeface="Open Sans"/>
                <a:cs typeface="Open Sans"/>
                <a:sym typeface="Open Sans"/>
              </a:rPr>
              <a:t>CONFIRMATION FROM ARTICULATION ORGANISERS IS REQUIRED AS TO WHETHER THIS IS GOING AHEAD IN 2020 DUE TO COVID i</a:t>
            </a:r>
            <a:endParaRPr b="1" sz="1600">
              <a:solidFill>
                <a:srgbClr val="FF0000"/>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t/>
            </a:r>
            <a:endParaRPr b="1" sz="2000">
              <a:highlight>
                <a:srgbClr val="FFFF00"/>
              </a:highlight>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b="1" lang="en-GB" sz="1600">
                <a:solidFill>
                  <a:srgbClr val="FF0000"/>
                </a:solidFill>
              </a:rPr>
              <a:t>T7 Post primary -   Articulation Ireland competition 2020/21</a:t>
            </a:r>
            <a:endParaRPr sz="1600">
              <a:solidFill>
                <a:srgbClr val="FF0000"/>
              </a:solidFill>
            </a:endParaRPr>
          </a:p>
          <a:p>
            <a:pPr indent="0" lvl="0" marL="0" rtl="0" algn="l">
              <a:lnSpc>
                <a:spcPct val="90000"/>
              </a:lnSpc>
              <a:spcBef>
                <a:spcPts val="0"/>
              </a:spcBef>
              <a:spcAft>
                <a:spcPts val="0"/>
              </a:spcAft>
              <a:buClr>
                <a:schemeClr val="dk1"/>
              </a:buClr>
              <a:buSzPts val="1800"/>
              <a:buNone/>
            </a:pPr>
            <a:r>
              <a:rPr lang="en-GB">
                <a:solidFill>
                  <a:srgbClr val="FF0000"/>
                </a:solidFill>
              </a:rPr>
              <a:t> </a:t>
            </a:r>
            <a:r>
              <a:rPr b="1" lang="en-GB">
                <a:solidFill>
                  <a:srgbClr val="FF0000"/>
                </a:solidFill>
              </a:rPr>
              <a:t>   </a:t>
            </a:r>
            <a:r>
              <a:rPr b="1" lang="en-GB" sz="1400">
                <a:solidFill>
                  <a:srgbClr val="FF0000"/>
                </a:solidFill>
                <a:latin typeface="Open Sans"/>
                <a:ea typeface="Open Sans"/>
                <a:cs typeface="Open Sans"/>
                <a:sym typeface="Open Sans"/>
              </a:rPr>
              <a:t>T7.1 </a:t>
            </a:r>
            <a:r>
              <a:rPr lang="en-GB" sz="1400">
                <a:solidFill>
                  <a:srgbClr val="FF0000"/>
                </a:solidFill>
                <a:latin typeface="Open Sans"/>
                <a:ea typeface="Open Sans"/>
                <a:cs typeface="Open Sans"/>
                <a:sym typeface="Open Sans"/>
              </a:rPr>
              <a:t> Produce publicity for Call out to schools in September                               			Q3</a:t>
            </a:r>
            <a:endParaRPr sz="1400">
              <a:solidFill>
                <a:srgbClr val="FF000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     </a:t>
            </a:r>
            <a:r>
              <a:rPr b="1" lang="en-GB" sz="1400">
                <a:solidFill>
                  <a:srgbClr val="FF0000"/>
                </a:solidFill>
                <a:latin typeface="Open Sans"/>
                <a:ea typeface="Open Sans"/>
                <a:cs typeface="Open Sans"/>
                <a:sym typeface="Open Sans"/>
              </a:rPr>
              <a:t> T7.2.2</a:t>
            </a:r>
            <a:r>
              <a:rPr lang="en-GB" sz="1400">
                <a:solidFill>
                  <a:srgbClr val="FF0000"/>
                </a:solidFill>
                <a:latin typeface="Open Sans"/>
                <a:ea typeface="Open Sans"/>
                <a:cs typeface="Open Sans"/>
                <a:sym typeface="Open Sans"/>
              </a:rPr>
              <a:t> Confirm participation from schools in October                                            			Q4</a:t>
            </a:r>
            <a:endParaRPr sz="1400">
              <a:solidFill>
                <a:srgbClr val="FF000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 </a:t>
            </a:r>
            <a:r>
              <a:rPr b="1" lang="en-GB" sz="1400">
                <a:solidFill>
                  <a:srgbClr val="FF0000"/>
                </a:solidFill>
                <a:latin typeface="Open Sans"/>
                <a:ea typeface="Open Sans"/>
                <a:cs typeface="Open Sans"/>
                <a:sym typeface="Open Sans"/>
              </a:rPr>
              <a:t>     T7.3</a:t>
            </a:r>
            <a:r>
              <a:rPr lang="en-GB" sz="1400">
                <a:solidFill>
                  <a:srgbClr val="FF0000"/>
                </a:solidFill>
                <a:latin typeface="Open Sans"/>
                <a:ea typeface="Open Sans"/>
                <a:cs typeface="Open Sans"/>
                <a:sym typeface="Open Sans"/>
              </a:rPr>
              <a:t> Deliver discovery/training days in Collection with students  in November 			</a:t>
            </a:r>
            <a:r>
              <a:rPr lang="en-GB" sz="1400">
                <a:solidFill>
                  <a:srgbClr val="FF0000"/>
                </a:solidFill>
                <a:latin typeface="Open Sans"/>
                <a:ea typeface="Open Sans"/>
                <a:cs typeface="Open Sans"/>
                <a:sym typeface="Open Sans"/>
              </a:rPr>
              <a:t>Q4</a:t>
            </a:r>
            <a:r>
              <a:rPr lang="en-GB" sz="1400">
                <a:solidFill>
                  <a:srgbClr val="FF0000"/>
                </a:solidFill>
                <a:latin typeface="Open Sans"/>
                <a:ea typeface="Open Sans"/>
                <a:cs typeface="Open Sans"/>
                <a:sym typeface="Open Sans"/>
              </a:rPr>
              <a:t>              </a:t>
            </a:r>
            <a:endParaRPr sz="1400">
              <a:solidFill>
                <a:srgbClr val="FF000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    </a:t>
            </a:r>
            <a:r>
              <a:rPr b="1" lang="en-GB" sz="1400">
                <a:solidFill>
                  <a:srgbClr val="FF0000"/>
                </a:solidFill>
                <a:latin typeface="Open Sans"/>
                <a:ea typeface="Open Sans"/>
                <a:cs typeface="Open Sans"/>
                <a:sym typeface="Open Sans"/>
              </a:rPr>
              <a:t>  T7.4</a:t>
            </a:r>
            <a:r>
              <a:rPr lang="en-GB" sz="1400">
                <a:solidFill>
                  <a:srgbClr val="FF0000"/>
                </a:solidFill>
                <a:latin typeface="Open Sans"/>
                <a:ea typeface="Open Sans"/>
                <a:cs typeface="Open Sans"/>
                <a:sym typeface="Open Sans"/>
              </a:rPr>
              <a:t> Each school delivers</a:t>
            </a:r>
            <a:r>
              <a:rPr lang="en-GB" sz="1400">
                <a:solidFill>
                  <a:srgbClr val="FF0000"/>
                </a:solidFill>
                <a:latin typeface="Open Sans"/>
                <a:ea typeface="Open Sans"/>
                <a:cs typeface="Open Sans"/>
                <a:sym typeface="Open Sans"/>
              </a:rPr>
              <a:t> in class heats i</a:t>
            </a:r>
            <a:r>
              <a:rPr lang="en-GB" sz="1400">
                <a:solidFill>
                  <a:srgbClr val="FF0000"/>
                </a:solidFill>
                <a:latin typeface="Open Sans"/>
                <a:ea typeface="Open Sans"/>
                <a:cs typeface="Open Sans"/>
                <a:sym typeface="Open Sans"/>
              </a:rPr>
              <a:t>n December                                          			Q4</a:t>
            </a:r>
            <a:endParaRPr sz="1400">
              <a:solidFill>
                <a:srgbClr val="FF000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      </a:t>
            </a:r>
            <a:r>
              <a:rPr b="1" lang="en-GB" sz="1400">
                <a:solidFill>
                  <a:srgbClr val="FF0000"/>
                </a:solidFill>
                <a:latin typeface="Open Sans"/>
                <a:ea typeface="Open Sans"/>
                <a:cs typeface="Open Sans"/>
                <a:sym typeface="Open Sans"/>
              </a:rPr>
              <a:t>T7.5</a:t>
            </a:r>
            <a:r>
              <a:rPr lang="en-GB" sz="1400">
                <a:solidFill>
                  <a:srgbClr val="FF0000"/>
                </a:solidFill>
                <a:latin typeface="Open Sans"/>
                <a:ea typeface="Open Sans"/>
                <a:cs typeface="Open Sans"/>
                <a:sym typeface="Open Sans"/>
              </a:rPr>
              <a:t> Plan and deliver regional final in </a:t>
            </a:r>
            <a:r>
              <a:rPr lang="en-GB" sz="1400">
                <a:solidFill>
                  <a:srgbClr val="FF0000"/>
                </a:solidFill>
                <a:latin typeface="Open Sans"/>
                <a:ea typeface="Open Sans"/>
                <a:cs typeface="Open Sans"/>
                <a:sym typeface="Open Sans"/>
              </a:rPr>
              <a:t>Museum</a:t>
            </a:r>
            <a:r>
              <a:rPr lang="en-GB" sz="1400">
                <a:solidFill>
                  <a:srgbClr val="FF0000"/>
                </a:solidFill>
                <a:latin typeface="Open Sans"/>
                <a:ea typeface="Open Sans"/>
                <a:cs typeface="Open Sans"/>
                <a:sym typeface="Open Sans"/>
              </a:rPr>
              <a:t> 							February 2021                               </a:t>
            </a:r>
            <a:endParaRPr sz="1400">
              <a:solidFill>
                <a:srgbClr val="FF000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    </a:t>
            </a:r>
            <a:r>
              <a:rPr b="1" lang="en-GB" sz="1400">
                <a:solidFill>
                  <a:srgbClr val="FF0000"/>
                </a:solidFill>
                <a:latin typeface="Open Sans"/>
                <a:ea typeface="Open Sans"/>
                <a:cs typeface="Open Sans"/>
                <a:sym typeface="Open Sans"/>
              </a:rPr>
              <a:t>  T7.6</a:t>
            </a:r>
            <a:r>
              <a:rPr lang="en-GB" sz="1400">
                <a:solidFill>
                  <a:srgbClr val="FF0000"/>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Support students to attend and participate in the national competition 		</a:t>
            </a:r>
            <a:r>
              <a:rPr lang="en-GB" sz="1400">
                <a:solidFill>
                  <a:srgbClr val="FF0000"/>
                </a:solidFill>
                <a:latin typeface="Open Sans"/>
                <a:ea typeface="Open Sans"/>
                <a:cs typeface="Open Sans"/>
                <a:sym typeface="Open Sans"/>
              </a:rPr>
              <a:t>Mar 2021</a:t>
            </a:r>
            <a:endParaRPr sz="1400">
              <a:solidFill>
                <a:srgbClr val="FF000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rPr lang="en-GB" sz="1800">
                <a:latin typeface="Open Sans"/>
                <a:ea typeface="Open Sans"/>
                <a:cs typeface="Open Sans"/>
                <a:sym typeface="Open Sans"/>
              </a:rPr>
              <a:t>------------------------------------------------------------------------------------------------------------------</a:t>
            </a:r>
            <a:endParaRPr sz="1800">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800"/>
              <a:buNone/>
            </a:pPr>
            <a:r>
              <a:rPr b="1" lang="en-GB" sz="1600">
                <a:solidFill>
                  <a:srgbClr val="000000"/>
                </a:solidFill>
                <a:latin typeface="Open Sans"/>
                <a:ea typeface="Open Sans"/>
                <a:cs typeface="Open Sans"/>
                <a:sym typeface="Open Sans"/>
              </a:rPr>
              <a:t>Responsible: Maria              </a:t>
            </a:r>
            <a:r>
              <a:rPr b="1" lang="en-GB" sz="1600"/>
              <a:t>Timeline:</a:t>
            </a:r>
            <a:r>
              <a:rPr lang="en-GB" sz="1600">
                <a:latin typeface="Open Sans"/>
                <a:ea typeface="Open Sans"/>
                <a:cs typeface="Open Sans"/>
                <a:sym typeface="Open Sans"/>
              </a:rPr>
              <a:t>: Q1          </a:t>
            </a:r>
            <a:r>
              <a:rPr b="1" lang="en-GB" sz="1600">
                <a:latin typeface="Open Sans"/>
                <a:ea typeface="Open Sans"/>
                <a:cs typeface="Open Sans"/>
                <a:sym typeface="Open Sans"/>
              </a:rPr>
              <a:t>Budget:</a:t>
            </a:r>
            <a:r>
              <a:rPr lang="en-GB" sz="1600">
                <a:latin typeface="Open Sans"/>
                <a:ea typeface="Open Sans"/>
                <a:cs typeface="Open Sans"/>
                <a:sym typeface="Open Sans"/>
              </a:rPr>
              <a:t> Education</a:t>
            </a:r>
            <a:r>
              <a:rPr b="1" lang="en-GB" sz="1600"/>
              <a:t> </a:t>
            </a:r>
            <a:endParaRPr b="1" sz="1600">
              <a:solidFill>
                <a:srgbClr val="000000"/>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b="1" lang="en-GB" sz="1600">
                <a:solidFill>
                  <a:schemeClr val="dk1"/>
                </a:solidFill>
                <a:latin typeface="Open Sans"/>
                <a:ea typeface="Open Sans"/>
                <a:cs typeface="Open Sans"/>
                <a:sym typeface="Open Sans"/>
              </a:rPr>
              <a:t>T</a:t>
            </a:r>
            <a:r>
              <a:rPr b="1" lang="en-GB" sz="1600">
                <a:latin typeface="Open Sans"/>
                <a:ea typeface="Open Sans"/>
                <a:cs typeface="Open Sans"/>
                <a:sym typeface="Open Sans"/>
              </a:rPr>
              <a:t>8</a:t>
            </a:r>
            <a:r>
              <a:rPr b="1" lang="en-GB" sz="1600">
                <a:solidFill>
                  <a:schemeClr val="dk1"/>
                </a:solidFill>
                <a:latin typeface="Open Sans"/>
                <a:ea typeface="Open Sans"/>
                <a:cs typeface="Open Sans"/>
                <a:sym typeface="Open Sans"/>
              </a:rPr>
              <a:t>  Post Primary Art Teacher CPD with ATAI</a:t>
            </a:r>
            <a:r>
              <a:rPr lang="en-GB" sz="1600"/>
              <a:t> on </a:t>
            </a:r>
            <a:r>
              <a:rPr b="1" i="1" lang="en-GB" sz="1600">
                <a:latin typeface="Open Sans"/>
                <a:ea typeface="Open Sans"/>
                <a:cs typeface="Open Sans"/>
                <a:sym typeface="Open Sans"/>
              </a:rPr>
              <a:t>1</a:t>
            </a:r>
            <a:r>
              <a:rPr b="1" i="1" lang="en-GB" sz="1600">
                <a:solidFill>
                  <a:schemeClr val="dk1"/>
                </a:solidFill>
                <a:latin typeface="Open Sans"/>
                <a:ea typeface="Open Sans"/>
                <a:cs typeface="Open Sans"/>
                <a:sym typeface="Open Sans"/>
              </a:rPr>
              <a:t> </a:t>
            </a:r>
            <a:r>
              <a:rPr b="1" i="1" lang="en-GB" sz="1600">
                <a:latin typeface="Open Sans"/>
                <a:ea typeface="Open Sans"/>
                <a:cs typeface="Open Sans"/>
                <a:sym typeface="Open Sans"/>
              </a:rPr>
              <a:t>Best costume goes to …</a:t>
            </a:r>
            <a:endParaRPr b="1" i="1" sz="1600">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b="1" lang="en-GB" sz="1600">
                <a:latin typeface="Open Sans"/>
                <a:ea typeface="Open Sans"/>
                <a:cs typeface="Open Sans"/>
                <a:sym typeface="Open Sans"/>
              </a:rPr>
              <a:t>T</a:t>
            </a:r>
            <a:r>
              <a:rPr b="1" lang="en-GB" sz="1400">
                <a:latin typeface="Open Sans"/>
                <a:ea typeface="Open Sans"/>
                <a:cs typeface="Open Sans"/>
                <a:sym typeface="Open Sans"/>
              </a:rPr>
              <a:t>8.1</a:t>
            </a:r>
            <a:r>
              <a:rPr lang="en-GB" sz="1400">
                <a:latin typeface="Open Sans"/>
                <a:ea typeface="Open Sans"/>
                <a:cs typeface="Open Sans"/>
                <a:sym typeface="Open Sans"/>
              </a:rPr>
              <a:t> Develop proposal in conjunction with ICAP,  Ruth Duignan (LSAD) and ATAI    	 Dec 2019 ✔️ </a:t>
            </a:r>
            <a:endParaRPr sz="1400"/>
          </a:p>
          <a:p>
            <a:pPr indent="0" lvl="0" marL="0" rtl="0" algn="l">
              <a:lnSpc>
                <a:spcPct val="90000"/>
              </a:lnSpc>
              <a:spcBef>
                <a:spcPts val="0"/>
              </a:spcBef>
              <a:spcAft>
                <a:spcPts val="0"/>
              </a:spcAft>
              <a:buClr>
                <a:schemeClr val="dk1"/>
              </a:buClr>
              <a:buSzPts val="1800"/>
              <a:buNone/>
            </a:pPr>
            <a:r>
              <a:rPr b="1" lang="en-GB" sz="1400">
                <a:latin typeface="Open Sans"/>
                <a:ea typeface="Open Sans"/>
                <a:cs typeface="Open Sans"/>
                <a:sym typeface="Open Sans"/>
              </a:rPr>
              <a:t>T8.2</a:t>
            </a:r>
            <a:r>
              <a:rPr lang="en-GB" sz="1400"/>
              <a:t> If T8.1 successful </a:t>
            </a:r>
            <a:r>
              <a:rPr lang="en-GB" sz="1400">
                <a:latin typeface="Open Sans"/>
                <a:ea typeface="Open Sans"/>
                <a:cs typeface="Open Sans"/>
                <a:sym typeface="Open Sans"/>
              </a:rPr>
              <a:t>Liaise with Ruth Duignan and others to coordinator CPD activities                         Q1/Jan </a:t>
            </a:r>
            <a:r>
              <a:rPr lang="en-GB" sz="1400">
                <a:latin typeface="Open Sans"/>
                <a:ea typeface="Open Sans"/>
                <a:cs typeface="Open Sans"/>
                <a:sym typeface="Open Sans"/>
              </a:rPr>
              <a:t>✔️ </a:t>
            </a:r>
            <a:endParaRPr sz="1400"/>
          </a:p>
          <a:p>
            <a:pPr indent="0" lvl="0" marL="442912" rtl="0" algn="l">
              <a:lnSpc>
                <a:spcPct val="90000"/>
              </a:lnSpc>
              <a:spcBef>
                <a:spcPts val="0"/>
              </a:spcBef>
              <a:spcAft>
                <a:spcPts val="0"/>
              </a:spcAft>
              <a:buClr>
                <a:schemeClr val="dk1"/>
              </a:buClr>
              <a:buSzPts val="1800"/>
              <a:buNone/>
            </a:pPr>
            <a:r>
              <a:rPr b="1" lang="en-GB" sz="1400">
                <a:solidFill>
                  <a:srgbClr val="FF0000"/>
                </a:solidFill>
                <a:latin typeface="Open Sans"/>
                <a:ea typeface="Open Sans"/>
                <a:cs typeface="Open Sans"/>
                <a:sym typeface="Open Sans"/>
              </a:rPr>
              <a:t>T8.2.1</a:t>
            </a:r>
            <a:r>
              <a:rPr lang="en-GB" sz="1400">
                <a:solidFill>
                  <a:srgbClr val="FF0000"/>
                </a:solidFill>
                <a:latin typeface="Open Sans"/>
                <a:ea typeface="Open Sans"/>
                <a:cs typeface="Open Sans"/>
                <a:sym typeface="Open Sans"/>
              </a:rPr>
              <a:t>Publicise through ATAI and arts in Education Portal		Deferred TO Q3 or 4</a:t>
            </a:r>
            <a:endParaRPr sz="1400">
              <a:solidFill>
                <a:srgbClr val="FF0000"/>
              </a:solidFill>
            </a:endParaRPr>
          </a:p>
          <a:p>
            <a:pPr indent="0" lvl="0" marL="442912" rtl="0" algn="l">
              <a:lnSpc>
                <a:spcPct val="90000"/>
              </a:lnSpc>
              <a:spcBef>
                <a:spcPts val="0"/>
              </a:spcBef>
              <a:spcAft>
                <a:spcPts val="0"/>
              </a:spcAft>
              <a:buClr>
                <a:schemeClr val="dk1"/>
              </a:buClr>
              <a:buSzPts val="1800"/>
              <a:buNone/>
            </a:pPr>
            <a:r>
              <a:rPr b="1" lang="en-GB" sz="1400">
                <a:solidFill>
                  <a:srgbClr val="FF0000"/>
                </a:solidFill>
                <a:latin typeface="Open Sans"/>
                <a:ea typeface="Open Sans"/>
                <a:cs typeface="Open Sans"/>
                <a:sym typeface="Open Sans"/>
              </a:rPr>
              <a:t>T8.2.2</a:t>
            </a:r>
            <a:r>
              <a:rPr lang="en-GB" sz="1400">
                <a:solidFill>
                  <a:srgbClr val="FF0000"/>
                </a:solidFill>
                <a:latin typeface="Open Sans"/>
                <a:ea typeface="Open Sans"/>
                <a:cs typeface="Open Sans"/>
                <a:sym typeface="Open Sans"/>
              </a:rPr>
              <a:t> Manage bookings								</a:t>
            </a:r>
            <a:r>
              <a:rPr lang="en-GB" sz="1400">
                <a:solidFill>
                  <a:srgbClr val="FF0000"/>
                </a:solidFill>
                <a:latin typeface="Open Sans"/>
                <a:ea typeface="Open Sans"/>
                <a:cs typeface="Open Sans"/>
                <a:sym typeface="Open Sans"/>
              </a:rPr>
              <a:t>Deferred TO Q3 or 4</a:t>
            </a:r>
            <a:endParaRPr sz="1400">
              <a:solidFill>
                <a:srgbClr val="FF0000"/>
              </a:solidFill>
            </a:endParaRPr>
          </a:p>
          <a:p>
            <a:pPr indent="0" lvl="0" marL="442912" rtl="0" algn="l">
              <a:lnSpc>
                <a:spcPct val="90000"/>
              </a:lnSpc>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	</a:t>
            </a:r>
            <a:r>
              <a:rPr b="1" lang="en-GB" sz="1400">
                <a:solidFill>
                  <a:srgbClr val="FF0000"/>
                </a:solidFill>
                <a:latin typeface="Open Sans"/>
                <a:ea typeface="Open Sans"/>
                <a:cs typeface="Open Sans"/>
                <a:sym typeface="Open Sans"/>
              </a:rPr>
              <a:t>T8.2.3</a:t>
            </a:r>
            <a:r>
              <a:rPr lang="en-GB" sz="1400">
                <a:solidFill>
                  <a:srgbClr val="FF0000"/>
                </a:solidFill>
                <a:latin typeface="Open Sans"/>
                <a:ea typeface="Open Sans"/>
                <a:cs typeface="Open Sans"/>
                <a:sym typeface="Open Sans"/>
              </a:rPr>
              <a:t> Deliver CPD   </a:t>
            </a:r>
            <a:r>
              <a:rPr lang="en-GB" sz="1400">
                <a:solidFill>
                  <a:srgbClr val="FF0000"/>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Deferred TO Q3 or 4</a:t>
            </a:r>
            <a:endParaRPr sz="1400">
              <a:solidFill>
                <a:srgbClr val="FF0000"/>
              </a:solidFill>
            </a:endParaRPr>
          </a:p>
          <a:p>
            <a:pPr indent="0" lvl="0" marL="442912" rtl="0" algn="l">
              <a:lnSpc>
                <a:spcPct val="90000"/>
              </a:lnSpc>
              <a:spcBef>
                <a:spcPts val="0"/>
              </a:spcBef>
              <a:spcAft>
                <a:spcPts val="0"/>
              </a:spcAft>
              <a:buClr>
                <a:schemeClr val="dk1"/>
              </a:buClr>
              <a:buSzPts val="1800"/>
              <a:buNone/>
            </a:pPr>
            <a:r>
              <a:rPr lang="en-GB" sz="1400">
                <a:solidFill>
                  <a:srgbClr val="FF0000"/>
                </a:solidFill>
                <a:latin typeface="Open Sans"/>
                <a:ea typeface="Open Sans"/>
                <a:cs typeface="Open Sans"/>
                <a:sym typeface="Open Sans"/>
              </a:rPr>
              <a:t>                                                                                                  </a:t>
            </a:r>
            <a:endParaRPr sz="1400">
              <a:solidFill>
                <a:srgbClr val="FF0000"/>
              </a:solidFill>
            </a:endParaRPr>
          </a:p>
          <a:p>
            <a:pPr indent="0" lvl="0" marL="442912" rtl="0" algn="l">
              <a:lnSpc>
                <a:spcPct val="90000"/>
              </a:lnSpc>
              <a:spcBef>
                <a:spcPts val="0"/>
              </a:spcBef>
              <a:spcAft>
                <a:spcPts val="0"/>
              </a:spcAft>
              <a:buClr>
                <a:schemeClr val="dk1"/>
              </a:buClr>
              <a:buSzPts val="1800"/>
              <a:buNone/>
            </a:pPr>
            <a:r>
              <a:t/>
            </a:r>
            <a:endParaRPr sz="1600">
              <a:solidFill>
                <a:srgbClr val="FF0000"/>
              </a:solidFill>
              <a:latin typeface="Open Sans"/>
              <a:ea typeface="Open Sans"/>
              <a:cs typeface="Open Sans"/>
              <a:sym typeface="Open Sans"/>
            </a:endParaRPr>
          </a:p>
          <a:p>
            <a:pPr indent="0" lvl="0" marL="989012" rtl="0" algn="l">
              <a:lnSpc>
                <a:spcPct val="90000"/>
              </a:lnSpc>
              <a:spcBef>
                <a:spcPts val="0"/>
              </a:spcBef>
              <a:spcAft>
                <a:spcPts val="0"/>
              </a:spcAft>
              <a:buClr>
                <a:schemeClr val="dk1"/>
              </a:buClr>
              <a:buSzPts val="1800"/>
              <a:buNone/>
            </a:pPr>
            <a:r>
              <a:t/>
            </a:r>
            <a:endParaRPr sz="1800">
              <a:latin typeface="Open Sans"/>
              <a:ea typeface="Open Sans"/>
              <a:cs typeface="Open Sans"/>
              <a:sym typeface="Open Sans"/>
            </a:endParaRPr>
          </a:p>
          <a:p>
            <a:pPr indent="-228600" lvl="0" marL="457200" rtl="0" algn="l">
              <a:lnSpc>
                <a:spcPct val="90000"/>
              </a:lnSpc>
              <a:spcBef>
                <a:spcPts val="0"/>
              </a:spcBef>
              <a:spcAft>
                <a:spcPts val="0"/>
              </a:spcAft>
              <a:buClr>
                <a:schemeClr val="dk1"/>
              </a:buClr>
              <a:buSzPts val="180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1" name="Shape 591"/>
        <p:cNvGrpSpPr/>
        <p:nvPr/>
      </p:nvGrpSpPr>
      <p:grpSpPr>
        <a:xfrm>
          <a:off x="0" y="0"/>
          <a:ext cx="0" cy="0"/>
          <a:chOff x="0" y="0"/>
          <a:chExt cx="0" cy="0"/>
        </a:xfrm>
      </p:grpSpPr>
      <p:sp>
        <p:nvSpPr>
          <p:cNvPr id="592" name="Google Shape;592;p87"/>
          <p:cNvSpPr txBox="1"/>
          <p:nvPr>
            <p:ph type="title"/>
          </p:nvPr>
        </p:nvSpPr>
        <p:spPr>
          <a:xfrm>
            <a:off x="375185" y="122312"/>
            <a:ext cx="8520600" cy="763500"/>
          </a:xfrm>
          <a:prstGeom prst="rect">
            <a:avLst/>
          </a:prstGeom>
          <a:solidFill>
            <a:srgbClr val="2F5496"/>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200">
                <a:solidFill>
                  <a:srgbClr val="BF9000"/>
                </a:solidFill>
                <a:latin typeface="Open Sans"/>
                <a:ea typeface="Open Sans"/>
                <a:cs typeface="Open Sans"/>
                <a:sym typeface="Open Sans"/>
              </a:rPr>
              <a:t>Priority 2. Public Engagement - Education </a:t>
            </a:r>
            <a:endParaRPr sz="3200"/>
          </a:p>
        </p:txBody>
      </p:sp>
      <p:sp>
        <p:nvSpPr>
          <p:cNvPr id="593" name="Google Shape;593;p87"/>
          <p:cNvSpPr txBox="1"/>
          <p:nvPr>
            <p:ph idx="1" type="body"/>
          </p:nvPr>
        </p:nvSpPr>
        <p:spPr>
          <a:xfrm>
            <a:off x="248212" y="885812"/>
            <a:ext cx="8647500" cy="54729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1600"/>
              </a:spcBef>
              <a:spcAft>
                <a:spcPts val="0"/>
              </a:spcAft>
              <a:buClr>
                <a:srgbClr val="000000"/>
              </a:buClr>
              <a:buSzPts val="1800"/>
              <a:buNone/>
            </a:pPr>
            <a:r>
              <a:rPr b="1" lang="en-GB" sz="1800">
                <a:solidFill>
                  <a:srgbClr val="000000"/>
                </a:solidFill>
                <a:latin typeface="Open Sans"/>
                <a:ea typeface="Open Sans"/>
                <a:cs typeface="Open Sans"/>
                <a:sym typeface="Open Sans"/>
              </a:rPr>
              <a:t>Responsible: Maria              </a:t>
            </a:r>
            <a:r>
              <a:rPr b="1" lang="en-GB" sz="1800">
                <a:latin typeface="Open Sans"/>
                <a:ea typeface="Open Sans"/>
                <a:cs typeface="Open Sans"/>
                <a:sym typeface="Open Sans"/>
              </a:rPr>
              <a:t>Timeline:</a:t>
            </a:r>
            <a:r>
              <a:rPr lang="en-GB" sz="1800">
                <a:latin typeface="Open Sans"/>
                <a:ea typeface="Open Sans"/>
                <a:cs typeface="Open Sans"/>
                <a:sym typeface="Open Sans"/>
              </a:rPr>
              <a:t>: Q1 to 3          </a:t>
            </a:r>
            <a:r>
              <a:rPr b="1" lang="en-GB" sz="1800">
                <a:latin typeface="Open Sans"/>
                <a:ea typeface="Open Sans"/>
                <a:cs typeface="Open Sans"/>
                <a:sym typeface="Open Sans"/>
              </a:rPr>
              <a:t>Budget:</a:t>
            </a:r>
            <a:r>
              <a:rPr lang="en-GB" sz="1800">
                <a:latin typeface="Open Sans"/>
                <a:ea typeface="Open Sans"/>
                <a:cs typeface="Open Sans"/>
                <a:sym typeface="Open Sans"/>
              </a:rPr>
              <a:t> Education</a:t>
            </a:r>
            <a:r>
              <a:rPr b="1" lang="en-GB" sz="1800">
                <a:latin typeface="Open Sans"/>
                <a:ea typeface="Open Sans"/>
                <a:cs typeface="Open Sans"/>
                <a:sym typeface="Open Sans"/>
              </a:rPr>
              <a:t> </a:t>
            </a:r>
            <a:endParaRPr b="1" sz="1800">
              <a:solidFill>
                <a:srgbClr val="000000"/>
              </a:solidFill>
              <a:latin typeface="Open Sans"/>
              <a:ea typeface="Open Sans"/>
              <a:cs typeface="Open Sans"/>
              <a:sym typeface="Open Sans"/>
            </a:endParaRPr>
          </a:p>
          <a:p>
            <a:pPr indent="0" lvl="0" marL="457200" rtl="0" algn="l">
              <a:lnSpc>
                <a:spcPct val="90000"/>
              </a:lnSpc>
              <a:spcBef>
                <a:spcPts val="1600"/>
              </a:spcBef>
              <a:spcAft>
                <a:spcPts val="0"/>
              </a:spcAft>
              <a:buClr>
                <a:srgbClr val="000000"/>
              </a:buClr>
              <a:buSzPts val="1800"/>
              <a:buNone/>
            </a:pPr>
            <a:r>
              <a:rPr b="1" lang="en-GB" sz="1800">
                <a:solidFill>
                  <a:srgbClr val="000000"/>
                </a:solidFill>
                <a:latin typeface="Open Sans"/>
                <a:ea typeface="Open Sans"/>
                <a:cs typeface="Open Sans"/>
                <a:sym typeface="Open Sans"/>
              </a:rPr>
              <a:t>Post Primary </a:t>
            </a:r>
            <a:r>
              <a:rPr b="1" lang="en-GB" sz="1800">
                <a:solidFill>
                  <a:schemeClr val="dk1"/>
                </a:solidFill>
                <a:latin typeface="Open Sans"/>
                <a:ea typeface="Open Sans"/>
                <a:cs typeface="Open Sans"/>
                <a:sym typeface="Open Sans"/>
              </a:rPr>
              <a:t>Outreach</a:t>
            </a:r>
            <a:endParaRPr/>
          </a:p>
          <a:p>
            <a:pPr indent="0" lvl="0" marL="0" rtl="0" algn="l">
              <a:lnSpc>
                <a:spcPct val="90000"/>
              </a:lnSpc>
              <a:spcBef>
                <a:spcPts val="1600"/>
              </a:spcBef>
              <a:spcAft>
                <a:spcPts val="0"/>
              </a:spcAft>
              <a:buClr>
                <a:schemeClr val="dk1"/>
              </a:buClr>
              <a:buSzPts val="1800"/>
              <a:buNone/>
            </a:pPr>
            <a:r>
              <a:rPr b="1" lang="en-GB" sz="1800">
                <a:latin typeface="Open Sans"/>
                <a:ea typeface="Open Sans"/>
                <a:cs typeface="Open Sans"/>
                <a:sym typeface="Open Sans"/>
              </a:rPr>
              <a:t>T</a:t>
            </a:r>
            <a:r>
              <a:rPr b="1" lang="en-GB" sz="1800">
                <a:latin typeface="Open Sans"/>
                <a:ea typeface="Open Sans"/>
                <a:cs typeface="Open Sans"/>
                <a:sym typeface="Open Sans"/>
              </a:rPr>
              <a:t>9 Loan Boxes</a:t>
            </a:r>
            <a:endParaRPr b="1" sz="1800">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b="1" lang="en-GB" sz="1800">
                <a:latin typeface="Open Sans"/>
                <a:ea typeface="Open Sans"/>
                <a:cs typeface="Open Sans"/>
                <a:sym typeface="Open Sans"/>
              </a:rPr>
              <a:t>T9.1 Viking Loan Box</a:t>
            </a:r>
            <a:r>
              <a:rPr lang="en-GB" sz="1800">
                <a:latin typeface="Open Sans"/>
                <a:ea typeface="Open Sans"/>
                <a:cs typeface="Open Sans"/>
                <a:sym typeface="Open Sans"/>
              </a:rPr>
              <a:t>: Refresh resources and create new activities sheets for JC students  		</a:t>
            </a:r>
            <a:r>
              <a:rPr lang="en-GB" sz="1800">
                <a:latin typeface="Open Sans"/>
                <a:ea typeface="Open Sans"/>
                <a:cs typeface="Open Sans"/>
                <a:sym typeface="Open Sans"/>
              </a:rPr>
              <a:t>					         						Q2 </a:t>
            </a:r>
            <a:r>
              <a:rPr lang="en-GB" sz="1400">
                <a:solidFill>
                  <a:srgbClr val="000000"/>
                </a:solidFill>
                <a:latin typeface="Open Sans"/>
                <a:ea typeface="Open Sans"/>
                <a:cs typeface="Open Sans"/>
                <a:sym typeface="Open Sans"/>
              </a:rPr>
              <a:t>✔️</a:t>
            </a:r>
            <a:endParaRPr>
              <a:solidFill>
                <a:srgbClr val="000000"/>
              </a:solidFill>
            </a:endParaRPr>
          </a:p>
          <a:p>
            <a:pPr indent="0" lvl="0" marL="720725" rtl="0" algn="l">
              <a:lnSpc>
                <a:spcPct val="90000"/>
              </a:lnSpc>
              <a:spcBef>
                <a:spcPts val="1600"/>
              </a:spcBef>
              <a:spcAft>
                <a:spcPts val="0"/>
              </a:spcAft>
              <a:buClr>
                <a:schemeClr val="dk1"/>
              </a:buClr>
              <a:buSzPts val="1800"/>
              <a:buNone/>
            </a:pPr>
            <a:r>
              <a:rPr b="1" lang="en-GB" sz="1600">
                <a:solidFill>
                  <a:srgbClr val="FF0000"/>
                </a:solidFill>
                <a:latin typeface="Open Sans"/>
                <a:ea typeface="Open Sans"/>
                <a:cs typeface="Open Sans"/>
                <a:sym typeface="Open Sans"/>
              </a:rPr>
              <a:t>T</a:t>
            </a:r>
            <a:r>
              <a:rPr b="1" lang="en-GB" sz="1600">
                <a:solidFill>
                  <a:srgbClr val="FF0000"/>
                </a:solidFill>
                <a:latin typeface="Open Sans"/>
                <a:ea typeface="Open Sans"/>
                <a:cs typeface="Open Sans"/>
                <a:sym typeface="Open Sans"/>
              </a:rPr>
              <a:t>9.1.2.</a:t>
            </a:r>
            <a:r>
              <a:rPr lang="en-GB" sz="1600">
                <a:solidFill>
                  <a:srgbClr val="FF0000"/>
                </a:solidFill>
                <a:latin typeface="Open Sans"/>
                <a:ea typeface="Open Sans"/>
                <a:cs typeface="Open Sans"/>
                <a:sym typeface="Open Sans"/>
              </a:rPr>
              <a:t> Recruit (Q2) and train (Q3) Docents on Viking Loan Box      </a:t>
            </a:r>
            <a:r>
              <a:rPr lang="en-GB" sz="1600">
                <a:solidFill>
                  <a:srgbClr val="FF0000"/>
                </a:solidFill>
                <a:latin typeface="Open Sans"/>
                <a:ea typeface="Open Sans"/>
                <a:cs typeface="Open Sans"/>
                <a:sym typeface="Open Sans"/>
              </a:rPr>
              <a:t>           Q4</a:t>
            </a:r>
            <a:r>
              <a:rPr lang="en-GB" sz="1600">
                <a:solidFill>
                  <a:srgbClr val="FF0000"/>
                </a:solidFill>
                <a:latin typeface="Open Sans"/>
                <a:ea typeface="Open Sans"/>
                <a:cs typeface="Open Sans"/>
                <a:sym typeface="Open Sans"/>
              </a:rPr>
              <a:t>      </a:t>
            </a:r>
            <a:r>
              <a:rPr lang="en-GB" sz="1600">
                <a:solidFill>
                  <a:srgbClr val="FF0000"/>
                </a:solidFill>
                <a:highlight>
                  <a:srgbClr val="FFFF00"/>
                </a:highlight>
                <a:latin typeface="Open Sans"/>
                <a:ea typeface="Open Sans"/>
                <a:cs typeface="Open Sans"/>
                <a:sym typeface="Open Sans"/>
              </a:rPr>
              <a:t>                             </a:t>
            </a:r>
            <a:endParaRPr>
              <a:solidFill>
                <a:srgbClr val="FF0000"/>
              </a:solidFill>
            </a:endParaRPr>
          </a:p>
          <a:p>
            <a:pPr indent="0" lvl="0" marL="803275" rtl="0" algn="l">
              <a:lnSpc>
                <a:spcPct val="90000"/>
              </a:lnSpc>
              <a:spcBef>
                <a:spcPts val="1600"/>
              </a:spcBef>
              <a:spcAft>
                <a:spcPts val="0"/>
              </a:spcAft>
              <a:buClr>
                <a:schemeClr val="dk1"/>
              </a:buClr>
              <a:buSzPts val="1800"/>
              <a:buNone/>
            </a:pPr>
            <a:r>
              <a:rPr lang="en-GB" sz="1600">
                <a:latin typeface="Open Sans"/>
                <a:ea typeface="Open Sans"/>
                <a:cs typeface="Open Sans"/>
                <a:sym typeface="Open Sans"/>
              </a:rPr>
              <a:t>	     </a:t>
            </a:r>
            <a:endParaRPr/>
          </a:p>
          <a:p>
            <a:pPr indent="0" lvl="0" marL="0" rtl="0" algn="l">
              <a:lnSpc>
                <a:spcPct val="90000"/>
              </a:lnSpc>
              <a:spcBef>
                <a:spcPts val="1600"/>
              </a:spcBef>
              <a:spcAft>
                <a:spcPts val="0"/>
              </a:spcAft>
              <a:buClr>
                <a:schemeClr val="dk1"/>
              </a:buClr>
              <a:buSzPts val="1800"/>
              <a:buNone/>
            </a:pPr>
            <a:r>
              <a:rPr b="1" lang="en-GB" sz="1800">
                <a:latin typeface="Open Sans"/>
                <a:ea typeface="Open Sans"/>
                <a:cs typeface="Open Sans"/>
                <a:sym typeface="Open Sans"/>
              </a:rPr>
              <a:t>T9.2 Ancient Ireland Loan Box</a:t>
            </a:r>
            <a:endParaRPr/>
          </a:p>
          <a:p>
            <a:pPr indent="0" lvl="0" marL="803275" rtl="0" algn="l">
              <a:lnSpc>
                <a:spcPct val="90000"/>
              </a:lnSpc>
              <a:spcBef>
                <a:spcPts val="1600"/>
              </a:spcBef>
              <a:spcAft>
                <a:spcPts val="0"/>
              </a:spcAft>
              <a:buClr>
                <a:schemeClr val="dk1"/>
              </a:buClr>
              <a:buSzPts val="1800"/>
              <a:buNone/>
            </a:pPr>
            <a:r>
              <a:rPr b="1" lang="en-GB" sz="1600">
                <a:latin typeface="Open Sans"/>
                <a:ea typeface="Open Sans"/>
                <a:cs typeface="Open Sans"/>
                <a:sym typeface="Open Sans"/>
              </a:rPr>
              <a:t>T</a:t>
            </a:r>
            <a:r>
              <a:rPr b="1" lang="en-GB" sz="1600">
                <a:solidFill>
                  <a:srgbClr val="FF0000"/>
                </a:solidFill>
                <a:latin typeface="Open Sans"/>
                <a:ea typeface="Open Sans"/>
                <a:cs typeface="Open Sans"/>
                <a:sym typeface="Open Sans"/>
              </a:rPr>
              <a:t>9.2.1</a:t>
            </a:r>
            <a:r>
              <a:rPr lang="en-GB" sz="1600">
                <a:solidFill>
                  <a:srgbClr val="FF0000"/>
                </a:solidFill>
                <a:latin typeface="Open Sans"/>
                <a:ea typeface="Open Sans"/>
                <a:cs typeface="Open Sans"/>
                <a:sym typeface="Open Sans"/>
              </a:rPr>
              <a:t> Recruit and train more Docents		                                               Q4</a:t>
            </a:r>
            <a:endParaRPr>
              <a:solidFill>
                <a:srgbClr val="FF0000"/>
              </a:solidFill>
            </a:endParaRPr>
          </a:p>
          <a:p>
            <a:pPr indent="-163512" lvl="0" marL="1081087" rtl="0" algn="l">
              <a:lnSpc>
                <a:spcPct val="90000"/>
              </a:lnSpc>
              <a:spcBef>
                <a:spcPts val="1600"/>
              </a:spcBef>
              <a:spcAft>
                <a:spcPts val="0"/>
              </a:spcAft>
              <a:buClr>
                <a:schemeClr val="dk1"/>
              </a:buClr>
              <a:buSzPts val="1800"/>
              <a:buNone/>
            </a:pPr>
            <a:r>
              <a:t/>
            </a:r>
            <a:endParaRPr sz="1600">
              <a:latin typeface="Open Sans"/>
              <a:ea typeface="Open Sans"/>
              <a:cs typeface="Open Sans"/>
              <a:sym typeface="Open Sans"/>
            </a:endParaRPr>
          </a:p>
          <a:p>
            <a:pPr indent="0" lvl="0" marL="457200" rtl="0" algn="l">
              <a:lnSpc>
                <a:spcPct val="90000"/>
              </a:lnSpc>
              <a:spcBef>
                <a:spcPts val="1600"/>
              </a:spcBef>
              <a:spcAft>
                <a:spcPts val="0"/>
              </a:spcAft>
              <a:buClr>
                <a:schemeClr val="dk1"/>
              </a:buClr>
              <a:buSzPts val="1800"/>
              <a:buNone/>
            </a:pPr>
            <a:r>
              <a:rPr b="1" lang="en-GB" sz="1800">
                <a:solidFill>
                  <a:schemeClr val="dk1"/>
                </a:solidFill>
                <a:latin typeface="Open Sans"/>
                <a:ea typeface="Open Sans"/>
                <a:cs typeface="Open Sans"/>
                <a:sym typeface="Open Sans"/>
              </a:rPr>
              <a:t> </a:t>
            </a:r>
            <a:endParaRPr/>
          </a:p>
          <a:p>
            <a:pPr indent="0" lvl="0" marL="114300" rtl="0" algn="l">
              <a:lnSpc>
                <a:spcPct val="90000"/>
              </a:lnSpc>
              <a:spcBef>
                <a:spcPts val="0"/>
              </a:spcBef>
              <a:spcAft>
                <a:spcPts val="0"/>
              </a:spcAft>
              <a:buClr>
                <a:schemeClr val="dk1"/>
              </a:buClr>
              <a:buSzPts val="1800"/>
              <a:buNone/>
            </a:pPr>
            <a:r>
              <a:t/>
            </a:r>
            <a:endParaRPr/>
          </a:p>
        </p:txBody>
      </p:sp>
      <p:sp>
        <p:nvSpPr>
          <p:cNvPr id="594" name="Google Shape;594;p87"/>
          <p:cNvSpPr txBox="1"/>
          <p:nvPr/>
        </p:nvSpPr>
        <p:spPr>
          <a:xfrm>
            <a:off x="1427500" y="4976075"/>
            <a:ext cx="6906600" cy="10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latin typeface="Open Sans"/>
              <a:ea typeface="Open Sans"/>
              <a:cs typeface="Open Sans"/>
              <a:sym typeface="Open Sans"/>
            </a:endParaRPr>
          </a:p>
          <a:p>
            <a:pPr indent="0" lvl="0" marL="0" rtl="0" algn="l">
              <a:spcBef>
                <a:spcPts val="0"/>
              </a:spcBef>
              <a:spcAft>
                <a:spcPts val="0"/>
              </a:spcAft>
              <a:buNone/>
            </a:pPr>
            <a:r>
              <a:t/>
            </a:r>
            <a:endParaRPr>
              <a:solidFill>
                <a:srgbClr val="FF0000"/>
              </a:solidFill>
              <a:latin typeface="Open Sans"/>
              <a:ea typeface="Open Sans"/>
              <a:cs typeface="Open Sans"/>
              <a:sym typeface="Open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888888"/>
              </a:buClr>
              <a:buSzPts val="1200"/>
              <a:buFont typeface="Calibri"/>
              <a:buNone/>
            </a:pPr>
            <a:fld id="{00000000-1234-1234-1234-123412341234}" type="slidenum">
              <a:rPr lang="en-GB"/>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5" name="Shape 605"/>
        <p:cNvGrpSpPr/>
        <p:nvPr/>
      </p:nvGrpSpPr>
      <p:grpSpPr>
        <a:xfrm>
          <a:off x="0" y="0"/>
          <a:ext cx="0" cy="0"/>
          <a:chOff x="0" y="0"/>
          <a:chExt cx="0" cy="0"/>
        </a:xfrm>
      </p:grpSpPr>
      <p:sp>
        <p:nvSpPr>
          <p:cNvPr id="606" name="Google Shape;606;p89"/>
          <p:cNvSpPr txBox="1"/>
          <p:nvPr>
            <p:ph idx="1" type="body"/>
          </p:nvPr>
        </p:nvSpPr>
        <p:spPr>
          <a:xfrm>
            <a:off x="217350" y="1220100"/>
            <a:ext cx="8709300" cy="5093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sz="1800"/>
              <a:t>  Responsible:  Maria               Timeline:</a:t>
            </a:r>
            <a:r>
              <a:rPr lang="en-GB" sz="1800">
                <a:solidFill>
                  <a:schemeClr val="dk1"/>
                </a:solidFill>
                <a:latin typeface="Open Sans"/>
                <a:ea typeface="Open Sans"/>
                <a:cs typeface="Open Sans"/>
                <a:sym typeface="Open Sans"/>
              </a:rPr>
              <a:t>: 2019                    </a:t>
            </a:r>
            <a:r>
              <a:rPr b="1" lang="en-GB" sz="1800">
                <a:solidFill>
                  <a:schemeClr val="dk1"/>
                </a:solidFill>
                <a:latin typeface="Open Sans"/>
                <a:ea typeface="Open Sans"/>
                <a:cs typeface="Open Sans"/>
                <a:sym typeface="Open Sans"/>
              </a:rPr>
              <a:t>Budget:</a:t>
            </a:r>
            <a:r>
              <a:rPr lang="en-GB" sz="1800">
                <a:solidFill>
                  <a:schemeClr val="dk1"/>
                </a:solidFill>
                <a:latin typeface="Open Sans"/>
                <a:ea typeface="Open Sans"/>
                <a:cs typeface="Open Sans"/>
                <a:sym typeface="Open Sans"/>
              </a:rPr>
              <a:t> Education</a:t>
            </a:r>
            <a:r>
              <a:rPr b="1" lang="en-GB" sz="1800"/>
              <a:t>   </a:t>
            </a:r>
            <a:r>
              <a:rPr b="1" lang="en-GB"/>
              <a:t>                           </a:t>
            </a:r>
            <a:endParaRPr b="1" i="1"/>
          </a:p>
          <a:p>
            <a:pPr indent="0" lvl="0" marL="0" rtl="0" algn="l">
              <a:lnSpc>
                <a:spcPct val="90000"/>
              </a:lnSpc>
              <a:spcBef>
                <a:spcPts val="1600"/>
              </a:spcBef>
              <a:spcAft>
                <a:spcPts val="0"/>
              </a:spcAft>
              <a:buClr>
                <a:schemeClr val="dk1"/>
              </a:buClr>
              <a:buSzPts val="1800"/>
              <a:buNone/>
            </a:pPr>
            <a:r>
              <a:rPr b="1" lang="en-GB" sz="1400">
                <a:solidFill>
                  <a:srgbClr val="000000"/>
                </a:solidFill>
                <a:latin typeface="Open Sans"/>
                <a:ea typeface="Open Sans"/>
                <a:cs typeface="Open Sans"/>
                <a:sym typeface="Open Sans"/>
              </a:rPr>
              <a:t>T10  Heritage and Science Weeks. </a:t>
            </a:r>
            <a:endParaRPr b="1" sz="1400">
              <a:solidFill>
                <a:srgbClr val="000000"/>
              </a:solidFill>
              <a:latin typeface="Open Sans"/>
              <a:ea typeface="Open Sans"/>
              <a:cs typeface="Open Sans"/>
              <a:sym typeface="Open Sans"/>
            </a:endParaRPr>
          </a:p>
          <a:p>
            <a:pPr indent="0" lvl="0" marL="0" rtl="0" algn="l">
              <a:lnSpc>
                <a:spcPct val="100000"/>
              </a:lnSpc>
              <a:spcBef>
                <a:spcPts val="1200"/>
              </a:spcBef>
              <a:spcAft>
                <a:spcPts val="0"/>
              </a:spcAft>
              <a:buClr>
                <a:schemeClr val="dk1"/>
              </a:buClr>
              <a:buSzPts val="1800"/>
              <a:buNone/>
            </a:pPr>
            <a:r>
              <a:rPr lang="en-GB" sz="1400">
                <a:latin typeface="Open Sans"/>
                <a:ea typeface="Open Sans"/>
                <a:cs typeface="Open Sans"/>
                <a:sym typeface="Open Sans"/>
              </a:rPr>
              <a:t>  </a:t>
            </a:r>
            <a:r>
              <a:rPr b="1" lang="en-GB" sz="1400">
                <a:solidFill>
                  <a:schemeClr val="dk1"/>
                </a:solidFill>
                <a:latin typeface="Open Sans"/>
                <a:ea typeface="Open Sans"/>
                <a:cs typeface="Open Sans"/>
                <a:sym typeface="Open Sans"/>
              </a:rPr>
              <a:t>T10.</a:t>
            </a:r>
            <a:r>
              <a:rPr b="1" lang="en-GB" sz="1400">
                <a:latin typeface="Open Sans"/>
                <a:ea typeface="Open Sans"/>
                <a:cs typeface="Open Sans"/>
                <a:sym typeface="Open Sans"/>
              </a:rPr>
              <a:t>1</a:t>
            </a:r>
            <a:r>
              <a:rPr b="1" lang="en-GB" sz="1400">
                <a:solidFill>
                  <a:schemeClr val="dk1"/>
                </a:solidFill>
                <a:latin typeface="Open Sans"/>
                <a:ea typeface="Open Sans"/>
                <a:cs typeface="Open Sans"/>
                <a:sym typeface="Open Sans"/>
              </a:rPr>
              <a:t> Heritage Week</a:t>
            </a:r>
            <a:endParaRPr b="1" sz="1400">
              <a:solidFill>
                <a:schemeClr val="dk1"/>
              </a:solidFill>
              <a:latin typeface="Open Sans"/>
              <a:ea typeface="Open Sans"/>
              <a:cs typeface="Open Sans"/>
              <a:sym typeface="Open Sans"/>
            </a:endParaRPr>
          </a:p>
          <a:p>
            <a:pPr indent="0" lvl="0" marL="405000" rtl="0" algn="l">
              <a:spcBef>
                <a:spcPts val="0"/>
              </a:spcBef>
              <a:spcAft>
                <a:spcPts val="0"/>
              </a:spcAft>
              <a:buClr>
                <a:schemeClr val="dk1"/>
              </a:buClr>
              <a:buSzPts val="1800"/>
              <a:buNone/>
            </a:pPr>
            <a:r>
              <a:rPr b="1" lang="en-GB" sz="1400">
                <a:latin typeface="Open Sans"/>
                <a:ea typeface="Open Sans"/>
                <a:cs typeface="Open Sans"/>
                <a:sym typeface="Open Sans"/>
              </a:rPr>
              <a:t>T10.1.1</a:t>
            </a:r>
            <a:r>
              <a:rPr lang="en-GB" sz="1400">
                <a:latin typeface="Open Sans"/>
                <a:ea typeface="Open Sans"/>
                <a:cs typeface="Open Sans"/>
                <a:sym typeface="Open Sans"/>
              </a:rPr>
              <a:t> Create new programme for Heritage Week linked to Limerick Medieval Heritage Q2</a:t>
            </a:r>
            <a:r>
              <a:rPr lang="en-GB" sz="1400">
                <a:latin typeface="Open Sans"/>
                <a:ea typeface="Open Sans"/>
                <a:cs typeface="Open Sans"/>
                <a:sym typeface="Open Sans"/>
              </a:rPr>
              <a:t> ✔️</a:t>
            </a:r>
            <a:endParaRPr sz="1400">
              <a:latin typeface="Open Sans"/>
              <a:ea typeface="Open Sans"/>
              <a:cs typeface="Open Sans"/>
              <a:sym typeface="Open Sans"/>
            </a:endParaRPr>
          </a:p>
          <a:p>
            <a:pPr indent="0" lvl="0" marL="405000" rtl="0" algn="l">
              <a:spcBef>
                <a:spcPts val="0"/>
              </a:spcBef>
              <a:spcAft>
                <a:spcPts val="0"/>
              </a:spcAft>
              <a:buClr>
                <a:schemeClr val="dk1"/>
              </a:buClr>
              <a:buSzPts val="1800"/>
              <a:buNone/>
            </a:pPr>
            <a:r>
              <a:rPr b="1" lang="en-GB" sz="1400">
                <a:latin typeface="Open Sans"/>
                <a:ea typeface="Open Sans"/>
                <a:cs typeface="Open Sans"/>
                <a:sym typeface="Open Sans"/>
              </a:rPr>
              <a:t>T10.1.2</a:t>
            </a:r>
            <a:r>
              <a:rPr lang="en-GB" sz="1400">
                <a:latin typeface="Open Sans"/>
                <a:ea typeface="Open Sans"/>
                <a:cs typeface="Open Sans"/>
                <a:sym typeface="Open Sans"/>
              </a:rPr>
              <a:t>  Work with marketing to promote the programme  July</a:t>
            </a:r>
            <a:endParaRPr sz="1400">
              <a:latin typeface="Open Sans"/>
              <a:ea typeface="Open Sans"/>
              <a:cs typeface="Open Sans"/>
              <a:sym typeface="Open Sans"/>
            </a:endParaRPr>
          </a:p>
          <a:p>
            <a:pPr indent="0" lvl="0" marL="405000" rtl="0" algn="l">
              <a:spcBef>
                <a:spcPts val="0"/>
              </a:spcBef>
              <a:spcAft>
                <a:spcPts val="0"/>
              </a:spcAft>
              <a:buClr>
                <a:schemeClr val="dk1"/>
              </a:buClr>
              <a:buSzPts val="1800"/>
              <a:buNone/>
            </a:pPr>
            <a:r>
              <a:rPr b="1" lang="en-GB" sz="1400">
                <a:latin typeface="Open Sans"/>
                <a:ea typeface="Open Sans"/>
                <a:cs typeface="Open Sans"/>
                <a:sym typeface="Open Sans"/>
              </a:rPr>
              <a:t>T10.1.3</a:t>
            </a:r>
            <a:r>
              <a:rPr lang="en-GB" sz="1400">
                <a:latin typeface="Open Sans"/>
                <a:ea typeface="Open Sans"/>
                <a:cs typeface="Open Sans"/>
                <a:sym typeface="Open Sans"/>
              </a:rPr>
              <a:t>   Deliver the programme  August ( on track)</a:t>
            </a:r>
            <a:endParaRPr sz="1400">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lang="en-GB" sz="1400">
                <a:latin typeface="Open Sans"/>
                <a:ea typeface="Open Sans"/>
                <a:cs typeface="Open Sans"/>
                <a:sym typeface="Open Sans"/>
              </a:rPr>
              <a:t>  </a:t>
            </a:r>
            <a:endParaRPr sz="1400">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b="1" lang="en-GB" sz="1400" strike="sngStrike">
                <a:solidFill>
                  <a:srgbClr val="FF0000"/>
                </a:solidFill>
                <a:latin typeface="Open Sans"/>
                <a:ea typeface="Open Sans"/>
                <a:cs typeface="Open Sans"/>
                <a:sym typeface="Open Sans"/>
              </a:rPr>
              <a:t>T10.2  Science Week programme sponsored by </a:t>
            </a:r>
            <a:r>
              <a:rPr b="1" lang="en-GB" sz="1400" strike="sngStrike">
                <a:solidFill>
                  <a:srgbClr val="FF0000"/>
                </a:solidFill>
                <a:latin typeface="Open Sans"/>
                <a:ea typeface="Open Sans"/>
                <a:cs typeface="Open Sans"/>
                <a:sym typeface="Open Sans"/>
              </a:rPr>
              <a:t>ES</a:t>
            </a:r>
            <a:r>
              <a:rPr b="1" lang="en-GB" sz="1400" strike="sngStrike">
                <a:solidFill>
                  <a:srgbClr val="FF0000"/>
                </a:solidFill>
                <a:latin typeface="Open Sans"/>
                <a:ea typeface="Open Sans"/>
                <a:cs typeface="Open Sans"/>
                <a:sym typeface="Open Sans"/>
              </a:rPr>
              <a:t>B</a:t>
            </a:r>
            <a:endParaRPr b="1" sz="1400" strike="sngStrike">
              <a:solidFill>
                <a:srgbClr val="FF0000"/>
              </a:solidFill>
              <a:latin typeface="Open Sans"/>
              <a:ea typeface="Open Sans"/>
              <a:cs typeface="Open Sans"/>
              <a:sym typeface="Open Sans"/>
            </a:endParaRPr>
          </a:p>
          <a:p>
            <a:pPr indent="0" lvl="0" marL="314999" rtl="0" algn="l">
              <a:spcBef>
                <a:spcPts val="0"/>
              </a:spcBef>
              <a:spcAft>
                <a:spcPts val="0"/>
              </a:spcAft>
              <a:buClr>
                <a:schemeClr val="dk1"/>
              </a:buClr>
              <a:buSzPts val="1800"/>
              <a:buNone/>
            </a:pPr>
            <a:r>
              <a:rPr b="1" lang="en-GB" sz="1400" strike="sngStrike">
                <a:solidFill>
                  <a:srgbClr val="FF0000"/>
                </a:solidFill>
                <a:latin typeface="Open Sans"/>
                <a:ea typeface="Open Sans"/>
                <a:cs typeface="Open Sans"/>
                <a:sym typeface="Open Sans"/>
              </a:rPr>
              <a:t>T10.2.1</a:t>
            </a:r>
            <a:r>
              <a:rPr lang="en-GB" sz="1400" strike="sngStrike">
                <a:solidFill>
                  <a:srgbClr val="FF0000"/>
                </a:solidFill>
                <a:latin typeface="Open Sans"/>
                <a:ea typeface="Open Sans"/>
                <a:cs typeface="Open Sans"/>
                <a:sym typeface="Open Sans"/>
              </a:rPr>
              <a:t> Research and develop programme proposal </a:t>
            </a:r>
            <a:endParaRPr sz="1400" strike="sngStrike">
              <a:solidFill>
                <a:srgbClr val="FF0000"/>
              </a:solidFill>
              <a:latin typeface="Open Sans"/>
              <a:ea typeface="Open Sans"/>
              <a:cs typeface="Open Sans"/>
              <a:sym typeface="Open Sans"/>
            </a:endParaRPr>
          </a:p>
          <a:p>
            <a:pPr indent="0" lvl="0" marL="314999" rtl="0" algn="l">
              <a:spcBef>
                <a:spcPts val="0"/>
              </a:spcBef>
              <a:spcAft>
                <a:spcPts val="0"/>
              </a:spcAft>
              <a:buClr>
                <a:schemeClr val="dk1"/>
              </a:buClr>
              <a:buSzPts val="1800"/>
              <a:buNone/>
            </a:pPr>
            <a:r>
              <a:t/>
            </a:r>
            <a:endParaRPr sz="1400" strike="sngStrike">
              <a:solidFill>
                <a:srgbClr val="FF0000"/>
              </a:solidFill>
              <a:latin typeface="Open Sans"/>
              <a:ea typeface="Open Sans"/>
              <a:cs typeface="Open Sans"/>
              <a:sym typeface="Open Sans"/>
            </a:endParaRPr>
          </a:p>
          <a:p>
            <a:pPr indent="0" lvl="0" marL="314999" rtl="0" algn="l">
              <a:spcBef>
                <a:spcPts val="0"/>
              </a:spcBef>
              <a:spcAft>
                <a:spcPts val="0"/>
              </a:spcAft>
              <a:buClr>
                <a:schemeClr val="dk1"/>
              </a:buClr>
              <a:buSzPts val="1800"/>
              <a:buNone/>
            </a:pPr>
            <a:r>
              <a:rPr b="1" lang="en-GB" sz="1400">
                <a:latin typeface="Open Sans"/>
                <a:ea typeface="Open Sans"/>
                <a:cs typeface="Open Sans"/>
                <a:sym typeface="Open Sans"/>
              </a:rPr>
              <a:t>Additional tasks added in light of COVID 19: </a:t>
            </a:r>
            <a:endParaRPr b="1" sz="1400">
              <a:latin typeface="Open Sans"/>
              <a:ea typeface="Open Sans"/>
              <a:cs typeface="Open Sans"/>
              <a:sym typeface="Open Sans"/>
            </a:endParaRPr>
          </a:p>
          <a:p>
            <a:pPr indent="0" lvl="0" marL="314999" rtl="0" algn="l">
              <a:spcBef>
                <a:spcPts val="0"/>
              </a:spcBef>
              <a:spcAft>
                <a:spcPts val="0"/>
              </a:spcAft>
              <a:buClr>
                <a:schemeClr val="dk1"/>
              </a:buClr>
              <a:buSzPts val="1800"/>
              <a:buNone/>
            </a:pPr>
            <a:r>
              <a:rPr lang="en-GB" sz="1400">
                <a:latin typeface="Open Sans"/>
                <a:ea typeface="Open Sans"/>
                <a:cs typeface="Open Sans"/>
                <a:sym typeface="Open Sans"/>
              </a:rPr>
              <a:t>Scope and produce online video workshop for primary schools</a:t>
            </a:r>
            <a:endParaRPr sz="1400">
              <a:latin typeface="Open Sans"/>
              <a:ea typeface="Open Sans"/>
              <a:cs typeface="Open Sans"/>
              <a:sym typeface="Open Sans"/>
            </a:endParaRPr>
          </a:p>
          <a:p>
            <a:pPr indent="0" lvl="0" marL="314999" rtl="0" algn="l">
              <a:spcBef>
                <a:spcPts val="0"/>
              </a:spcBef>
              <a:spcAft>
                <a:spcPts val="0"/>
              </a:spcAft>
              <a:buClr>
                <a:schemeClr val="dk1"/>
              </a:buClr>
              <a:buSzPts val="1800"/>
              <a:buNone/>
            </a:pPr>
            <a:r>
              <a:rPr lang="en-GB" sz="1400">
                <a:latin typeface="Open Sans"/>
                <a:ea typeface="Open Sans"/>
                <a:cs typeface="Open Sans"/>
                <a:sym typeface="Open Sans"/>
              </a:rPr>
              <a:t>Deliver science based workshop for families on the Collection</a:t>
            </a:r>
            <a:endParaRPr sz="1400">
              <a:latin typeface="Open Sans"/>
              <a:ea typeface="Open Sans"/>
              <a:cs typeface="Open Sans"/>
              <a:sym typeface="Open Sans"/>
            </a:endParaRPr>
          </a:p>
          <a:p>
            <a:pPr indent="457200" lvl="0" marL="45720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1600"/>
              </a:spcAft>
              <a:buClr>
                <a:schemeClr val="dk1"/>
              </a:buClr>
              <a:buSzPts val="1800"/>
              <a:buNone/>
            </a:pPr>
            <a:r>
              <a:rPr lang="en-GB"/>
              <a:t>92</a:t>
            </a:r>
            <a:endParaRPr/>
          </a:p>
        </p:txBody>
      </p:sp>
      <p:sp>
        <p:nvSpPr>
          <p:cNvPr id="607" name="Google Shape;607;p8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608" name="Google Shape;608;p89"/>
          <p:cNvSpPr txBox="1"/>
          <p:nvPr>
            <p:ph type="title"/>
          </p:nvPr>
        </p:nvSpPr>
        <p:spPr>
          <a:xfrm>
            <a:off x="311700" y="241667"/>
            <a:ext cx="8520600" cy="763500"/>
          </a:xfrm>
          <a:prstGeom prst="rect">
            <a:avLst/>
          </a:prstGeom>
          <a:solidFill>
            <a:srgbClr val="1C4587"/>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000">
                <a:solidFill>
                  <a:srgbClr val="BF9000"/>
                </a:solidFill>
                <a:latin typeface="Open Sans"/>
                <a:ea typeface="Open Sans"/>
                <a:cs typeface="Open Sans"/>
                <a:sym typeface="Open Sans"/>
              </a:rPr>
              <a:t>Priority 2. Public Engagement - Education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2" name="Shape 612"/>
        <p:cNvGrpSpPr/>
        <p:nvPr/>
      </p:nvGrpSpPr>
      <p:grpSpPr>
        <a:xfrm>
          <a:off x="0" y="0"/>
          <a:ext cx="0" cy="0"/>
          <a:chOff x="0" y="0"/>
          <a:chExt cx="0" cy="0"/>
        </a:xfrm>
      </p:grpSpPr>
      <p:sp>
        <p:nvSpPr>
          <p:cNvPr id="613" name="Google Shape;613;p90"/>
          <p:cNvSpPr txBox="1"/>
          <p:nvPr>
            <p:ph idx="1" type="body"/>
          </p:nvPr>
        </p:nvSpPr>
        <p:spPr>
          <a:xfrm>
            <a:off x="311700" y="1005175"/>
            <a:ext cx="8709300" cy="4738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800"/>
              <a:buNone/>
            </a:pPr>
            <a:r>
              <a:rPr b="1" lang="en-GB" sz="1800"/>
              <a:t>  Responsible:  Maria  Accountable: Jill    Timeline:</a:t>
            </a:r>
            <a:r>
              <a:rPr lang="en-GB" sz="1800">
                <a:solidFill>
                  <a:schemeClr val="dk1"/>
                </a:solidFill>
                <a:latin typeface="Open Sans"/>
                <a:ea typeface="Open Sans"/>
                <a:cs typeface="Open Sans"/>
                <a:sym typeface="Open Sans"/>
              </a:rPr>
              <a:t> </a:t>
            </a:r>
            <a:r>
              <a:rPr lang="en-GB" sz="1800">
                <a:latin typeface="Open Sans"/>
                <a:ea typeface="Open Sans"/>
                <a:cs typeface="Open Sans"/>
                <a:sym typeface="Open Sans"/>
              </a:rPr>
              <a:t>Summer 2020</a:t>
            </a:r>
            <a:r>
              <a:rPr lang="en-GB" sz="1800">
                <a:solidFill>
                  <a:schemeClr val="dk1"/>
                </a:solidFill>
                <a:latin typeface="Open Sans"/>
                <a:ea typeface="Open Sans"/>
                <a:cs typeface="Open Sans"/>
                <a:sym typeface="Open Sans"/>
              </a:rPr>
              <a:t>   </a:t>
            </a:r>
            <a:r>
              <a:rPr b="1" lang="en-GB" sz="1800">
                <a:solidFill>
                  <a:schemeClr val="dk1"/>
                </a:solidFill>
                <a:latin typeface="Open Sans"/>
                <a:ea typeface="Open Sans"/>
                <a:cs typeface="Open Sans"/>
                <a:sym typeface="Open Sans"/>
              </a:rPr>
              <a:t>Budget:</a:t>
            </a:r>
            <a:r>
              <a:rPr lang="en-GB" sz="1800">
                <a:solidFill>
                  <a:schemeClr val="dk1"/>
                </a:solidFill>
                <a:latin typeface="Open Sans"/>
                <a:ea typeface="Open Sans"/>
                <a:cs typeface="Open Sans"/>
                <a:sym typeface="Open Sans"/>
              </a:rPr>
              <a:t> Education</a:t>
            </a:r>
            <a:r>
              <a:rPr b="1" lang="en-GB" sz="1800"/>
              <a:t>   </a:t>
            </a:r>
            <a:r>
              <a:rPr b="1" lang="en-GB"/>
              <a:t>                           </a:t>
            </a:r>
            <a:endParaRPr b="1" i="1"/>
          </a:p>
          <a:p>
            <a:pPr indent="0" lvl="0" marL="457200" rtl="0" algn="l">
              <a:lnSpc>
                <a:spcPct val="90000"/>
              </a:lnSpc>
              <a:spcBef>
                <a:spcPts val="1000"/>
              </a:spcBef>
              <a:spcAft>
                <a:spcPts val="0"/>
              </a:spcAft>
              <a:buClr>
                <a:schemeClr val="dk1"/>
              </a:buClr>
              <a:buSzPts val="1800"/>
              <a:buNone/>
            </a:pPr>
            <a:r>
              <a:t/>
            </a:r>
            <a:endParaRPr i="1" sz="1200">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rPr b="1" lang="en-GB" sz="1400">
                <a:solidFill>
                  <a:srgbClr val="000000"/>
                </a:solidFill>
                <a:latin typeface="Open Sans"/>
                <a:ea typeface="Open Sans"/>
                <a:cs typeface="Open Sans"/>
                <a:sym typeface="Open Sans"/>
              </a:rPr>
              <a:t>T11</a:t>
            </a:r>
            <a:r>
              <a:rPr b="1" lang="en-GB" sz="1400">
                <a:solidFill>
                  <a:srgbClr val="000000"/>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  </a:t>
            </a:r>
            <a:r>
              <a:rPr b="1" lang="en-GB" sz="1400">
                <a:latin typeface="Open Sans"/>
                <a:ea typeface="Open Sans"/>
                <a:cs typeface="Open Sans"/>
                <a:sym typeface="Open Sans"/>
              </a:rPr>
              <a:t>Art Camps for Kids (</a:t>
            </a:r>
            <a:r>
              <a:rPr lang="en-GB" sz="1400">
                <a:latin typeface="Open Sans"/>
                <a:ea typeface="Open Sans"/>
                <a:cs typeface="Open Sans"/>
                <a:sym typeface="Open Sans"/>
              </a:rPr>
              <a:t> in Feb ( Mid Term), April ( Easter), Summer and October (Mid Term)</a:t>
            </a:r>
            <a:endParaRPr sz="1400">
              <a:solidFill>
                <a:schemeClr val="dk1"/>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800"/>
              <a:buNone/>
            </a:pPr>
            <a:r>
              <a:rPr lang="en-GB" sz="1400">
                <a:latin typeface="Open Sans"/>
                <a:ea typeface="Open Sans"/>
                <a:cs typeface="Open Sans"/>
                <a:sym typeface="Open Sans"/>
              </a:rPr>
              <a:t>             </a:t>
            </a:r>
            <a:r>
              <a:rPr b="1" lang="en-GB" sz="1400">
                <a:latin typeface="Open Sans"/>
                <a:ea typeface="Open Sans"/>
                <a:cs typeface="Open Sans"/>
                <a:sym typeface="Open Sans"/>
              </a:rPr>
              <a:t> </a:t>
            </a:r>
            <a:r>
              <a:rPr b="1" lang="en-GB" sz="1200">
                <a:solidFill>
                  <a:schemeClr val="dk1"/>
                </a:solidFill>
                <a:latin typeface="Open Sans"/>
                <a:ea typeface="Open Sans"/>
                <a:cs typeface="Open Sans"/>
                <a:sym typeface="Open Sans"/>
              </a:rPr>
              <a:t>T</a:t>
            </a:r>
            <a:r>
              <a:rPr b="1" lang="en-GB" sz="1200">
                <a:latin typeface="Open Sans"/>
                <a:ea typeface="Open Sans"/>
                <a:cs typeface="Open Sans"/>
                <a:sym typeface="Open Sans"/>
              </a:rPr>
              <a:t>11.1.</a:t>
            </a:r>
            <a:r>
              <a:rPr lang="en-GB" sz="1200">
                <a:solidFill>
                  <a:schemeClr val="dk1"/>
                </a:solidFill>
                <a:latin typeface="Open Sans"/>
                <a:ea typeface="Open Sans"/>
                <a:cs typeface="Open Sans"/>
                <a:sym typeface="Open Sans"/>
              </a:rPr>
              <a:t>Review ex</a:t>
            </a:r>
            <a:r>
              <a:rPr lang="en-GB" sz="1200">
                <a:latin typeface="Open Sans"/>
                <a:ea typeface="Open Sans"/>
                <a:cs typeface="Open Sans"/>
                <a:sym typeface="Open Sans"/>
              </a:rPr>
              <a:t>isting business model to deliver camps       ✔️                                                                          Jan Q1</a:t>
            </a:r>
            <a:endParaRPr i="1" sz="12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800"/>
              <a:buNone/>
            </a:pPr>
            <a:r>
              <a:rPr i="1" lang="en-GB" sz="1200">
                <a:latin typeface="Open Sans"/>
                <a:ea typeface="Open Sans"/>
                <a:cs typeface="Open Sans"/>
                <a:sym typeface="Open Sans"/>
              </a:rPr>
              <a:t>            </a:t>
            </a:r>
            <a:r>
              <a:rPr b="1" i="1" lang="en-GB" sz="1200">
                <a:latin typeface="Open Sans"/>
                <a:ea typeface="Open Sans"/>
                <a:cs typeface="Open Sans"/>
                <a:sym typeface="Open Sans"/>
              </a:rPr>
              <a:t>    T11.2 </a:t>
            </a:r>
            <a:r>
              <a:rPr i="1" lang="en-GB" sz="1200">
                <a:latin typeface="Open Sans"/>
                <a:ea typeface="Open Sans"/>
                <a:cs typeface="Open Sans"/>
                <a:sym typeface="Open Sans"/>
              </a:rPr>
              <a:t>  </a:t>
            </a:r>
            <a:r>
              <a:rPr lang="en-GB" sz="1200">
                <a:latin typeface="Open Sans"/>
                <a:ea typeface="Open Sans"/>
                <a:cs typeface="Open Sans"/>
                <a:sym typeface="Open Sans"/>
              </a:rPr>
              <a:t>Find partners to deliver camps	  ✔️		                                                                          Jan Q1</a:t>
            </a:r>
            <a:endParaRPr sz="12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800"/>
              <a:buNone/>
            </a:pPr>
            <a:r>
              <a:t/>
            </a:r>
            <a:endParaRPr sz="1200">
              <a:latin typeface="Open Sans"/>
              <a:ea typeface="Open Sans"/>
              <a:cs typeface="Open Sans"/>
              <a:sym typeface="Open Sans"/>
            </a:endParaRPr>
          </a:p>
          <a:p>
            <a:pPr indent="0" lvl="0" marL="457200" rtl="0" algn="l">
              <a:lnSpc>
                <a:spcPct val="90000"/>
              </a:lnSpc>
              <a:spcBef>
                <a:spcPts val="1000"/>
              </a:spcBef>
              <a:spcAft>
                <a:spcPts val="0"/>
              </a:spcAft>
              <a:buClr>
                <a:schemeClr val="dk1"/>
              </a:buClr>
              <a:buSzPts val="1800"/>
              <a:buNone/>
            </a:pPr>
            <a:r>
              <a:rPr b="1" lang="en-GB" sz="1200">
                <a:latin typeface="Open Sans"/>
                <a:ea typeface="Open Sans"/>
                <a:cs typeface="Open Sans"/>
                <a:sym typeface="Open Sans"/>
              </a:rPr>
              <a:t>    </a:t>
            </a:r>
            <a:r>
              <a:rPr b="1" lang="en-GB" sz="1200">
                <a:solidFill>
                  <a:schemeClr val="dk1"/>
                </a:solidFill>
                <a:latin typeface="Open Sans"/>
                <a:ea typeface="Open Sans"/>
                <a:cs typeface="Open Sans"/>
                <a:sym typeface="Open Sans"/>
              </a:rPr>
              <a:t>T</a:t>
            </a:r>
            <a:r>
              <a:rPr b="1" lang="en-GB" sz="1200">
                <a:latin typeface="Open Sans"/>
                <a:ea typeface="Open Sans"/>
                <a:cs typeface="Open Sans"/>
                <a:sym typeface="Open Sans"/>
              </a:rPr>
              <a:t>11.3 </a:t>
            </a:r>
            <a:r>
              <a:rPr lang="en-GB" sz="1200">
                <a:latin typeface="Open Sans"/>
                <a:ea typeface="Open Sans"/>
                <a:cs typeface="Open Sans"/>
                <a:sym typeface="Open Sans"/>
              </a:rPr>
              <a:t> Support ( not deliver) marketing  of camps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800"/>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lnSpc>
                <a:spcPct val="90000"/>
              </a:lnSpc>
              <a:spcBef>
                <a:spcPts val="1600"/>
              </a:spcBef>
              <a:spcAft>
                <a:spcPts val="1600"/>
              </a:spcAft>
              <a:buClr>
                <a:schemeClr val="dk1"/>
              </a:buClr>
              <a:buSzPts val="1800"/>
              <a:buNone/>
            </a:pPr>
            <a:r>
              <a:t/>
            </a:r>
            <a:endParaRPr/>
          </a:p>
        </p:txBody>
      </p:sp>
      <p:sp>
        <p:nvSpPr>
          <p:cNvPr id="614" name="Google Shape;614;p9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615" name="Google Shape;615;p90"/>
          <p:cNvSpPr txBox="1"/>
          <p:nvPr>
            <p:ph type="title"/>
          </p:nvPr>
        </p:nvSpPr>
        <p:spPr>
          <a:xfrm>
            <a:off x="311700" y="241667"/>
            <a:ext cx="8520600" cy="763500"/>
          </a:xfrm>
          <a:prstGeom prst="rect">
            <a:avLst/>
          </a:prstGeom>
          <a:solidFill>
            <a:srgbClr val="1C4587"/>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000">
                <a:solidFill>
                  <a:srgbClr val="BF9000"/>
                </a:solidFill>
                <a:latin typeface="Open Sans"/>
                <a:ea typeface="Open Sans"/>
                <a:cs typeface="Open Sans"/>
                <a:sym typeface="Open Sans"/>
              </a:rPr>
              <a:t>Priority 2. Public Engagement - Education/ </a:t>
            </a:r>
            <a:endParaRPr/>
          </a:p>
        </p:txBody>
      </p:sp>
      <p:sp>
        <p:nvSpPr>
          <p:cNvPr id="616" name="Google Shape;616;p90"/>
          <p:cNvSpPr txBox="1"/>
          <p:nvPr/>
        </p:nvSpPr>
        <p:spPr>
          <a:xfrm>
            <a:off x="1338400" y="5830525"/>
            <a:ext cx="6359400" cy="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latin typeface="Open Sans"/>
              <a:ea typeface="Open Sans"/>
              <a:cs typeface="Open Sans"/>
              <a:sym typeface="Open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0" name="Shape 620"/>
        <p:cNvGrpSpPr/>
        <p:nvPr/>
      </p:nvGrpSpPr>
      <p:grpSpPr>
        <a:xfrm>
          <a:off x="0" y="0"/>
          <a:ext cx="0" cy="0"/>
          <a:chOff x="0" y="0"/>
          <a:chExt cx="0" cy="0"/>
        </a:xfrm>
      </p:grpSpPr>
      <p:sp>
        <p:nvSpPr>
          <p:cNvPr id="621" name="Google Shape;621;p91"/>
          <p:cNvSpPr txBox="1"/>
          <p:nvPr>
            <p:ph idx="1" type="body"/>
          </p:nvPr>
        </p:nvSpPr>
        <p:spPr>
          <a:xfrm>
            <a:off x="311700" y="1136075"/>
            <a:ext cx="8713500" cy="4955700"/>
          </a:xfrm>
          <a:prstGeom prst="rect">
            <a:avLst/>
          </a:prstGeom>
          <a:noFill/>
          <a:ln>
            <a:noFill/>
          </a:ln>
        </p:spPr>
        <p:txBody>
          <a:bodyPr anchorCtr="0" anchor="t" bIns="91425" lIns="91425" spcFirstLastPara="1" rIns="91425" wrap="square" tIns="91425">
            <a:noAutofit/>
          </a:bodyPr>
          <a:lstStyle/>
          <a:p>
            <a:pPr indent="0" lvl="0" marL="114300" rtl="0" algn="l">
              <a:lnSpc>
                <a:spcPct val="90000"/>
              </a:lnSpc>
              <a:spcBef>
                <a:spcPts val="0"/>
              </a:spcBef>
              <a:spcAft>
                <a:spcPts val="0"/>
              </a:spcAft>
              <a:buClr>
                <a:schemeClr val="dk1"/>
              </a:buClr>
              <a:buSzPts val="1800"/>
              <a:buNone/>
            </a:pPr>
            <a:r>
              <a:rPr b="1" lang="en-GB" sz="1800"/>
              <a:t>Responsible:  Maria               Timeline:</a:t>
            </a:r>
            <a:r>
              <a:rPr lang="en-GB" sz="1800">
                <a:solidFill>
                  <a:schemeClr val="dk1"/>
                </a:solidFill>
                <a:latin typeface="Open Sans"/>
                <a:ea typeface="Open Sans"/>
                <a:cs typeface="Open Sans"/>
                <a:sym typeface="Open Sans"/>
              </a:rPr>
              <a:t>: Q1 &amp; 2 (Jan -  April)    </a:t>
            </a:r>
            <a:r>
              <a:rPr b="1" lang="en-GB" sz="1800">
                <a:solidFill>
                  <a:schemeClr val="dk1"/>
                </a:solidFill>
                <a:latin typeface="Open Sans"/>
                <a:ea typeface="Open Sans"/>
                <a:cs typeface="Open Sans"/>
                <a:sym typeface="Open Sans"/>
              </a:rPr>
              <a:t>Budget:</a:t>
            </a:r>
            <a:r>
              <a:rPr lang="en-GB" sz="1800">
                <a:solidFill>
                  <a:schemeClr val="dk1"/>
                </a:solidFill>
                <a:latin typeface="Open Sans"/>
                <a:ea typeface="Open Sans"/>
                <a:cs typeface="Open Sans"/>
                <a:sym typeface="Open Sans"/>
              </a:rPr>
              <a:t> Education</a:t>
            </a:r>
            <a:endParaRPr/>
          </a:p>
          <a:p>
            <a:pPr indent="0" lvl="0" marL="114300" rtl="0" algn="l">
              <a:lnSpc>
                <a:spcPct val="90000"/>
              </a:lnSpc>
              <a:spcBef>
                <a:spcPts val="0"/>
              </a:spcBef>
              <a:spcAft>
                <a:spcPts val="0"/>
              </a:spcAft>
              <a:buClr>
                <a:schemeClr val="dk1"/>
              </a:buClr>
              <a:buSzPts val="1800"/>
              <a:buNone/>
            </a:pPr>
            <a:r>
              <a:t/>
            </a:r>
            <a:endParaRPr/>
          </a:p>
          <a:p>
            <a:pPr indent="0" lvl="0" marL="114300" rtl="0" algn="l">
              <a:lnSpc>
                <a:spcPct val="90000"/>
              </a:lnSpc>
              <a:spcBef>
                <a:spcPts val="0"/>
              </a:spcBef>
              <a:spcAft>
                <a:spcPts val="0"/>
              </a:spcAft>
              <a:buClr>
                <a:schemeClr val="dk1"/>
              </a:buClr>
              <a:buSzPts val="1800"/>
              <a:buNone/>
            </a:pPr>
            <a:r>
              <a:t/>
            </a:r>
            <a:endParaRPr sz="1800">
              <a:solidFill>
                <a:schemeClr val="dk1"/>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b="1" lang="en-GB" sz="1800">
                <a:solidFill>
                  <a:schemeClr val="dk1"/>
                </a:solidFill>
                <a:latin typeface="Open Sans"/>
                <a:ea typeface="Open Sans"/>
                <a:cs typeface="Open Sans"/>
                <a:sym typeface="Open Sans"/>
              </a:rPr>
              <a:t>T</a:t>
            </a:r>
            <a:r>
              <a:rPr b="1" lang="en-GB" sz="1800">
                <a:latin typeface="Open Sans"/>
                <a:ea typeface="Open Sans"/>
                <a:cs typeface="Open Sans"/>
                <a:sym typeface="Open Sans"/>
              </a:rPr>
              <a:t>12 Public Programming/ Temporary Exhibitions</a:t>
            </a:r>
            <a:endParaRPr b="1" sz="1800">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t/>
            </a:r>
            <a:endParaRPr b="1" sz="1800">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b="1" lang="en-GB" sz="1800">
                <a:latin typeface="Open Sans"/>
                <a:ea typeface="Open Sans"/>
                <a:cs typeface="Open Sans"/>
                <a:sym typeface="Open Sans"/>
              </a:rPr>
              <a:t>T12.1 Best Costume goes to…   exhibition </a:t>
            </a:r>
            <a:r>
              <a:rPr b="1" lang="en-GB" sz="1800">
                <a:solidFill>
                  <a:srgbClr val="FF0000"/>
                </a:solidFill>
                <a:latin typeface="Open Sans"/>
                <a:ea typeface="Open Sans"/>
                <a:cs typeface="Open Sans"/>
                <a:sym typeface="Open Sans"/>
              </a:rPr>
              <a:t>extended to Nov (due to Covid)</a:t>
            </a:r>
            <a:endParaRPr b="1" sz="1800">
              <a:solidFill>
                <a:srgbClr val="FF0000"/>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b="1" lang="en-GB" sz="1400">
                <a:latin typeface="Open Sans"/>
                <a:ea typeface="Open Sans"/>
                <a:cs typeface="Open Sans"/>
                <a:sym typeface="Open Sans"/>
              </a:rPr>
              <a:t>        </a:t>
            </a:r>
            <a:endParaRPr b="1" sz="1400">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b="1" lang="en-GB" sz="1400">
                <a:latin typeface="Open Sans"/>
                <a:ea typeface="Open Sans"/>
                <a:cs typeface="Open Sans"/>
                <a:sym typeface="Open Sans"/>
              </a:rPr>
              <a:t>      </a:t>
            </a:r>
            <a:r>
              <a:rPr b="1" lang="en-GB" sz="1400">
                <a:latin typeface="Open Sans"/>
                <a:ea typeface="Open Sans"/>
                <a:cs typeface="Open Sans"/>
                <a:sym typeface="Open Sans"/>
              </a:rPr>
              <a:t> T12.1.1</a:t>
            </a:r>
            <a:r>
              <a:rPr lang="en-GB" sz="1400">
                <a:latin typeface="Open Sans"/>
                <a:ea typeface="Open Sans"/>
                <a:cs typeface="Open Sans"/>
                <a:sym typeface="Open Sans"/>
              </a:rPr>
              <a:t> Plan  and deliver </a:t>
            </a:r>
            <a:r>
              <a:rPr b="1" lang="en-GB" sz="1400">
                <a:latin typeface="Open Sans"/>
                <a:ea typeface="Open Sans"/>
                <a:cs typeface="Open Sans"/>
                <a:sym typeface="Open Sans"/>
              </a:rPr>
              <a:t>Public talks for ICAP exhibition</a:t>
            </a:r>
            <a:r>
              <a:rPr b="1" lang="en-GB" sz="1400">
                <a:latin typeface="Open Sans"/>
                <a:ea typeface="Open Sans"/>
                <a:cs typeface="Open Sans"/>
                <a:sym typeface="Open Sans"/>
              </a:rPr>
              <a:t> ✔️ July &amp; August programme confirmed ( 2 x lunchtime talks and one Saturday family event)</a:t>
            </a:r>
            <a:endParaRPr b="1" sz="1400">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t/>
            </a:r>
            <a:endParaRPr b="1" sz="14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800"/>
              <a:buNone/>
            </a:pPr>
            <a:r>
              <a:rPr lang="en-GB" sz="1400">
                <a:latin typeface="Open Sans"/>
                <a:ea typeface="Open Sans"/>
                <a:cs typeface="Open Sans"/>
                <a:sym typeface="Open Sans"/>
              </a:rPr>
              <a:t>  </a:t>
            </a:r>
            <a:r>
              <a:rPr b="1" lang="en-GB" sz="1400">
                <a:latin typeface="Open Sans"/>
                <a:ea typeface="Open Sans"/>
                <a:cs typeface="Open Sans"/>
                <a:sym typeface="Open Sans"/>
              </a:rPr>
              <a:t> </a:t>
            </a:r>
            <a:r>
              <a:rPr b="1" lang="en-GB" sz="1400" strike="sngStrike">
                <a:latin typeface="Open Sans"/>
                <a:ea typeface="Open Sans"/>
                <a:cs typeface="Open Sans"/>
                <a:sym typeface="Open Sans"/>
              </a:rPr>
              <a:t>	T12.1.2- Liaise with Collections regarding delivery of  an associated discovery guide </a:t>
            </a:r>
            <a:endParaRPr b="1" sz="1400" strike="sngStrike">
              <a:latin typeface="Open Sans"/>
              <a:ea typeface="Open Sans"/>
              <a:cs typeface="Open Sans"/>
              <a:sym typeface="Open Sans"/>
            </a:endParaRPr>
          </a:p>
          <a:p>
            <a:pPr indent="0" lvl="0" marL="0" rtl="0" algn="r">
              <a:lnSpc>
                <a:spcPct val="150000"/>
              </a:lnSpc>
              <a:spcBef>
                <a:spcPts val="0"/>
              </a:spcBef>
              <a:spcAft>
                <a:spcPts val="0"/>
              </a:spcAft>
              <a:buClr>
                <a:schemeClr val="dk1"/>
              </a:buClr>
              <a:buSzPts val="1800"/>
              <a:buNone/>
            </a:pPr>
            <a:r>
              <a:rPr b="1" lang="en-GB" sz="1400">
                <a:latin typeface="Open Sans"/>
                <a:ea typeface="Open Sans"/>
                <a:cs typeface="Open Sans"/>
                <a:sym typeface="Open Sans"/>
              </a:rPr>
              <a:t>   	</a:t>
            </a:r>
            <a:r>
              <a:rPr b="1" lang="en-GB" sz="1400">
                <a:solidFill>
                  <a:srgbClr val="000000"/>
                </a:solidFill>
                <a:latin typeface="Open Sans"/>
                <a:ea typeface="Open Sans"/>
                <a:cs typeface="Open Sans"/>
                <a:sym typeface="Open Sans"/>
              </a:rPr>
              <a:t>T</a:t>
            </a:r>
            <a:r>
              <a:rPr b="1" lang="en-GB" sz="1400" strike="sngStrike">
                <a:solidFill>
                  <a:srgbClr val="000000"/>
                </a:solidFill>
                <a:latin typeface="Open Sans"/>
                <a:ea typeface="Open Sans"/>
                <a:cs typeface="Open Sans"/>
                <a:sym typeface="Open Sans"/>
              </a:rPr>
              <a:t>12.1.3 Plan and deliver </a:t>
            </a:r>
            <a:r>
              <a:rPr lang="en-GB" sz="1400" strike="sngStrike">
                <a:solidFill>
                  <a:srgbClr val="000000"/>
                </a:solidFill>
                <a:latin typeface="Open Sans"/>
                <a:ea typeface="Open Sans"/>
                <a:cs typeface="Open Sans"/>
                <a:sym typeface="Open Sans"/>
              </a:rPr>
              <a:t>Kids Cult Costume Camp by Lumen   ( Feb or April) </a:t>
            </a:r>
            <a:r>
              <a:rPr lang="en-GB" sz="1400">
                <a:solidFill>
                  <a:srgbClr val="000000"/>
                </a:solidFill>
                <a:latin typeface="Open Sans"/>
                <a:ea typeface="Open Sans"/>
                <a:cs typeface="Open Sans"/>
                <a:sym typeface="Open Sans"/>
              </a:rPr>
              <a:t> </a:t>
            </a:r>
            <a:r>
              <a:rPr b="1" lang="en-GB" sz="1400">
                <a:solidFill>
                  <a:srgbClr val="000000"/>
                </a:solidFill>
                <a:latin typeface="Open Sans"/>
                <a:ea typeface="Open Sans"/>
                <a:cs typeface="Open Sans"/>
                <a:sym typeface="Open Sans"/>
              </a:rPr>
              <a:t>CANCELLED due to Covid</a:t>
            </a:r>
            <a:endParaRPr b="1" sz="1400">
              <a:solidFill>
                <a:srgbClr val="000000"/>
              </a:solidFill>
              <a:latin typeface="Open Sans"/>
              <a:ea typeface="Open Sans"/>
              <a:cs typeface="Open Sans"/>
              <a:sym typeface="Open Sans"/>
            </a:endParaRPr>
          </a:p>
          <a:p>
            <a:pPr indent="0" lvl="0" marL="0" rtl="0" algn="r">
              <a:lnSpc>
                <a:spcPct val="150000"/>
              </a:lnSpc>
              <a:spcBef>
                <a:spcPts val="0"/>
              </a:spcBef>
              <a:spcAft>
                <a:spcPts val="0"/>
              </a:spcAft>
              <a:buClr>
                <a:schemeClr val="dk1"/>
              </a:buClr>
              <a:buSzPts val="1800"/>
              <a:buNone/>
            </a:pPr>
            <a:r>
              <a:rPr b="1" lang="en-GB" sz="1400">
                <a:latin typeface="Open Sans"/>
                <a:ea typeface="Open Sans"/>
                <a:cs typeface="Open Sans"/>
                <a:sym typeface="Open Sans"/>
              </a:rPr>
              <a:t>  	T12.1.4 </a:t>
            </a:r>
            <a:r>
              <a:rPr lang="en-GB" sz="1400" strike="sngStrike">
                <a:latin typeface="Open Sans"/>
                <a:ea typeface="Open Sans"/>
                <a:cs typeface="Open Sans"/>
                <a:sym typeface="Open Sans"/>
              </a:rPr>
              <a:t>1 day adult costume workshop with Ella Daly </a:t>
            </a:r>
            <a:r>
              <a:rPr lang="en-GB" sz="1400">
                <a:latin typeface="Open Sans"/>
                <a:ea typeface="Open Sans"/>
                <a:cs typeface="Open Sans"/>
                <a:sym typeface="Open Sans"/>
              </a:rPr>
              <a:t>Masterclass with Joan Bergin - </a:t>
            </a:r>
            <a:r>
              <a:rPr b="1" lang="en-GB" sz="1400">
                <a:latin typeface="Open Sans"/>
                <a:ea typeface="Open Sans"/>
                <a:cs typeface="Open Sans"/>
                <a:sym typeface="Open Sans"/>
              </a:rPr>
              <a:t> Deferred to Q4 ( October 15)</a:t>
            </a:r>
            <a:endParaRPr b="1" sz="1400">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800"/>
              <a:buNone/>
            </a:pPr>
            <a:r>
              <a:rPr b="1" lang="en-GB" sz="1400">
                <a:latin typeface="Open Sans"/>
                <a:ea typeface="Open Sans"/>
                <a:cs typeface="Open Sans"/>
                <a:sym typeface="Open Sans"/>
              </a:rPr>
              <a:t>  	T12.1.5. </a:t>
            </a:r>
            <a:r>
              <a:rPr lang="en-GB" sz="1400">
                <a:latin typeface="Open Sans"/>
                <a:ea typeface="Open Sans"/>
                <a:cs typeface="Open Sans"/>
                <a:sym typeface="Open Sans"/>
              </a:rPr>
              <a:t>Liaise with Marketing to promote these events Q3/4</a:t>
            </a:r>
            <a:endParaRPr sz="1400">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800"/>
              <a:buNone/>
            </a:pPr>
            <a:r>
              <a:t/>
            </a:r>
            <a:endParaRPr sz="1400">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t/>
            </a:r>
            <a:endParaRPr sz="1400"/>
          </a:p>
        </p:txBody>
      </p:sp>
      <p:sp>
        <p:nvSpPr>
          <p:cNvPr id="622" name="Google Shape;622;p91"/>
          <p:cNvSpPr txBox="1"/>
          <p:nvPr>
            <p:ph type="title"/>
          </p:nvPr>
        </p:nvSpPr>
        <p:spPr>
          <a:xfrm>
            <a:off x="311700" y="241667"/>
            <a:ext cx="8520600" cy="763500"/>
          </a:xfrm>
          <a:prstGeom prst="rect">
            <a:avLst/>
          </a:prstGeom>
          <a:solidFill>
            <a:srgbClr val="1C4587"/>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000">
                <a:solidFill>
                  <a:srgbClr val="BF9000"/>
                </a:solidFill>
                <a:latin typeface="Open Sans"/>
                <a:ea typeface="Open Sans"/>
                <a:cs typeface="Open Sans"/>
                <a:sym typeface="Open Sans"/>
              </a:rPr>
              <a:t>Priority 2. Public Engagement - Education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sp>
        <p:nvSpPr>
          <p:cNvPr id="627" name="Google Shape;627;p92"/>
          <p:cNvSpPr txBox="1"/>
          <p:nvPr>
            <p:ph idx="1" type="body"/>
          </p:nvPr>
        </p:nvSpPr>
        <p:spPr>
          <a:xfrm>
            <a:off x="263300" y="1102198"/>
            <a:ext cx="8520600" cy="4955700"/>
          </a:xfrm>
          <a:prstGeom prst="rect">
            <a:avLst/>
          </a:prstGeom>
          <a:noFill/>
          <a:ln>
            <a:noFill/>
          </a:ln>
        </p:spPr>
        <p:txBody>
          <a:bodyPr anchorCtr="0" anchor="t" bIns="91425" lIns="91425" spcFirstLastPara="1" rIns="91425" wrap="square" tIns="91425">
            <a:noAutofit/>
          </a:bodyPr>
          <a:lstStyle/>
          <a:p>
            <a:pPr indent="0" lvl="0" marL="114300" rtl="0" algn="l">
              <a:lnSpc>
                <a:spcPct val="90000"/>
              </a:lnSpc>
              <a:spcBef>
                <a:spcPts val="0"/>
              </a:spcBef>
              <a:spcAft>
                <a:spcPts val="0"/>
              </a:spcAft>
              <a:buClr>
                <a:schemeClr val="dk1"/>
              </a:buClr>
              <a:buSzPts val="1800"/>
              <a:buNone/>
            </a:pPr>
            <a:r>
              <a:rPr b="1" lang="en-GB" sz="1400"/>
              <a:t>Responsible:  Maria            Accountable: Jill           Timeline:</a:t>
            </a:r>
            <a:r>
              <a:rPr lang="en-GB" sz="1400">
                <a:solidFill>
                  <a:schemeClr val="dk1"/>
                </a:solidFill>
                <a:latin typeface="Open Sans"/>
                <a:ea typeface="Open Sans"/>
                <a:cs typeface="Open Sans"/>
                <a:sym typeface="Open Sans"/>
              </a:rPr>
              <a:t>: Q2/3 2020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100">
                <a:solidFill>
                  <a:schemeClr val="dk1"/>
                </a:solidFill>
                <a:latin typeface="Open Sans"/>
                <a:ea typeface="Open Sans"/>
                <a:cs typeface="Open Sans"/>
                <a:sym typeface="Open Sans"/>
              </a:rPr>
              <a:t>Education</a:t>
            </a:r>
            <a:endParaRPr sz="1100">
              <a:latin typeface="Open Sans"/>
              <a:ea typeface="Open Sans"/>
              <a:cs typeface="Open Sans"/>
              <a:sym typeface="Open Sans"/>
            </a:endParaRPr>
          </a:p>
          <a:p>
            <a:pPr indent="0" lvl="0" marL="114300" rtl="0" algn="r">
              <a:lnSpc>
                <a:spcPct val="90000"/>
              </a:lnSpc>
              <a:spcBef>
                <a:spcPts val="0"/>
              </a:spcBef>
              <a:spcAft>
                <a:spcPts val="0"/>
              </a:spcAft>
              <a:buClr>
                <a:schemeClr val="dk1"/>
              </a:buClr>
              <a:buSzPts val="1800"/>
              <a:buNone/>
            </a:pPr>
            <a:r>
              <a:rPr lang="en-GB" sz="1100">
                <a:solidFill>
                  <a:schemeClr val="dk1"/>
                </a:solidFill>
                <a:latin typeface="Open Sans"/>
                <a:ea typeface="Open Sans"/>
                <a:cs typeface="Open Sans"/>
                <a:sym typeface="Open Sans"/>
              </a:rPr>
              <a:t>Public Programming/ Temporary Exhibitions</a:t>
            </a:r>
            <a:endParaRPr sz="1100">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t/>
            </a:r>
            <a:endParaRPr sz="1400" strike="sngStrike">
              <a:solidFill>
                <a:schemeClr val="dk1"/>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rPr b="1" lang="en-GB" sz="1600" strike="sngStrike">
                <a:solidFill>
                  <a:srgbClr val="FF0000"/>
                </a:solidFill>
                <a:latin typeface="Open Sans"/>
                <a:ea typeface="Open Sans"/>
                <a:cs typeface="Open Sans"/>
                <a:sym typeface="Open Sans"/>
              </a:rPr>
              <a:t>T</a:t>
            </a:r>
            <a:r>
              <a:rPr b="1" lang="en-GB" sz="1600" strike="sngStrike">
                <a:solidFill>
                  <a:srgbClr val="FF0000"/>
                </a:solidFill>
                <a:latin typeface="Open Sans"/>
                <a:ea typeface="Open Sans"/>
                <a:cs typeface="Open Sans"/>
                <a:sym typeface="Open Sans"/>
              </a:rPr>
              <a:t>12.2 </a:t>
            </a:r>
            <a:r>
              <a:rPr b="1" lang="en-GB" sz="1600" strike="sngStrike">
                <a:solidFill>
                  <a:srgbClr val="FF0000"/>
                </a:solidFill>
                <a:latin typeface="Open Sans"/>
                <a:ea typeface="Open Sans"/>
                <a:cs typeface="Open Sans"/>
                <a:sym typeface="Open Sans"/>
              </a:rPr>
              <a:t>Belonging exhibition Public Programming (April  to June)</a:t>
            </a:r>
            <a:endParaRPr b="1" sz="1600" strike="sngStrike">
              <a:solidFill>
                <a:srgbClr val="FF0000"/>
              </a:solidFill>
              <a:latin typeface="Open Sans"/>
              <a:ea typeface="Open Sans"/>
              <a:cs typeface="Open Sans"/>
              <a:sym typeface="Open Sans"/>
            </a:endParaRPr>
          </a:p>
          <a:p>
            <a:pPr indent="0" lvl="0" marL="114300" rtl="0" algn="l">
              <a:lnSpc>
                <a:spcPct val="90000"/>
              </a:lnSpc>
              <a:spcBef>
                <a:spcPts val="0"/>
              </a:spcBef>
              <a:spcAft>
                <a:spcPts val="0"/>
              </a:spcAft>
              <a:buClr>
                <a:schemeClr val="dk1"/>
              </a:buClr>
              <a:buSzPts val="1800"/>
              <a:buNone/>
            </a:pPr>
            <a:r>
              <a:t/>
            </a:r>
            <a:endParaRPr sz="1400" strike="sngStrike">
              <a:solidFill>
                <a:srgbClr val="FF0000"/>
              </a:solidFill>
            </a:endParaRPr>
          </a:p>
          <a:p>
            <a:pPr indent="0" lvl="0" marL="114300" rtl="0" algn="l">
              <a:lnSpc>
                <a:spcPct val="90000"/>
              </a:lnSpc>
              <a:spcBef>
                <a:spcPts val="0"/>
              </a:spcBef>
              <a:spcAft>
                <a:spcPts val="0"/>
              </a:spcAft>
              <a:buClr>
                <a:schemeClr val="dk1"/>
              </a:buClr>
              <a:buSzPts val="1800"/>
              <a:buNone/>
            </a:pPr>
            <a:r>
              <a:rPr b="1" lang="en-GB" sz="1400" strike="sngStrike">
                <a:solidFill>
                  <a:srgbClr val="FF0000"/>
                </a:solidFill>
                <a:latin typeface="Open Sans"/>
                <a:ea typeface="Open Sans"/>
                <a:cs typeface="Open Sans"/>
                <a:sym typeface="Open Sans"/>
              </a:rPr>
              <a:t>T</a:t>
            </a:r>
            <a:r>
              <a:rPr b="1" lang="en-GB" sz="1400" strike="sngStrike">
                <a:solidFill>
                  <a:srgbClr val="FF0000"/>
                </a:solidFill>
                <a:latin typeface="Open Sans"/>
                <a:ea typeface="Open Sans"/>
                <a:cs typeface="Open Sans"/>
                <a:sym typeface="Open Sans"/>
              </a:rPr>
              <a:t>12.2.1</a:t>
            </a:r>
            <a:r>
              <a:rPr b="1" lang="en-GB" sz="1800" strike="sngStrike">
                <a:solidFill>
                  <a:srgbClr val="FF0000"/>
                </a:solidFill>
                <a:latin typeface="Open Sans"/>
                <a:ea typeface="Open Sans"/>
                <a:cs typeface="Open Sans"/>
                <a:sym typeface="Open Sans"/>
              </a:rPr>
              <a:t> </a:t>
            </a:r>
            <a:r>
              <a:rPr lang="en-GB" sz="1600" strike="sngStrike">
                <a:solidFill>
                  <a:srgbClr val="FF0000"/>
                </a:solidFill>
              </a:rPr>
              <a:t>The Hunt Belonging Artists Series @UL or @LSAD</a:t>
            </a:r>
            <a:r>
              <a:rPr b="1" lang="en-GB" sz="1600" strike="sngStrike">
                <a:solidFill>
                  <a:srgbClr val="FF0000"/>
                </a:solidFill>
                <a:latin typeface="Open Sans"/>
                <a:ea typeface="Open Sans"/>
                <a:cs typeface="Open Sans"/>
                <a:sym typeface="Open Sans"/>
              </a:rPr>
              <a:t>  </a:t>
            </a:r>
            <a:r>
              <a:rPr b="1" lang="en-GB" sz="18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                        </a:t>
            </a:r>
            <a:endParaRPr b="1" sz="1400" strike="sngStrike">
              <a:solidFill>
                <a:srgbClr val="FF0000"/>
              </a:solidFill>
            </a:endParaRPr>
          </a:p>
          <a:p>
            <a:pPr indent="0" lvl="0" marL="0" rtl="0" algn="l">
              <a:lnSpc>
                <a:spcPct val="100000"/>
              </a:lnSpc>
              <a:spcBef>
                <a:spcPts val="0"/>
              </a:spcBef>
              <a:spcAft>
                <a:spcPts val="0"/>
              </a:spcAft>
              <a:buClr>
                <a:schemeClr val="dk1"/>
              </a:buClr>
              <a:buSzPts val="1100"/>
              <a:buNone/>
            </a:pPr>
            <a:r>
              <a:rPr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T12.2.1.1</a:t>
            </a:r>
            <a:r>
              <a:rPr lang="en-GB" sz="1400" strike="sngStrike">
                <a:solidFill>
                  <a:srgbClr val="FF0000"/>
                </a:solidFill>
                <a:latin typeface="Open Sans"/>
                <a:ea typeface="Open Sans"/>
                <a:cs typeface="Open Sans"/>
                <a:sym typeface="Open Sans"/>
              </a:rPr>
              <a:t>Lia</a:t>
            </a:r>
            <a:r>
              <a:rPr lang="en-GB" sz="1400" strike="sngStrike">
                <a:solidFill>
                  <a:srgbClr val="FF0000"/>
                </a:solidFill>
                <a:latin typeface="Open Sans"/>
                <a:ea typeface="Open Sans"/>
                <a:cs typeface="Open Sans"/>
                <a:sym typeface="Open Sans"/>
              </a:rPr>
              <a:t>ise with EIB to recruit three featured artists for virtual talks                         Q1 Jan</a:t>
            </a:r>
            <a:endParaRPr sz="1400" strike="sngStrike">
              <a:solidFill>
                <a:srgbClr val="FF0000"/>
              </a:solidFill>
              <a:latin typeface="Open Sans"/>
              <a:ea typeface="Open Sans"/>
              <a:cs typeface="Open Sans"/>
              <a:sym typeface="Open Sans"/>
            </a:endParaRPr>
          </a:p>
          <a:p>
            <a:pPr indent="-314999" lvl="0" marL="674999" rtl="0" algn="l">
              <a:lnSpc>
                <a:spcPct val="100000"/>
              </a:lnSpc>
              <a:spcBef>
                <a:spcPts val="0"/>
              </a:spcBef>
              <a:spcAft>
                <a:spcPts val="0"/>
              </a:spcAft>
              <a:buClr>
                <a:schemeClr val="dk1"/>
              </a:buClr>
              <a:buSzPts val="1100"/>
              <a:buNone/>
            </a:pPr>
            <a:r>
              <a:rPr b="1" lang="en-GB" sz="1400" strike="sngStrike">
                <a:solidFill>
                  <a:srgbClr val="FF0000"/>
                </a:solidFill>
                <a:latin typeface="Open Sans"/>
                <a:ea typeface="Open Sans"/>
                <a:cs typeface="Open Sans"/>
                <a:sym typeface="Open Sans"/>
              </a:rPr>
              <a:t>T12.2.1.2 </a:t>
            </a:r>
            <a:r>
              <a:rPr lang="en-GB" sz="1400" strike="sngStrike">
                <a:solidFill>
                  <a:srgbClr val="FF0000"/>
                </a:solidFill>
                <a:latin typeface="Open Sans"/>
                <a:ea typeface="Open Sans"/>
                <a:cs typeface="Open Sans"/>
                <a:sym typeface="Open Sans"/>
              </a:rPr>
              <a:t>Par</a:t>
            </a:r>
            <a:r>
              <a:rPr lang="en-GB" sz="1400" strike="sngStrike">
                <a:solidFill>
                  <a:srgbClr val="FF0000"/>
                </a:solidFill>
                <a:latin typeface="Open Sans"/>
                <a:ea typeface="Open Sans"/>
                <a:cs typeface="Open Sans"/>
                <a:sym typeface="Open Sans"/>
              </a:rPr>
              <a:t>tner with LSAD and UL to gain access their networks and to secure their venues/facilities  for these events </a:t>
            </a:r>
            <a:endParaRPr sz="1400" strike="sngStrike">
              <a:solidFill>
                <a:srgbClr val="FF0000"/>
              </a:solidFill>
              <a:latin typeface="Open Sans"/>
              <a:ea typeface="Open Sans"/>
              <a:cs typeface="Open Sans"/>
              <a:sym typeface="Open Sans"/>
            </a:endParaRPr>
          </a:p>
          <a:p>
            <a:pPr indent="0" lvl="0" marL="405000" rtl="0" algn="l">
              <a:lnSpc>
                <a:spcPct val="100000"/>
              </a:lnSpc>
              <a:spcBef>
                <a:spcPts val="0"/>
              </a:spcBef>
              <a:spcAft>
                <a:spcPts val="0"/>
              </a:spcAft>
              <a:buClr>
                <a:schemeClr val="dk1"/>
              </a:buClr>
              <a:buSzPts val="1100"/>
              <a:buNone/>
            </a:pPr>
            <a:r>
              <a:rPr b="1" lang="en-GB" sz="1400" strike="sngStrike">
                <a:solidFill>
                  <a:srgbClr val="FF0000"/>
                </a:solidFill>
                <a:latin typeface="Open Sans"/>
                <a:ea typeface="Open Sans"/>
                <a:cs typeface="Open Sans"/>
                <a:sym typeface="Open Sans"/>
              </a:rPr>
              <a:t>T312.2.1.3</a:t>
            </a:r>
            <a:r>
              <a:rPr lang="en-GB" sz="1400" strike="sngStrike">
                <a:solidFill>
                  <a:srgbClr val="FF0000"/>
                </a:solidFill>
                <a:latin typeface="Open Sans"/>
                <a:ea typeface="Open Sans"/>
                <a:cs typeface="Open Sans"/>
                <a:sym typeface="Open Sans"/>
              </a:rPr>
              <a:t>    Assess streaming facilities in LSAD and UL. Get agreement that these will be augmented if necessary                                                     </a:t>
            </a:r>
            <a:endParaRPr sz="1400" strike="sngStrike">
              <a:solidFill>
                <a:srgbClr val="FF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None/>
            </a:pPr>
            <a:r>
              <a:rPr lang="en-GB" sz="1400" strike="sngStrike">
                <a:solidFill>
                  <a:srgbClr val="FF0000"/>
                </a:solidFill>
                <a:latin typeface="Open Sans"/>
                <a:ea typeface="Open Sans"/>
                <a:cs typeface="Open Sans"/>
                <a:sym typeface="Open Sans"/>
              </a:rPr>
              <a:t>   </a:t>
            </a:r>
            <a:r>
              <a:rPr b="1" lang="en-GB" sz="1400" strike="sngStrike">
                <a:solidFill>
                  <a:srgbClr val="FF0000"/>
                </a:solidFill>
                <a:latin typeface="Open Sans"/>
                <a:ea typeface="Open Sans"/>
                <a:cs typeface="Open Sans"/>
                <a:sym typeface="Open Sans"/>
              </a:rPr>
              <a:t>     T12.21.4  </a:t>
            </a:r>
            <a:r>
              <a:rPr lang="en-GB" sz="1400" strike="sngStrike">
                <a:solidFill>
                  <a:srgbClr val="FF0000"/>
                </a:solidFill>
                <a:latin typeface="Open Sans"/>
                <a:ea typeface="Open Sans"/>
                <a:cs typeface="Open Sans"/>
                <a:sym typeface="Open Sans"/>
              </a:rPr>
              <a:t>    Confirm list of artist to participate in the programme 				         Q1 Feb </a:t>
            </a:r>
            <a:endParaRPr sz="1400" strike="sngStrike">
              <a:solidFill>
                <a:srgbClr val="FF0000"/>
              </a:solidFill>
              <a:latin typeface="Open Sans"/>
              <a:ea typeface="Open Sans"/>
              <a:cs typeface="Open Sans"/>
              <a:sym typeface="Open Sans"/>
            </a:endParaRPr>
          </a:p>
          <a:p>
            <a:pPr indent="-97199" lvl="0" marL="457200" rtl="0" algn="l">
              <a:lnSpc>
                <a:spcPct val="100000"/>
              </a:lnSpc>
              <a:spcBef>
                <a:spcPts val="0"/>
              </a:spcBef>
              <a:spcAft>
                <a:spcPts val="0"/>
              </a:spcAft>
              <a:buClr>
                <a:schemeClr val="dk1"/>
              </a:buClr>
              <a:buSzPts val="1100"/>
              <a:buNone/>
            </a:pPr>
            <a:r>
              <a:t/>
            </a:r>
            <a:endParaRPr b="1" sz="600" strike="sngStrike">
              <a:solidFill>
                <a:srgbClr val="FF0000"/>
              </a:solidFill>
              <a:latin typeface="Open Sans"/>
              <a:ea typeface="Open Sans"/>
              <a:cs typeface="Open Sans"/>
              <a:sym typeface="Open Sans"/>
            </a:endParaRPr>
          </a:p>
          <a:p>
            <a:pPr indent="360000" lvl="0" marL="0" rtl="0" algn="l">
              <a:lnSpc>
                <a:spcPct val="100000"/>
              </a:lnSpc>
              <a:spcBef>
                <a:spcPts val="0"/>
              </a:spcBef>
              <a:spcAft>
                <a:spcPts val="0"/>
              </a:spcAft>
              <a:buClr>
                <a:schemeClr val="dk1"/>
              </a:buClr>
              <a:buSzPts val="1100"/>
              <a:buNone/>
            </a:pPr>
            <a:r>
              <a:rPr b="1" lang="en-GB" sz="1400" strike="sngStrike">
                <a:solidFill>
                  <a:srgbClr val="FF0000"/>
                </a:solidFill>
                <a:latin typeface="Open Sans"/>
                <a:ea typeface="Open Sans"/>
                <a:cs typeface="Open Sans"/>
                <a:sym typeface="Open Sans"/>
              </a:rPr>
              <a:t>T12.21.5</a:t>
            </a:r>
            <a:r>
              <a:rPr lang="en-GB" sz="1400" strike="sngStrike">
                <a:solidFill>
                  <a:srgbClr val="FF0000"/>
                </a:solidFill>
                <a:latin typeface="Open Sans"/>
                <a:ea typeface="Open Sans"/>
                <a:cs typeface="Open Sans"/>
                <a:sym typeface="Open Sans"/>
              </a:rPr>
              <a:t>   Coordinate and agree programme with artists and partners                               Q1 March</a:t>
            </a:r>
            <a:endParaRPr sz="1400" strike="sngStrike">
              <a:solidFill>
                <a:srgbClr val="FF0000"/>
              </a:solidFill>
              <a:latin typeface="Open Sans"/>
              <a:ea typeface="Open Sans"/>
              <a:cs typeface="Open Sans"/>
              <a:sym typeface="Open Sans"/>
            </a:endParaRPr>
          </a:p>
          <a:p>
            <a:pPr indent="360000" lvl="0" marL="0" rtl="0" algn="l">
              <a:lnSpc>
                <a:spcPct val="100000"/>
              </a:lnSpc>
              <a:spcBef>
                <a:spcPts val="0"/>
              </a:spcBef>
              <a:spcAft>
                <a:spcPts val="0"/>
              </a:spcAft>
              <a:buClr>
                <a:schemeClr val="dk1"/>
              </a:buClr>
              <a:buSzPts val="1100"/>
              <a:buNone/>
            </a:pPr>
            <a:r>
              <a:rPr b="1" lang="en-GB" sz="1400" strike="sngStrike">
                <a:solidFill>
                  <a:srgbClr val="FF0000"/>
                </a:solidFill>
                <a:latin typeface="Open Sans"/>
                <a:ea typeface="Open Sans"/>
                <a:cs typeface="Open Sans"/>
                <a:sym typeface="Open Sans"/>
              </a:rPr>
              <a:t>T12.2.1.6</a:t>
            </a:r>
            <a:r>
              <a:rPr lang="en-GB" sz="1400" strike="sngStrike">
                <a:solidFill>
                  <a:srgbClr val="FF0000"/>
                </a:solidFill>
                <a:latin typeface="Open Sans"/>
                <a:ea typeface="Open Sans"/>
                <a:cs typeface="Open Sans"/>
                <a:sym typeface="Open Sans"/>
              </a:rPr>
              <a:t>  Agree marketing plan with partners and roll out    					Q1 March                                                   </a:t>
            </a:r>
            <a:endParaRPr sz="1400" strike="sngStrike">
              <a:solidFill>
                <a:srgbClr val="FF0000"/>
              </a:solidFill>
              <a:latin typeface="Open Sans"/>
              <a:ea typeface="Open Sans"/>
              <a:cs typeface="Open Sans"/>
              <a:sym typeface="Open Sans"/>
            </a:endParaRPr>
          </a:p>
          <a:p>
            <a:pPr indent="360000" lvl="0" marL="0" rtl="0" algn="l">
              <a:lnSpc>
                <a:spcPct val="100000"/>
              </a:lnSpc>
              <a:spcBef>
                <a:spcPts val="0"/>
              </a:spcBef>
              <a:spcAft>
                <a:spcPts val="0"/>
              </a:spcAft>
              <a:buClr>
                <a:schemeClr val="dk1"/>
              </a:buClr>
              <a:buSzPts val="1100"/>
              <a:buNone/>
            </a:pPr>
            <a:r>
              <a:rPr b="1" lang="en-GB" sz="1400" strike="sngStrike">
                <a:solidFill>
                  <a:srgbClr val="FF0000"/>
                </a:solidFill>
                <a:latin typeface="Open Sans"/>
                <a:ea typeface="Open Sans"/>
                <a:cs typeface="Open Sans"/>
                <a:sym typeface="Open Sans"/>
              </a:rPr>
              <a:t>T12.2.1.7 </a:t>
            </a:r>
            <a:r>
              <a:rPr lang="en-GB" sz="1400" strike="sngStrike">
                <a:solidFill>
                  <a:srgbClr val="FF0000"/>
                </a:solidFill>
                <a:latin typeface="Open Sans"/>
                <a:ea typeface="Open Sans"/>
                <a:cs typeface="Open Sans"/>
                <a:sym typeface="Open Sans"/>
              </a:rPr>
              <a:t>   Deliver one monthly virtual lecture  April to June                                         Q2  April/June</a:t>
            </a:r>
            <a:endParaRPr sz="1400" strike="sngStrike">
              <a:solidFill>
                <a:srgbClr val="FF0000"/>
              </a:solidFill>
              <a:latin typeface="Open Sans"/>
              <a:ea typeface="Open Sans"/>
              <a:cs typeface="Open Sans"/>
              <a:sym typeface="Open Sans"/>
            </a:endParaRPr>
          </a:p>
          <a:p>
            <a:pPr indent="360000" lvl="0" marL="0" rtl="0" algn="l">
              <a:lnSpc>
                <a:spcPct val="100000"/>
              </a:lnSpc>
              <a:spcBef>
                <a:spcPts val="0"/>
              </a:spcBef>
              <a:spcAft>
                <a:spcPts val="0"/>
              </a:spcAft>
              <a:buClr>
                <a:schemeClr val="dk1"/>
              </a:buClr>
              <a:buSzPts val="1100"/>
              <a:buNone/>
            </a:pPr>
            <a:r>
              <a:t/>
            </a:r>
            <a:endParaRPr sz="1400" strike="sngStrike">
              <a:solidFill>
                <a:srgbClr val="FF0000"/>
              </a:solidFill>
              <a:latin typeface="Open Sans"/>
              <a:ea typeface="Open Sans"/>
              <a:cs typeface="Open Sans"/>
              <a:sym typeface="Open Sans"/>
            </a:endParaRPr>
          </a:p>
          <a:p>
            <a:pPr indent="360000" lvl="0" marL="0" rtl="0" algn="l">
              <a:lnSpc>
                <a:spcPct val="100000"/>
              </a:lnSpc>
              <a:spcBef>
                <a:spcPts val="0"/>
              </a:spcBef>
              <a:spcAft>
                <a:spcPts val="0"/>
              </a:spcAft>
              <a:buClr>
                <a:schemeClr val="dk1"/>
              </a:buClr>
              <a:buSzPts val="1100"/>
              <a:buNone/>
            </a:pPr>
            <a:r>
              <a:t/>
            </a:r>
            <a:endParaRPr sz="1400" strike="sngStrike">
              <a:solidFill>
                <a:srgbClr val="FF0000"/>
              </a:solidFill>
              <a:latin typeface="Open Sans"/>
              <a:ea typeface="Open Sans"/>
              <a:cs typeface="Open Sans"/>
              <a:sym typeface="Open Sans"/>
            </a:endParaRPr>
          </a:p>
          <a:p>
            <a:pPr indent="0" lvl="0" marL="114300" rtl="0" algn="l">
              <a:spcBef>
                <a:spcPts val="0"/>
              </a:spcBef>
              <a:spcAft>
                <a:spcPts val="0"/>
              </a:spcAft>
              <a:buClr>
                <a:schemeClr val="dk1"/>
              </a:buClr>
              <a:buSzPts val="1800"/>
              <a:buNone/>
            </a:pPr>
            <a:r>
              <a:rPr b="1" lang="en-GB" sz="1800" strike="sngStrike">
                <a:solidFill>
                  <a:srgbClr val="FF0000"/>
                </a:solidFill>
              </a:rPr>
              <a:t>T12.3 </a:t>
            </a:r>
            <a:r>
              <a:rPr lang="en-GB" sz="1800" strike="sngStrike">
                <a:solidFill>
                  <a:srgbClr val="FF0000"/>
                </a:solidFill>
              </a:rPr>
              <a:t>Coordinate and support delivery of </a:t>
            </a:r>
            <a:r>
              <a:rPr b="1" lang="en-GB" sz="1400" strike="sngStrike">
                <a:solidFill>
                  <a:srgbClr val="FF0000"/>
                </a:solidFill>
                <a:latin typeface="Arial"/>
                <a:ea typeface="Arial"/>
                <a:cs typeface="Arial"/>
                <a:sym typeface="Arial"/>
              </a:rPr>
              <a:t>T2.1.7 </a:t>
            </a:r>
            <a:r>
              <a:rPr lang="en-GB" sz="1400" strike="sngStrike">
                <a:solidFill>
                  <a:srgbClr val="FF0000"/>
                </a:solidFill>
                <a:latin typeface="Open Sans"/>
                <a:ea typeface="Open Sans"/>
                <a:cs typeface="Open Sans"/>
                <a:sym typeface="Open Sans"/>
              </a:rPr>
              <a:t>Belonging </a:t>
            </a:r>
            <a:r>
              <a:rPr lang="en-GB" sz="1400" strike="sngStrike">
                <a:solidFill>
                  <a:srgbClr val="FF0000"/>
                </a:solidFill>
                <a:latin typeface="Open Sans"/>
                <a:ea typeface="Open Sans"/>
                <a:cs typeface="Open Sans"/>
                <a:sym typeface="Open Sans"/>
              </a:rPr>
              <a:t>Interpretation &amp; participation performances by: Cikada, Dance Limerick, Music Generation </a:t>
            </a:r>
            <a:r>
              <a:rPr b="1" lang="en-GB" sz="1400" strike="sngStrike">
                <a:solidFill>
                  <a:srgbClr val="FF0000"/>
                </a:solidFill>
                <a:latin typeface="Arial"/>
                <a:ea typeface="Arial"/>
                <a:cs typeface="Arial"/>
                <a:sym typeface="Arial"/>
              </a:rPr>
              <a:t> </a:t>
            </a:r>
            <a:endParaRPr sz="1400" strike="sngStrike">
              <a:solidFill>
                <a:srgbClr val="FF0000"/>
              </a:solidFill>
              <a:latin typeface="Open Sans"/>
              <a:ea typeface="Open Sans"/>
              <a:cs typeface="Open Sans"/>
              <a:sym typeface="Open Sans"/>
            </a:endParaRPr>
          </a:p>
          <a:p>
            <a:pPr indent="0" lvl="0" marL="114300" rtl="0" algn="l">
              <a:spcBef>
                <a:spcPts val="0"/>
              </a:spcBef>
              <a:spcAft>
                <a:spcPts val="0"/>
              </a:spcAft>
              <a:buClr>
                <a:schemeClr val="dk1"/>
              </a:buClr>
              <a:buSzPts val="1800"/>
              <a:buNone/>
            </a:pPr>
            <a:r>
              <a:t/>
            </a:r>
            <a:endParaRPr sz="1400">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800"/>
              <a:buNone/>
            </a:pPr>
            <a:r>
              <a:rPr lang="en-GB" sz="1400">
                <a:solidFill>
                  <a:schemeClr val="dk1"/>
                </a:solidFill>
                <a:latin typeface="Open Sans"/>
                <a:ea typeface="Open Sans"/>
                <a:cs typeface="Open Sans"/>
                <a:sym typeface="Open Sans"/>
              </a:rPr>
              <a:t> </a:t>
            </a:r>
            <a:endParaRPr sz="1400"/>
          </a:p>
          <a:p>
            <a:pPr indent="0" lvl="0" marL="114300" rtl="0" algn="l">
              <a:lnSpc>
                <a:spcPct val="90000"/>
              </a:lnSpc>
              <a:spcBef>
                <a:spcPts val="0"/>
              </a:spcBef>
              <a:spcAft>
                <a:spcPts val="0"/>
              </a:spcAft>
              <a:buClr>
                <a:schemeClr val="dk1"/>
              </a:buClr>
              <a:buSzPts val="1800"/>
              <a:buNone/>
            </a:pPr>
            <a:r>
              <a:t/>
            </a:r>
            <a:endParaRPr sz="1800"/>
          </a:p>
        </p:txBody>
      </p:sp>
      <p:sp>
        <p:nvSpPr>
          <p:cNvPr id="628" name="Google Shape;628;p92"/>
          <p:cNvSpPr txBox="1"/>
          <p:nvPr>
            <p:ph type="title"/>
          </p:nvPr>
        </p:nvSpPr>
        <p:spPr>
          <a:xfrm>
            <a:off x="311700" y="241667"/>
            <a:ext cx="8520600" cy="763500"/>
          </a:xfrm>
          <a:prstGeom prst="rect">
            <a:avLst/>
          </a:prstGeom>
          <a:solidFill>
            <a:srgbClr val="1C4587"/>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BF9000"/>
              </a:buClr>
              <a:buSzPts val="2800"/>
              <a:buFont typeface="Open Sans"/>
              <a:buNone/>
            </a:pPr>
            <a:r>
              <a:rPr lang="en-GB" sz="3000">
                <a:solidFill>
                  <a:srgbClr val="BF9000"/>
                </a:solidFill>
                <a:latin typeface="Open Sans"/>
                <a:ea typeface="Open Sans"/>
                <a:cs typeface="Open Sans"/>
                <a:sym typeface="Open Sans"/>
              </a:rPr>
              <a:t>Priority 2. Public Engagement - Education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32" name="Shape 632"/>
        <p:cNvGrpSpPr/>
        <p:nvPr/>
      </p:nvGrpSpPr>
      <p:grpSpPr>
        <a:xfrm>
          <a:off x="0" y="0"/>
          <a:ext cx="0" cy="0"/>
          <a:chOff x="0" y="0"/>
          <a:chExt cx="0" cy="0"/>
        </a:xfrm>
      </p:grpSpPr>
      <p:sp>
        <p:nvSpPr>
          <p:cNvPr id="633" name="Google Shape;633;p93"/>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3"/>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Public Engagement : Community</a:t>
            </a:r>
            <a:endParaRPr sz="3000">
              <a:solidFill>
                <a:srgbClr val="BF9000"/>
              </a:solidFill>
              <a:latin typeface="Open Sans"/>
              <a:ea typeface="Open Sans"/>
              <a:cs typeface="Open Sans"/>
              <a:sym typeface="Open Sans"/>
            </a:endParaRPr>
          </a:p>
        </p:txBody>
      </p:sp>
      <p:sp>
        <p:nvSpPr>
          <p:cNvPr id="635" name="Google Shape;635;p93"/>
          <p:cNvSpPr txBox="1"/>
          <p:nvPr/>
        </p:nvSpPr>
        <p:spPr>
          <a:xfrm>
            <a:off x="683250" y="4361875"/>
            <a:ext cx="7777500" cy="48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lang="en-GB" sz="1800">
                <a:solidFill>
                  <a:srgbClr val="BF9000"/>
                </a:solidFill>
                <a:latin typeface="Open Sans"/>
                <a:ea typeface="Open Sans"/>
                <a:cs typeface="Open Sans"/>
                <a:sym typeface="Open Sans"/>
              </a:rPr>
              <a:t>Action 3. Community outreach with partners for mental health,  dementia, Travellers, Migrants, Refugees, prisons and families and local communities.</a:t>
            </a:r>
            <a:endParaRPr sz="1800">
              <a:solidFill>
                <a:srgbClr val="FFFFFF"/>
              </a:solidFill>
              <a:latin typeface="Open Sans"/>
              <a:ea typeface="Open Sans"/>
              <a:cs typeface="Open Sans"/>
              <a:sym typeface="Open Sans"/>
            </a:endParaRPr>
          </a:p>
        </p:txBody>
      </p:sp>
      <p:pic>
        <p:nvPicPr>
          <p:cNvPr id="636" name="Google Shape;636;p93"/>
          <p:cNvPicPr preferRelativeResize="0"/>
          <p:nvPr/>
        </p:nvPicPr>
        <p:blipFill>
          <a:blip r:embed="rId3">
            <a:alphaModFix/>
          </a:blip>
          <a:stretch>
            <a:fillRect/>
          </a:stretch>
        </p:blipFill>
        <p:spPr>
          <a:xfrm>
            <a:off x="5389500" y="1463900"/>
            <a:ext cx="3071250" cy="2973609"/>
          </a:xfrm>
          <a:prstGeom prst="rect">
            <a:avLst/>
          </a:prstGeom>
          <a:noFill/>
          <a:ln>
            <a:noFill/>
          </a:ln>
        </p:spPr>
      </p:pic>
      <p:sp>
        <p:nvSpPr>
          <p:cNvPr id="637" name="Google Shape;637;p9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41" name="Shape 641"/>
        <p:cNvGrpSpPr/>
        <p:nvPr/>
      </p:nvGrpSpPr>
      <p:grpSpPr>
        <a:xfrm>
          <a:off x="0" y="0"/>
          <a:ext cx="0" cy="0"/>
          <a:chOff x="0" y="0"/>
          <a:chExt cx="0" cy="0"/>
        </a:xfrm>
      </p:grpSpPr>
      <p:sp>
        <p:nvSpPr>
          <p:cNvPr id="642" name="Google Shape;642;p94"/>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4"/>
          <p:cNvSpPr txBox="1"/>
          <p:nvPr/>
        </p:nvSpPr>
        <p:spPr>
          <a:xfrm>
            <a:off x="615300" y="19145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Community</a:t>
            </a:r>
            <a:endParaRPr sz="3000">
              <a:solidFill>
                <a:srgbClr val="BF9000"/>
              </a:solidFill>
              <a:latin typeface="Open Sans"/>
              <a:ea typeface="Open Sans"/>
              <a:cs typeface="Open Sans"/>
              <a:sym typeface="Open Sans"/>
            </a:endParaRPr>
          </a:p>
        </p:txBody>
      </p:sp>
      <p:sp>
        <p:nvSpPr>
          <p:cNvPr id="644" name="Google Shape;644;p94"/>
          <p:cNvSpPr txBox="1"/>
          <p:nvPr/>
        </p:nvSpPr>
        <p:spPr>
          <a:xfrm>
            <a:off x="150300" y="741025"/>
            <a:ext cx="8843400" cy="4858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Communities of Culture Phase IV</a:t>
            </a:r>
            <a:r>
              <a:rPr lang="en-GB">
                <a:solidFill>
                  <a:srgbClr val="FFFFFF"/>
                </a:solidFill>
                <a:latin typeface="Open Sans"/>
                <a:ea typeface="Open Sans"/>
                <a:cs typeface="Open Sans"/>
                <a:sym typeface="Open Sans"/>
              </a:rPr>
              <a:t> </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‘Loan Box project’ -  Community Facilitators continue deliver workshops in schools and will work with TY students to create digital learning content on Loan Box histories which will be used as a digital resource for teachers.Q1-2</a:t>
            </a:r>
            <a:r>
              <a:rPr lang="en-GB">
                <a:solidFill>
                  <a:srgbClr val="FFFFFF"/>
                </a:solidFill>
                <a:latin typeface="Open Sans"/>
                <a:ea typeface="Open Sans"/>
                <a:cs typeface="Open Sans"/>
                <a:sym typeface="Open Sans"/>
              </a:rPr>
              <a:t>  </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Investigate funding for Phase V Q1</a:t>
            </a:r>
            <a:endParaRPr>
              <a:solidFill>
                <a:srgbClr val="FFFFFF"/>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Mental Health Campaign:</a:t>
            </a:r>
            <a:r>
              <a:rPr lang="en-GB">
                <a:solidFill>
                  <a:srgbClr val="FFFFFF"/>
                </a:solidFill>
                <a:latin typeface="Open Sans"/>
                <a:ea typeface="Open Sans"/>
                <a:cs typeface="Open Sans"/>
                <a:sym typeface="Open Sans"/>
              </a:rPr>
              <a:t> </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Develop a Hunt Museum based activity with LMHA  that resonates with Green Ribbon month &amp;  Mental Health Week 2020; </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Deliver a monthly activity, such as gardening or conservation with Limerick Mental Health and the Mens Sheds </a:t>
            </a:r>
            <a:endParaRPr>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u="sng">
                <a:solidFill>
                  <a:srgbClr val="FFFFFF"/>
                </a:solidFill>
                <a:latin typeface="Open Sans"/>
                <a:ea typeface="Open Sans"/>
                <a:cs typeface="Open Sans"/>
                <a:sym typeface="Open Sans"/>
              </a:rPr>
              <a:t>Dementia Programme:</a:t>
            </a:r>
            <a:endParaRPr b="1" u="sng">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u="sng">
                <a:solidFill>
                  <a:srgbClr val="FFFFFF"/>
                </a:solidFill>
                <a:latin typeface="Open Sans"/>
                <a:ea typeface="Open Sans"/>
                <a:cs typeface="Open Sans"/>
                <a:sym typeface="Open Sans"/>
              </a:rPr>
              <a:t>In House programme for people living with dementia and their family/carers;</a:t>
            </a:r>
            <a:endParaRPr u="sng">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u="sng">
                <a:solidFill>
                  <a:srgbClr val="FFFFFF"/>
                </a:solidFill>
                <a:latin typeface="Open Sans"/>
                <a:ea typeface="Open Sans"/>
                <a:cs typeface="Open Sans"/>
                <a:sym typeface="Open Sans"/>
              </a:rPr>
              <a:t>Outreach to Social Clubs for people living with dementia and their carers x</a:t>
            </a:r>
            <a:endParaRPr u="sng">
              <a:solidFill>
                <a:srgbClr val="FFFFFF"/>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u="sng">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u="sng">
                <a:solidFill>
                  <a:srgbClr val="FFFFFF"/>
                </a:solidFill>
                <a:latin typeface="Open Sans"/>
                <a:ea typeface="Open Sans"/>
                <a:cs typeface="Open Sans"/>
                <a:sym typeface="Open Sans"/>
              </a:rPr>
              <a:t>Sunday Kids Arts &amp; Craft Club: </a:t>
            </a:r>
            <a:endParaRPr b="1" u="sng">
              <a:solidFill>
                <a:srgbClr val="FFFFFF"/>
              </a:solidFill>
              <a:latin typeface="Open Sans"/>
              <a:ea typeface="Open Sans"/>
              <a:cs typeface="Open Sans"/>
              <a:sym typeface="Open Sans"/>
            </a:endParaRPr>
          </a:p>
          <a:p>
            <a:pPr indent="-317500" lvl="1" marL="914400" rtl="0" algn="l">
              <a:lnSpc>
                <a:spcPct val="115000"/>
              </a:lnSpc>
              <a:spcBef>
                <a:spcPts val="0"/>
              </a:spcBef>
              <a:spcAft>
                <a:spcPts val="0"/>
              </a:spcAft>
              <a:buClr>
                <a:srgbClr val="FFFFFF"/>
              </a:buClr>
              <a:buSzPts val="1400"/>
              <a:buFont typeface="Open Sans"/>
              <a:buChar char="○"/>
            </a:pPr>
            <a:r>
              <a:rPr lang="en-GB" u="sng">
                <a:solidFill>
                  <a:srgbClr val="FFFFFF"/>
                </a:solidFill>
                <a:latin typeface="Open Sans"/>
                <a:ea typeface="Open Sans"/>
                <a:cs typeface="Open Sans"/>
                <a:sym typeface="Open Sans"/>
              </a:rPr>
              <a:t>continue with the help of Docents and LMHA volunteers to run Sunday arts &amp; crafts monthly</a:t>
            </a:r>
            <a:endParaRPr u="sng">
              <a:solidFill>
                <a:srgbClr val="FFFFFF"/>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u="sng">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Half term camps:  </a:t>
            </a:r>
            <a:r>
              <a:rPr lang="en-GB">
                <a:solidFill>
                  <a:srgbClr val="FFFFFF"/>
                </a:solidFill>
                <a:latin typeface="Open Sans"/>
                <a:ea typeface="Open Sans"/>
                <a:cs typeface="Open Sans"/>
                <a:sym typeface="Open Sans"/>
              </a:rPr>
              <a:t>investigate business model.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Prison and Prison Families:  </a:t>
            </a:r>
            <a:r>
              <a:rPr lang="en-GB">
                <a:solidFill>
                  <a:srgbClr val="FFFFFF"/>
                </a:solidFill>
                <a:latin typeface="Open Sans"/>
                <a:ea typeface="Open Sans"/>
                <a:cs typeface="Open Sans"/>
                <a:sym typeface="Open Sans"/>
              </a:rPr>
              <a:t>link </a:t>
            </a:r>
            <a:r>
              <a:rPr lang="en-GB">
                <a:solidFill>
                  <a:schemeClr val="lt1"/>
                </a:solidFill>
                <a:latin typeface="Open Sans"/>
                <a:ea typeface="Open Sans"/>
                <a:cs typeface="Open Sans"/>
                <a:sym typeface="Open Sans"/>
              </a:rPr>
              <a:t>to the Belonging exhibition</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p:txBody>
      </p:sp>
      <p:sp>
        <p:nvSpPr>
          <p:cNvPr id="645" name="Google Shape;645;p9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163675" y="593377"/>
            <a:ext cx="8520600" cy="9432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Platform: Building Capital Project and Maintenance </a:t>
            </a:r>
            <a:r>
              <a:rPr lang="en-GB" sz="3000">
                <a:solidFill>
                  <a:srgbClr val="BF9000"/>
                </a:solidFill>
                <a:latin typeface="Open Sans"/>
                <a:ea typeface="Open Sans"/>
                <a:cs typeface="Open Sans"/>
                <a:sym typeface="Open Sans"/>
              </a:rPr>
              <a:t> </a:t>
            </a:r>
            <a:endParaRPr/>
          </a:p>
        </p:txBody>
      </p:sp>
      <p:sp>
        <p:nvSpPr>
          <p:cNvPr id="189" name="Google Shape;189;p32"/>
          <p:cNvSpPr txBox="1"/>
          <p:nvPr>
            <p:ph idx="1" type="body"/>
          </p:nvPr>
        </p:nvSpPr>
        <p:spPr>
          <a:xfrm>
            <a:off x="10" y="1536565"/>
            <a:ext cx="8520600" cy="49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t>Responsible: Naomi </a:t>
            </a:r>
            <a:r>
              <a:rPr b="1" lang="en-GB" sz="1200">
                <a:solidFill>
                  <a:schemeClr val="dk1"/>
                </a:solidFill>
                <a:latin typeface="Open Sans"/>
                <a:ea typeface="Open Sans"/>
                <a:cs typeface="Open Sans"/>
                <a:sym typeface="Open Sans"/>
              </a:rPr>
              <a:t>Timeline:</a:t>
            </a:r>
            <a:r>
              <a:rPr lang="en-GB" sz="1200">
                <a:solidFill>
                  <a:schemeClr val="dk1"/>
                </a:solidFill>
                <a:latin typeface="Open Sans"/>
                <a:ea typeface="Open Sans"/>
                <a:cs typeface="Open Sans"/>
                <a:sym typeface="Open Sans"/>
              </a:rPr>
              <a:t>	</a:t>
            </a:r>
            <a:r>
              <a:rPr b="1" lang="en-GB" sz="1200">
                <a:solidFill>
                  <a:schemeClr val="dk1"/>
                </a:solidFill>
                <a:latin typeface="Open Sans"/>
                <a:ea typeface="Open Sans"/>
                <a:cs typeface="Open Sans"/>
                <a:sym typeface="Open Sans"/>
              </a:rPr>
              <a:t>Budget: </a:t>
            </a:r>
            <a:r>
              <a:rPr lang="en-GB" sz="1200">
                <a:solidFill>
                  <a:schemeClr val="dk1"/>
                </a:solidFill>
                <a:latin typeface="Open Sans"/>
                <a:ea typeface="Open Sans"/>
                <a:cs typeface="Open Sans"/>
                <a:sym typeface="Open Sans"/>
              </a:rPr>
              <a:t> Capital €80k   Maintenance Budget  </a:t>
            </a:r>
            <a:r>
              <a:rPr lang="en-GB" sz="1200">
                <a:solidFill>
                  <a:schemeClr val="dk1"/>
                </a:solidFill>
                <a:latin typeface="Open Sans"/>
                <a:ea typeface="Open Sans"/>
                <a:cs typeface="Open Sans"/>
                <a:sym typeface="Open Sans"/>
              </a:rPr>
              <a:t>€</a:t>
            </a:r>
            <a:r>
              <a:rPr lang="en-GB" sz="1200">
                <a:solidFill>
                  <a:schemeClr val="dk1"/>
                </a:solidFill>
                <a:latin typeface="Open Sans"/>
                <a:ea typeface="Open Sans"/>
                <a:cs typeface="Open Sans"/>
                <a:sym typeface="Open Sans"/>
              </a:rPr>
              <a:t>25K</a:t>
            </a:r>
            <a:r>
              <a:rPr lang="en-GB"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rgbClr val="000000"/>
                </a:solidFill>
                <a:latin typeface="Open Sans"/>
                <a:ea typeface="Open Sans"/>
                <a:cs typeface="Open Sans"/>
                <a:sym typeface="Open Sans"/>
              </a:rPr>
              <a:t>T1</a:t>
            </a:r>
            <a:r>
              <a:rPr b="1" lang="en-GB" sz="1200">
                <a:solidFill>
                  <a:srgbClr val="000000"/>
                </a:solidFill>
                <a:latin typeface="Open Sans"/>
                <a:ea typeface="Open Sans"/>
                <a:cs typeface="Open Sans"/>
                <a:sym typeface="Open Sans"/>
              </a:rPr>
              <a:t> Building Capital Project - Upgrading Toilet Facilities</a:t>
            </a:r>
            <a:endParaRPr b="1" sz="12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200">
                <a:solidFill>
                  <a:srgbClr val="000000"/>
                </a:solidFill>
                <a:latin typeface="Open Sans"/>
                <a:ea typeface="Open Sans"/>
                <a:cs typeface="Open Sans"/>
                <a:sym typeface="Open Sans"/>
              </a:rPr>
              <a:t>T1.1  Continue project set up in 2019 with agreed work plan Q1</a:t>
            </a:r>
            <a:endParaRPr sz="12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200">
                <a:solidFill>
                  <a:srgbClr val="000000"/>
                </a:solidFill>
                <a:latin typeface="Open Sans"/>
                <a:ea typeface="Open Sans"/>
                <a:cs typeface="Open Sans"/>
                <a:sym typeface="Open Sans"/>
              </a:rPr>
              <a:t>T1.2  Oversee completion of project Q1</a:t>
            </a:r>
            <a:endParaRPr sz="12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200">
                <a:solidFill>
                  <a:srgbClr val="000000"/>
                </a:solidFill>
                <a:latin typeface="Open Sans"/>
                <a:ea typeface="Open Sans"/>
                <a:cs typeface="Open Sans"/>
                <a:sym typeface="Open Sans"/>
              </a:rPr>
              <a:t>T1.3   Drawdown Capital Grant Q1</a:t>
            </a:r>
            <a:endParaRPr sz="12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200">
                <a:solidFill>
                  <a:srgbClr val="000000"/>
                </a:solidFill>
                <a:latin typeface="Open Sans"/>
                <a:ea typeface="Open Sans"/>
                <a:cs typeface="Open Sans"/>
                <a:sym typeface="Open Sans"/>
              </a:rPr>
              <a:t>T2 </a:t>
            </a:r>
            <a:r>
              <a:rPr b="1" lang="en-GB" sz="1200">
                <a:solidFill>
                  <a:srgbClr val="000000"/>
                </a:solidFill>
                <a:latin typeface="Open Sans"/>
                <a:ea typeface="Open Sans"/>
                <a:cs typeface="Open Sans"/>
                <a:sym typeface="Open Sans"/>
              </a:rPr>
              <a:t>Building Maintenance plan 2025</a:t>
            </a:r>
            <a:endParaRPr sz="12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T2.1 Appoint Grade 2 Architect to carry out Investigative Survey </a:t>
            </a:r>
            <a:r>
              <a:rPr lang="en-GB" sz="1200">
                <a:solidFill>
                  <a:schemeClr val="dk1"/>
                </a:solidFill>
                <a:latin typeface="Open Sans"/>
                <a:ea typeface="Open Sans"/>
                <a:cs typeface="Open Sans"/>
                <a:sym typeface="Open Sans"/>
              </a:rPr>
              <a:t>Q1</a:t>
            </a:r>
            <a:endParaRPr sz="12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T2.2 Prepare 5 year rolling maintenance plan Q1</a:t>
            </a:r>
            <a:endParaRPr sz="12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T2.3  Prepare designated work  plan for Year 1, i</a:t>
            </a:r>
            <a:r>
              <a:rPr lang="en-GB" sz="1200">
                <a:solidFill>
                  <a:schemeClr val="dk1"/>
                </a:solidFill>
                <a:latin typeface="Open Sans"/>
                <a:ea typeface="Open Sans"/>
                <a:cs typeface="Open Sans"/>
                <a:sym typeface="Open Sans"/>
              </a:rPr>
              <a:t>dentifying and prioritising work plan for each quarter </a:t>
            </a:r>
            <a:r>
              <a:rPr lang="en-GB" sz="1200">
                <a:solidFill>
                  <a:schemeClr val="dk1"/>
                </a:solidFill>
                <a:latin typeface="Open Sans"/>
                <a:ea typeface="Open Sans"/>
                <a:cs typeface="Open Sans"/>
                <a:sym typeface="Open Sans"/>
              </a:rPr>
              <a:t> Q1</a:t>
            </a:r>
            <a:endParaRPr sz="12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200">
                <a:solidFill>
                  <a:schemeClr val="dk1"/>
                </a:solidFill>
                <a:latin typeface="Open Sans"/>
                <a:ea typeface="Open Sans"/>
                <a:cs typeface="Open Sans"/>
                <a:sym typeface="Open Sans"/>
              </a:rPr>
              <a:t>T</a:t>
            </a:r>
            <a:r>
              <a:rPr b="1" lang="en-GB" sz="1200">
                <a:solidFill>
                  <a:schemeClr val="dk1"/>
                </a:solidFill>
                <a:latin typeface="Open Sans"/>
                <a:ea typeface="Open Sans"/>
                <a:cs typeface="Open Sans"/>
                <a:sym typeface="Open Sans"/>
              </a:rPr>
              <a:t>3 Prepare plans to flip the building </a:t>
            </a:r>
            <a:endParaRPr b="1" sz="12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T3.1 Planning ready designs in place for use if funds co</a:t>
            </a:r>
            <a:r>
              <a:rPr lang="en-GB" sz="1200">
                <a:solidFill>
                  <a:schemeClr val="dk1"/>
                </a:solidFill>
                <a:latin typeface="Open Sans"/>
                <a:ea typeface="Open Sans"/>
                <a:cs typeface="Open Sans"/>
                <a:sym typeface="Open Sans"/>
              </a:rPr>
              <a:t>me available Q1</a:t>
            </a:r>
            <a:endParaRPr sz="1200">
              <a:solidFill>
                <a:schemeClr val="dk1"/>
              </a:solidFill>
              <a:latin typeface="Open Sans"/>
              <a:ea typeface="Open Sans"/>
              <a:cs typeface="Open Sans"/>
              <a:sym typeface="Open Sans"/>
            </a:endParaRPr>
          </a:p>
          <a:p>
            <a:pPr indent="0" lvl="0" marL="457200" rtl="0" algn="l">
              <a:spcBef>
                <a:spcPts val="160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90" name="Google Shape;190;p32"/>
          <p:cNvSpPr txBox="1"/>
          <p:nvPr>
            <p:ph idx="12" type="sldNum"/>
          </p:nvPr>
        </p:nvSpPr>
        <p:spPr>
          <a:xfrm>
            <a:off x="8377958" y="6163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49" name="Shape 649"/>
        <p:cNvGrpSpPr/>
        <p:nvPr/>
      </p:nvGrpSpPr>
      <p:grpSpPr>
        <a:xfrm>
          <a:off x="0" y="0"/>
          <a:ext cx="0" cy="0"/>
          <a:chOff x="0" y="0"/>
          <a:chExt cx="0" cy="0"/>
        </a:xfrm>
      </p:grpSpPr>
      <p:sp>
        <p:nvSpPr>
          <p:cNvPr id="650" name="Google Shape;650;p95"/>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5"/>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Public Engagement : Community</a:t>
            </a:r>
            <a:endParaRPr sz="3000">
              <a:solidFill>
                <a:srgbClr val="BF9000"/>
              </a:solidFill>
              <a:latin typeface="Open Sans"/>
              <a:ea typeface="Open Sans"/>
              <a:cs typeface="Open Sans"/>
              <a:sym typeface="Open Sans"/>
            </a:endParaRPr>
          </a:p>
        </p:txBody>
      </p:sp>
      <p:sp>
        <p:nvSpPr>
          <p:cNvPr id="652" name="Google Shape;652;p95"/>
          <p:cNvSpPr txBox="1"/>
          <p:nvPr/>
        </p:nvSpPr>
        <p:spPr>
          <a:xfrm>
            <a:off x="388800" y="1153300"/>
            <a:ext cx="8491500" cy="483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a:t>
            </a:r>
            <a:r>
              <a:rPr lang="en-GB">
                <a:solidFill>
                  <a:srgbClr val="FFFFFF"/>
                </a:solidFill>
                <a:latin typeface="Open Sans"/>
                <a:ea typeface="Open Sans"/>
                <a:cs typeface="Open Sans"/>
                <a:sym typeface="Open Sans"/>
              </a:rPr>
              <a:t>: School Workshop sessions with CofC Facilitators continue throughout Phase IV Sept 19 to June 20; ; Group TY Students identified and trained in multimedia techniques to create digital content Nov 19 to May 20;</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helping in Dementia, Mental Health &amp; Kids Arts/Crafts programmes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Schools flyer for Communities of Culture; MarComms Plan for Mental Health week </a:t>
            </a:r>
            <a:r>
              <a:rPr b="1" lang="en-GB">
                <a:solidFill>
                  <a:srgbClr val="FFFFFF"/>
                </a:solidFill>
                <a:latin typeface="Open Sans"/>
                <a:ea typeface="Open Sans"/>
                <a:cs typeface="Open Sans"/>
                <a:sym typeface="Open Sans"/>
              </a:rPr>
              <a:t>Friends</a:t>
            </a:r>
            <a:r>
              <a:rPr lang="en-GB">
                <a:solidFill>
                  <a:srgbClr val="FFFFFF"/>
                </a:solidFill>
                <a:latin typeface="Open Sans"/>
                <a:ea typeface="Open Sans"/>
                <a:cs typeface="Open Sans"/>
                <a:sym typeface="Open Sans"/>
              </a:rPr>
              <a:t>: Year long activism and fund raising campaign with Hunt Society volunteers to promote the benefits of culture heritage and participation for mental health</a:t>
            </a:r>
            <a:endParaRPr sz="1800">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Communities of Culture  funding granted - LCCC Regeneration to May</a:t>
            </a:r>
            <a:r>
              <a:rPr lang="en-GB" sz="1100">
                <a:solidFill>
                  <a:schemeClr val="dk1"/>
                </a:solidFill>
              </a:rPr>
              <a:t> </a:t>
            </a:r>
            <a:r>
              <a:rPr lang="en-GB">
                <a:solidFill>
                  <a:srgbClr val="FFFFFF"/>
                </a:solidFill>
                <a:latin typeface="Open Sans"/>
                <a:ea typeface="Open Sans"/>
                <a:cs typeface="Open Sans"/>
                <a:sym typeface="Open Sans"/>
              </a:rPr>
              <a:t>2019. Set up link to Mental Health Charity to raise funds for the Charity and the Museum’s activities</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rgbClr val="FFFFFF"/>
              </a:solidFill>
              <a:latin typeface="Open Sans"/>
              <a:ea typeface="Open Sans"/>
              <a:cs typeface="Open Sans"/>
              <a:sym typeface="Open Sans"/>
            </a:endParaRPr>
          </a:p>
        </p:txBody>
      </p:sp>
      <p:sp>
        <p:nvSpPr>
          <p:cNvPr id="653" name="Google Shape;653;p9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654" name="Google Shape;654;p95"/>
          <p:cNvSpPr txBox="1"/>
          <p:nvPr/>
        </p:nvSpPr>
        <p:spPr>
          <a:xfrm>
            <a:off x="809000" y="4424025"/>
            <a:ext cx="80712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KPI’s:   </a:t>
            </a:r>
            <a:r>
              <a:rPr lang="en-GB">
                <a:solidFill>
                  <a:srgbClr val="FFFFFF"/>
                </a:solidFill>
              </a:rPr>
              <a:t>Volunteers continue to run Primary School Workshops when funding is finished</a:t>
            </a:r>
            <a:r>
              <a:rPr lang="en-GB">
                <a:solidFill>
                  <a:srgbClr val="FFFFFF"/>
                </a:solidFill>
              </a:rPr>
              <a:t> </a:t>
            </a:r>
            <a:endParaRPr>
              <a:solidFill>
                <a:srgbClr val="FFFFFF"/>
              </a:solidFill>
            </a:endParaRPr>
          </a:p>
          <a:p>
            <a:pPr indent="0" lvl="0" marL="0" rtl="0" algn="l">
              <a:spcBef>
                <a:spcPts val="0"/>
              </a:spcBef>
              <a:spcAft>
                <a:spcPts val="0"/>
              </a:spcAft>
              <a:buNone/>
            </a:pPr>
            <a:r>
              <a:rPr lang="en-GB">
                <a:solidFill>
                  <a:srgbClr val="FFFFFF"/>
                </a:solidFill>
              </a:rPr>
              <a:t>	    The Hunt Museum is recognised as a supporter of Mental Health Charity</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GB">
                <a:solidFill>
                  <a:srgbClr val="FFFFFF"/>
                </a:solidFill>
              </a:rPr>
              <a:t>    </a:t>
            </a:r>
            <a:endParaRPr>
              <a:solidFill>
                <a:srgbClr val="FFFF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96"/>
          <p:cNvSpPr txBox="1"/>
          <p:nvPr>
            <p:ph type="title"/>
          </p:nvPr>
        </p:nvSpPr>
        <p:spPr>
          <a:xfrm>
            <a:off x="311700" y="12174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Community</a:t>
            </a:r>
            <a:endParaRPr/>
          </a:p>
        </p:txBody>
      </p:sp>
      <p:sp>
        <p:nvSpPr>
          <p:cNvPr id="660" name="Google Shape;660;p96"/>
          <p:cNvSpPr txBox="1"/>
          <p:nvPr>
            <p:ph idx="1" type="body"/>
          </p:nvPr>
        </p:nvSpPr>
        <p:spPr>
          <a:xfrm>
            <a:off x="241300" y="885250"/>
            <a:ext cx="8695500" cy="59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600"/>
              <a:t> </a:t>
            </a:r>
            <a:r>
              <a:rPr b="1" lang="en-GB"/>
              <a:t>Responsible: </a:t>
            </a:r>
            <a:r>
              <a:rPr lang="en-GB" sz="1400">
                <a:solidFill>
                  <a:schemeClr val="dk1"/>
                </a:solidFill>
                <a:latin typeface="Open Sans"/>
                <a:ea typeface="Open Sans"/>
                <a:cs typeface="Open Sans"/>
                <a:sym typeface="Open Sans"/>
              </a:rPr>
              <a:t> Linda</a:t>
            </a:r>
            <a:r>
              <a:rPr lang="en-GB"/>
              <a:t> </a:t>
            </a:r>
            <a:r>
              <a:rPr b="1" lang="en-GB"/>
              <a:t>Timeline:</a:t>
            </a:r>
            <a:r>
              <a:rPr lang="en-GB" sz="1400">
                <a:solidFill>
                  <a:schemeClr val="dk1"/>
                </a:solidFill>
                <a:latin typeface="Open Sans"/>
                <a:ea typeface="Open Sans"/>
                <a:cs typeface="Open Sans"/>
                <a:sym typeface="Open Sans"/>
              </a:rPr>
              <a:t> Sept 19- June 20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6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Social Intervention Fund (LCCC) €20k</a:t>
            </a:r>
            <a:endParaRPr i="1" sz="1600">
              <a:solidFill>
                <a:schemeClr val="dk1"/>
              </a:solidFill>
              <a:latin typeface="Open Sans"/>
              <a:ea typeface="Open Sans"/>
              <a:cs typeface="Open Sans"/>
              <a:sym typeface="Open Sans"/>
            </a:endParaRPr>
          </a:p>
          <a:p>
            <a:pPr indent="0" lvl="0" marL="0" rtl="0" algn="l">
              <a:lnSpc>
                <a:spcPct val="115000"/>
              </a:lnSpc>
              <a:spcBef>
                <a:spcPts val="1600"/>
              </a:spcBef>
              <a:spcAft>
                <a:spcPts val="0"/>
              </a:spcAft>
              <a:buNone/>
            </a:pPr>
            <a:r>
              <a:rPr b="1" lang="en-GB" sz="1600"/>
              <a:t>T1 -  Communities of Culture Phase IV -  </a:t>
            </a:r>
            <a:endParaRPr b="1" i="1" sz="1400">
              <a:solidFill>
                <a:schemeClr val="dk1"/>
              </a:solidFill>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T1.1  Coordinate and deliver Multi Media training with students Q1✔️</a:t>
            </a:r>
            <a:endParaRPr sz="1400">
              <a:solidFill>
                <a:srgbClr val="000000"/>
              </a:solidFill>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T1.2  Create plan with Loan Box Community Facilitators (Phase III) to deliver primary school workshops. Q1</a:t>
            </a:r>
            <a:r>
              <a:rPr lang="en-GB" sz="1400">
                <a:solidFill>
                  <a:schemeClr val="dk1"/>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a:p>
            <a:pPr indent="0" lvl="0" marL="457200" rtl="0" algn="r">
              <a:lnSpc>
                <a:spcPct val="100000"/>
              </a:lnSpc>
              <a:spcBef>
                <a:spcPts val="1600"/>
              </a:spcBef>
              <a:spcAft>
                <a:spcPts val="0"/>
              </a:spcAft>
              <a:buClr>
                <a:schemeClr val="dk1"/>
              </a:buClr>
              <a:buSzPts val="1100"/>
              <a:buFont typeface="Arial"/>
              <a:buNone/>
            </a:pPr>
            <a:r>
              <a:rPr lang="en-GB" sz="1400">
                <a:solidFill>
                  <a:srgbClr val="FF0000"/>
                </a:solidFill>
                <a:latin typeface="Open Sans"/>
                <a:ea typeface="Open Sans"/>
                <a:cs typeface="Open Sans"/>
                <a:sym typeface="Open Sans"/>
              </a:rPr>
              <a:t>T1.3 plan and deliver collaborative sessions  between students and community facilitators to create digital content for loan box stories/histories   Q1✔️</a:t>
            </a:r>
            <a:r>
              <a:rPr lang="en-GB" sz="1400">
                <a:solidFill>
                  <a:srgbClr val="FF0000"/>
                </a:solidFill>
                <a:latin typeface="Open Sans"/>
                <a:ea typeface="Open Sans"/>
                <a:cs typeface="Open Sans"/>
                <a:sym typeface="Open Sans"/>
              </a:rPr>
              <a:t> but suspended in Q2 due to Covid. Deferred to Q3 and 4</a:t>
            </a:r>
            <a:endParaRPr sz="1400">
              <a:solidFill>
                <a:srgbClr val="FF0000"/>
              </a:solidFill>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T1.4 Investigate funding &amp; create proposals for Phase V funding Q1 &amp; 2 </a:t>
            </a:r>
            <a:r>
              <a:rPr lang="en-GB" sz="1400">
                <a:solidFill>
                  <a:schemeClr val="dk1"/>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rPr lang="en-GB" sz="1400" strike="sngStrike">
                <a:solidFill>
                  <a:srgbClr val="000000"/>
                </a:solidFill>
                <a:latin typeface="Open Sans"/>
                <a:ea typeface="Open Sans"/>
                <a:cs typeface="Open Sans"/>
                <a:sym typeface="Open Sans"/>
              </a:rPr>
              <a:t>T</a:t>
            </a:r>
            <a:r>
              <a:rPr lang="en-GB" sz="1400" strike="sngStrike">
                <a:solidFill>
                  <a:srgbClr val="FF0000"/>
                </a:solidFill>
                <a:latin typeface="Open Sans"/>
                <a:ea typeface="Open Sans"/>
                <a:cs typeface="Open Sans"/>
                <a:sym typeface="Open Sans"/>
              </a:rPr>
              <a:t>1.5. Plan  and deliver Limerick Lifelong Learning</a:t>
            </a:r>
            <a:r>
              <a:rPr lang="en-GB" sz="1400" strike="sngStrike">
                <a:solidFill>
                  <a:srgbClr val="FF0000"/>
                </a:solidFill>
                <a:latin typeface="Open Sans"/>
                <a:ea typeface="Open Sans"/>
                <a:cs typeface="Open Sans"/>
                <a:sym typeface="Open Sans"/>
              </a:rPr>
              <a:t> Week  with Community Facilitators including exchange events in  community</a:t>
            </a:r>
            <a:r>
              <a:rPr i="1" lang="en-GB" sz="1400" strike="sngStrike">
                <a:solidFill>
                  <a:srgbClr val="FF0000"/>
                </a:solidFill>
                <a:latin typeface="Open Sans"/>
                <a:ea typeface="Open Sans"/>
                <a:cs typeface="Open Sans"/>
                <a:sym typeface="Open Sans"/>
              </a:rPr>
              <a:t> </a:t>
            </a:r>
            <a:r>
              <a:rPr lang="en-GB" sz="1400" strike="sngStrike">
                <a:solidFill>
                  <a:srgbClr val="FF0000"/>
                </a:solidFill>
                <a:latin typeface="Open Sans"/>
                <a:ea typeface="Open Sans"/>
                <a:cs typeface="Open Sans"/>
                <a:sym typeface="Open Sans"/>
              </a:rPr>
              <a:t>venues Q1 &amp; Q2    March/April</a:t>
            </a:r>
            <a:endParaRPr b="1" sz="1400" strike="sngStrike">
              <a:solidFill>
                <a:srgbClr val="FF0000"/>
              </a:solidFill>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T1.6  Make loan box multimedia content available online to teachers  </a:t>
            </a:r>
            <a:r>
              <a:rPr lang="en-GB" sz="1400">
                <a:solidFill>
                  <a:srgbClr val="FF0000"/>
                </a:solidFill>
                <a:latin typeface="Open Sans"/>
                <a:ea typeface="Open Sans"/>
                <a:cs typeface="Open Sans"/>
                <a:sym typeface="Open Sans"/>
              </a:rPr>
              <a:t>Deferred to Q4</a:t>
            </a:r>
            <a:endParaRPr sz="1400">
              <a:solidFill>
                <a:srgbClr val="FF0000"/>
              </a:solidFill>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	T1.6.1 </a:t>
            </a:r>
            <a:r>
              <a:rPr lang="en-GB" sz="1400">
                <a:solidFill>
                  <a:srgbClr val="000000"/>
                </a:solidFill>
                <a:latin typeface="Open Sans"/>
                <a:ea typeface="Open Sans"/>
                <a:cs typeface="Open Sans"/>
                <a:sym typeface="Open Sans"/>
              </a:rPr>
              <a:t>Create &amp; test online resource</a:t>
            </a:r>
            <a:r>
              <a:rPr lang="en-GB" sz="1400">
                <a:solidFill>
                  <a:srgbClr val="000000"/>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Deferred to Q4</a:t>
            </a:r>
            <a:endParaRPr sz="1400">
              <a:solidFill>
                <a:srgbClr val="000000"/>
              </a:solidFill>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strike="sngStrike">
                <a:solidFill>
                  <a:srgbClr val="FF0000"/>
                </a:solidFill>
                <a:latin typeface="Open Sans"/>
                <a:ea typeface="Open Sans"/>
                <a:cs typeface="Open Sans"/>
                <a:sym typeface="Open Sans"/>
              </a:rPr>
              <a:t>T1.7  Work with Marketing to promote results of project and Lifelong Learning week</a:t>
            </a:r>
            <a:r>
              <a:rPr b="1" lang="en-GB" sz="1400">
                <a:solidFill>
                  <a:srgbClr val="FF0000"/>
                </a:solidFill>
                <a:latin typeface="Open Sans"/>
                <a:ea typeface="Open Sans"/>
                <a:cs typeface="Open Sans"/>
                <a:sym typeface="Open Sans"/>
              </a:rPr>
              <a:t> </a:t>
            </a:r>
            <a:endParaRPr b="1" sz="1400">
              <a:solidFill>
                <a:srgbClr val="FF0000"/>
              </a:solidFill>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T1.8  Write up report for SIF - </a:t>
            </a:r>
            <a:r>
              <a:rPr lang="en-GB" sz="1400" strike="sngStrike">
                <a:solidFill>
                  <a:srgbClr val="000000"/>
                </a:solidFill>
                <a:latin typeface="Open Sans"/>
                <a:ea typeface="Open Sans"/>
                <a:cs typeface="Open Sans"/>
                <a:sym typeface="Open Sans"/>
              </a:rPr>
              <a:t>June 2020 </a:t>
            </a:r>
            <a:r>
              <a:rPr lang="en-GB" sz="1400">
                <a:solidFill>
                  <a:schemeClr val="dk1"/>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Deferred to Q4 due to Covid</a:t>
            </a:r>
            <a:endParaRPr sz="1400" strike="sngStrike">
              <a:solidFill>
                <a:srgbClr val="000000"/>
              </a:solidFill>
              <a:latin typeface="Open Sans"/>
              <a:ea typeface="Open Sans"/>
              <a:cs typeface="Open Sans"/>
              <a:sym typeface="Open Sans"/>
            </a:endParaRPr>
          </a:p>
          <a:p>
            <a:pPr indent="0" lvl="0" marL="457200" rtl="0" algn="l">
              <a:lnSpc>
                <a:spcPct val="100000"/>
              </a:lnSpc>
              <a:spcBef>
                <a:spcPts val="1600"/>
              </a:spcBef>
              <a:spcAft>
                <a:spcPts val="1600"/>
              </a:spcAft>
              <a:buNone/>
            </a:pPr>
            <a:r>
              <a:rPr lang="en-GB" sz="1400">
                <a:solidFill>
                  <a:srgbClr val="000000"/>
                </a:solidFill>
                <a:latin typeface="Open Sans"/>
                <a:ea typeface="Open Sans"/>
                <a:cs typeface="Open Sans"/>
                <a:sym typeface="Open Sans"/>
              </a:rPr>
              <a:t>T1.9 Involvement in numerous community events with links to CofC project. Nov/May </a:t>
            </a:r>
            <a:r>
              <a:rPr lang="en-GB" sz="1400">
                <a:solidFill>
                  <a:schemeClr val="dk1"/>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p:txBody>
      </p:sp>
      <p:sp>
        <p:nvSpPr>
          <p:cNvPr id="661" name="Google Shape;661;p96"/>
          <p:cNvSpPr txBox="1"/>
          <p:nvPr>
            <p:ph idx="12" type="sldNum"/>
          </p:nvPr>
        </p:nvSpPr>
        <p:spPr>
          <a:xfrm>
            <a:off x="8387983" y="6231697"/>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7"/>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Public Engagement Community</a:t>
            </a:r>
            <a:endParaRPr/>
          </a:p>
        </p:txBody>
      </p:sp>
      <p:sp>
        <p:nvSpPr>
          <p:cNvPr id="667" name="Google Shape;667;p9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Linda/</a:t>
            </a:r>
            <a:r>
              <a:rPr lang="en-GB"/>
              <a:t>LMHA/Friends </a:t>
            </a:r>
            <a:r>
              <a:rPr b="1" lang="en-GB"/>
              <a:t> Timeline:</a:t>
            </a:r>
            <a:r>
              <a:rPr lang="en-GB" sz="1400">
                <a:solidFill>
                  <a:schemeClr val="dk1"/>
                </a:solidFill>
                <a:latin typeface="Open Sans"/>
                <a:ea typeface="Open Sans"/>
                <a:cs typeface="Open Sans"/>
                <a:sym typeface="Open Sans"/>
              </a:rPr>
              <a:t>: 2019.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Raised Funds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 Mental Health Collaboration</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T2.1  Develop </a:t>
            </a:r>
            <a:r>
              <a:rPr lang="en-GB" sz="1400">
                <a:solidFill>
                  <a:schemeClr val="dk1"/>
                </a:solidFill>
                <a:latin typeface="Open Sans"/>
                <a:ea typeface="Open Sans"/>
                <a:cs typeface="Open Sans"/>
                <a:sym typeface="Open Sans"/>
              </a:rPr>
              <a:t>with Limerick Mental Health Association Volunteers and Hunt Museum Friends,</a:t>
            </a:r>
            <a:r>
              <a:rPr lang="en-GB" sz="1400">
                <a:solidFill>
                  <a:srgbClr val="000000"/>
                </a:solidFill>
                <a:latin typeface="Open Sans"/>
                <a:ea typeface="Open Sans"/>
                <a:cs typeface="Open Sans"/>
                <a:sym typeface="Open Sans"/>
              </a:rPr>
              <a:t> a 2020 museum </a:t>
            </a:r>
            <a:r>
              <a:rPr lang="en-GB" sz="1400" u="sng">
                <a:solidFill>
                  <a:schemeClr val="hlink"/>
                </a:solidFill>
                <a:latin typeface="Open Sans"/>
                <a:ea typeface="Open Sans"/>
                <a:cs typeface="Open Sans"/>
                <a:sym typeface="Open Sans"/>
                <a:hlinkClick r:id="rId4"/>
              </a:rPr>
              <a:t>participation activity led programme</a:t>
            </a:r>
            <a:r>
              <a:rPr lang="en-GB" sz="1400">
                <a:solidFill>
                  <a:srgbClr val="000000"/>
                </a:solidFill>
                <a:latin typeface="Open Sans"/>
                <a:ea typeface="Open Sans"/>
                <a:cs typeface="Open Sans"/>
                <a:sym typeface="Open Sans"/>
              </a:rPr>
              <a:t> (link to Friends work to create joint projects)  </a:t>
            </a:r>
            <a:r>
              <a:rPr i="1" lang="en-GB" sz="1400">
                <a:solidFill>
                  <a:srgbClr val="000000"/>
                </a:solidFill>
                <a:latin typeface="Open Sans"/>
                <a:ea typeface="Open Sans"/>
                <a:cs typeface="Open Sans"/>
                <a:sym typeface="Open Sans"/>
              </a:rPr>
              <a:t>by February 2020</a:t>
            </a:r>
            <a:r>
              <a:rPr i="1" lang="en-GB" sz="1400">
                <a:solidFill>
                  <a:srgbClr val="000000"/>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T2.2 </a:t>
            </a:r>
            <a:r>
              <a:rPr lang="en-GB" sz="1400">
                <a:solidFill>
                  <a:srgbClr val="000000"/>
                </a:solidFill>
                <a:latin typeface="Open Sans"/>
                <a:ea typeface="Open Sans"/>
                <a:cs typeface="Open Sans"/>
                <a:sym typeface="Open Sans"/>
              </a:rPr>
              <a:t>Create</a:t>
            </a:r>
            <a:r>
              <a:rPr lang="en-GB" sz="1400">
                <a:solidFill>
                  <a:srgbClr val="000000"/>
                </a:solidFill>
                <a:latin typeface="Open Sans"/>
                <a:ea typeface="Open Sans"/>
                <a:cs typeface="Open Sans"/>
                <a:sym typeface="Open Sans"/>
              </a:rPr>
              <a:t> overall plan linked to Green Ribbon, Mental Health Week </a:t>
            </a:r>
            <a:r>
              <a:rPr i="1" lang="en-GB" sz="1400">
                <a:solidFill>
                  <a:srgbClr val="000000"/>
                </a:solidFill>
                <a:latin typeface="Open Sans"/>
                <a:ea typeface="Open Sans"/>
                <a:cs typeface="Open Sans"/>
                <a:sym typeface="Open Sans"/>
              </a:rPr>
              <a:t>by mid February 2020 </a:t>
            </a:r>
            <a:r>
              <a:rPr lang="en-GB" sz="1400">
                <a:solidFill>
                  <a:srgbClr val="FF0000"/>
                </a:solidFill>
                <a:latin typeface="Open Sans"/>
                <a:ea typeface="Open Sans"/>
                <a:cs typeface="Open Sans"/>
                <a:sym typeface="Open Sans"/>
              </a:rPr>
              <a:t>Deferred </a:t>
            </a:r>
            <a:endParaRPr i="1"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T2.3 Co-create GoFundM</a:t>
            </a:r>
            <a:r>
              <a:rPr lang="en-GB" sz="1400">
                <a:solidFill>
                  <a:srgbClr val="000000"/>
                </a:solidFill>
                <a:latin typeface="Open Sans"/>
                <a:ea typeface="Open Sans"/>
                <a:cs typeface="Open Sans"/>
                <a:sym typeface="Open Sans"/>
              </a:rPr>
              <a:t>e 2020 Fundraising plan linked to events and activities  with LMHA &amp; Hunt Friends fundraising campaigns </a:t>
            </a:r>
            <a:r>
              <a:rPr i="1" lang="en-GB" sz="1400">
                <a:solidFill>
                  <a:srgbClr val="000000"/>
                </a:solidFill>
                <a:latin typeface="Open Sans"/>
                <a:ea typeface="Open Sans"/>
                <a:cs typeface="Open Sans"/>
                <a:sym typeface="Open Sans"/>
              </a:rPr>
              <a:t>end of February 2020</a:t>
            </a:r>
            <a:r>
              <a:rPr i="1" lang="en-GB" sz="1400">
                <a:solidFill>
                  <a:srgbClr val="000000"/>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a:t>
            </a:r>
            <a:endParaRPr i="1" sz="1400">
              <a:solidFill>
                <a:srgbClr val="000000"/>
              </a:solidFill>
              <a:latin typeface="Open Sans"/>
              <a:ea typeface="Open Sans"/>
              <a:cs typeface="Open Sans"/>
              <a:sym typeface="Open Sans"/>
            </a:endParaRPr>
          </a:p>
          <a:p>
            <a:pPr indent="0" lvl="0" marL="457200" rtl="0" algn="l">
              <a:spcBef>
                <a:spcPts val="1600"/>
              </a:spcBef>
              <a:spcAft>
                <a:spcPts val="0"/>
              </a:spcAft>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668" name="Google Shape;668;p9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98"/>
          <p:cNvSpPr txBox="1"/>
          <p:nvPr>
            <p:ph type="title"/>
          </p:nvPr>
        </p:nvSpPr>
        <p:spPr>
          <a:xfrm>
            <a:off x="262625" y="2375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Public Engagement Community</a:t>
            </a:r>
            <a:endParaRPr/>
          </a:p>
        </p:txBody>
      </p:sp>
      <p:sp>
        <p:nvSpPr>
          <p:cNvPr id="674" name="Google Shape;674;p98"/>
          <p:cNvSpPr txBox="1"/>
          <p:nvPr>
            <p:ph idx="1" type="body"/>
          </p:nvPr>
        </p:nvSpPr>
        <p:spPr>
          <a:xfrm>
            <a:off x="262625" y="1543325"/>
            <a:ext cx="8520600" cy="49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Joni</a:t>
            </a:r>
            <a:r>
              <a:rPr b="1" lang="en-GB"/>
              <a:t> Timeline:</a:t>
            </a:r>
            <a:r>
              <a:rPr lang="en-GB" sz="1400">
                <a:solidFill>
                  <a:schemeClr val="dk1"/>
                </a:solidFill>
                <a:latin typeface="Open Sans"/>
                <a:ea typeface="Open Sans"/>
                <a:cs typeface="Open Sans"/>
                <a:sym typeface="Open Sans"/>
              </a:rPr>
              <a:t>: 2020.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Ireland Funds &amp; Sponsorship</a:t>
            </a:r>
            <a:endParaRPr b="1"/>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T3 Dementia programme </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In-house x 1 : Feb: Bruff Dementia Village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T3.1 </a:t>
            </a:r>
            <a:r>
              <a:rPr lang="en-GB" sz="1400" strike="sngStrike">
                <a:solidFill>
                  <a:srgbClr val="000000"/>
                </a:solidFill>
                <a:latin typeface="Open Sans"/>
                <a:ea typeface="Open Sans"/>
                <a:cs typeface="Open Sans"/>
                <a:sym typeface="Open Sans"/>
              </a:rPr>
              <a:t>In -house m</a:t>
            </a:r>
            <a:r>
              <a:rPr lang="en-GB" sz="1400" strike="sngStrike">
                <a:solidFill>
                  <a:srgbClr val="000000"/>
                </a:solidFill>
                <a:latin typeface="Open Sans"/>
                <a:ea typeface="Open Sans"/>
                <a:cs typeface="Open Sans"/>
                <a:sym typeface="Open Sans"/>
              </a:rPr>
              <a:t>onthly x 6  Dementia Programme offered to general public and care establishments (first Tuesday of each month from </a:t>
            </a:r>
            <a:r>
              <a:rPr lang="en-GB" sz="1400" strike="sngStrike">
                <a:solidFill>
                  <a:schemeClr val="dk1"/>
                </a:solidFill>
                <a:latin typeface="Open Sans"/>
                <a:ea typeface="Open Sans"/>
                <a:cs typeface="Open Sans"/>
                <a:sym typeface="Open Sans"/>
              </a:rPr>
              <a:t>Jan -Jun 2020</a:t>
            </a:r>
            <a:r>
              <a:rPr lang="en-GB" sz="1400" strike="sngStrike">
                <a:solidFill>
                  <a:srgbClr val="000000"/>
                </a:solidFill>
                <a:latin typeface="Open Sans"/>
                <a:ea typeface="Open Sans"/>
                <a:cs typeface="Open Sans"/>
                <a:sym typeface="Open Sans"/>
              </a:rPr>
              <a:t>).  Bruff Dementia Village have expressed interest in doing the programme in 2020, to liaise with Nisha Joy about Bruff residents attending.</a:t>
            </a:r>
            <a:endParaRPr sz="1400" strike="sngStrike">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Outreach x 2  Jan, Feb Riverdale House Hursing Home </a:t>
            </a:r>
            <a:r>
              <a:rPr b="1" lang="en-GB" sz="1600">
                <a:solidFill>
                  <a:srgbClr val="FF0000"/>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a:t>
            </a:r>
            <a:r>
              <a:rPr lang="en-GB" sz="1400">
                <a:solidFill>
                  <a:srgbClr val="000000"/>
                </a:solidFill>
                <a:latin typeface="Open Sans"/>
                <a:ea typeface="Open Sans"/>
                <a:cs typeface="Open Sans"/>
                <a:sym typeface="Open Sans"/>
              </a:rPr>
              <a:t>3.2 Outreach monthly - </a:t>
            </a:r>
            <a:r>
              <a:rPr lang="en-GB" sz="1400" strike="sngStrike">
                <a:solidFill>
                  <a:srgbClr val="000000"/>
                </a:solidFill>
                <a:latin typeface="Open Sans"/>
                <a:ea typeface="Open Sans"/>
                <a:cs typeface="Open Sans"/>
                <a:sym typeface="Open Sans"/>
              </a:rPr>
              <a:t> Jan to Jun x 6 and Sept to December x 4. </a:t>
            </a:r>
            <a:endParaRPr sz="1400" strike="sngStrike">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T3.2.1 Venues: Riverdale Nursing Home (Jan and Feb) </a:t>
            </a:r>
            <a:r>
              <a:rPr lang="en-GB" sz="1400" strike="sngStrike">
                <a:solidFill>
                  <a:srgbClr val="000000"/>
                </a:solidFill>
                <a:latin typeface="Open Sans"/>
                <a:ea typeface="Open Sans"/>
                <a:cs typeface="Open Sans"/>
                <a:sym typeface="Open Sans"/>
              </a:rPr>
              <a:t>and other venues such as Limerick Dementia Social Club, St Mary’s Social Club, St Paul’s Nursing Home under consideration. </a:t>
            </a:r>
            <a:endParaRPr sz="1400" strike="sngStrike">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T3.3 Call for more docents to join Dementia programme and undertake training.</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1600"/>
              </a:spcBef>
              <a:spcAft>
                <a:spcPts val="0"/>
              </a:spcAft>
              <a:buNone/>
            </a:pPr>
            <a:r>
              <a:rPr i="1"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⅙  Training completed will resume when programme resumes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a:t>
            </a:r>
            <a:r>
              <a:rPr lang="en-GB" sz="1400" strike="sngStrike">
                <a:solidFill>
                  <a:srgbClr val="000000"/>
                </a:solidFill>
                <a:latin typeface="Open Sans"/>
                <a:ea typeface="Open Sans"/>
                <a:cs typeface="Open Sans"/>
                <a:sym typeface="Open Sans"/>
              </a:rPr>
              <a:t> To be delivered by Joni and docent Moira O’Dwyer.(Create full plan with Docents dates for in-house and Outreach delivery.</a:t>
            </a:r>
            <a:r>
              <a:rPr i="1" lang="en-GB" sz="1400" strike="sngStrike">
                <a:solidFill>
                  <a:srgbClr val="000000"/>
                </a:solidFill>
                <a:latin typeface="Open Sans"/>
                <a:ea typeface="Open Sans"/>
                <a:cs typeface="Open Sans"/>
                <a:sym typeface="Open Sans"/>
              </a:rPr>
              <a:t>Q1)</a:t>
            </a:r>
            <a:r>
              <a:rPr i="1" lang="en-GB" sz="1400" strike="sngStrike">
                <a:solidFill>
                  <a:srgbClr val="000000"/>
                </a:solidFill>
                <a:latin typeface="Open Sans"/>
                <a:ea typeface="Open Sans"/>
                <a:cs typeface="Open Sans"/>
                <a:sym typeface="Open Sans"/>
              </a:rPr>
              <a:t> </a:t>
            </a:r>
            <a:endParaRPr sz="1400" strike="sngStrike">
              <a:solidFill>
                <a:srgbClr val="00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T3.4   Design an information point and display for Dementia programme with Marketing </a:t>
            </a:r>
            <a:r>
              <a:rPr i="1" lang="en-GB" sz="1400">
                <a:solidFill>
                  <a:schemeClr val="dk1"/>
                </a:solidFill>
                <a:latin typeface="Open Sans"/>
                <a:ea typeface="Open Sans"/>
                <a:cs typeface="Open Sans"/>
                <a:sym typeface="Open Sans"/>
              </a:rPr>
              <a:t>by April  2019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T3.5 T</a:t>
            </a:r>
            <a:r>
              <a:rPr lang="en-GB" sz="1400">
                <a:solidFill>
                  <a:srgbClr val="000000"/>
                </a:solidFill>
                <a:latin typeface="Open Sans"/>
                <a:ea typeface="Open Sans"/>
                <a:cs typeface="Open Sans"/>
                <a:sym typeface="Open Sans"/>
              </a:rPr>
              <a:t>raining- Moma online course- </a:t>
            </a:r>
            <a:r>
              <a:rPr i="1" lang="en-GB" sz="1400">
                <a:solidFill>
                  <a:srgbClr val="000000"/>
                </a:solidFill>
                <a:latin typeface="Open Sans"/>
                <a:ea typeface="Open Sans"/>
                <a:cs typeface="Open Sans"/>
                <a:sym typeface="Open Sans"/>
              </a:rPr>
              <a:t>Interactive Strategies for Engaging in Art Q1 &amp; Q2</a:t>
            </a:r>
            <a:r>
              <a:rPr i="1" lang="en-GB" sz="1400">
                <a:solidFill>
                  <a:srgbClr val="000000"/>
                </a:solidFill>
                <a:latin typeface="Open Sans"/>
                <a:ea typeface="Open Sans"/>
                <a:cs typeface="Open Sans"/>
                <a:sym typeface="Open Sans"/>
              </a:rPr>
              <a:t>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T3.6 </a:t>
            </a:r>
            <a:r>
              <a:rPr lang="en-GB" sz="1400" strike="sngStrike">
                <a:solidFill>
                  <a:srgbClr val="000000"/>
                </a:solidFill>
                <a:latin typeface="Open Sans"/>
                <a:ea typeface="Open Sans"/>
                <a:cs typeface="Open Sans"/>
                <a:sym typeface="Open Sans"/>
              </a:rPr>
              <a:t>increase cooperation and collaboration with Memory Technology Resource Room, St </a:t>
            </a:r>
            <a:r>
              <a:rPr lang="en-GB" sz="1400">
                <a:solidFill>
                  <a:srgbClr val="000000"/>
                </a:solidFill>
                <a:latin typeface="Open Sans"/>
                <a:ea typeface="Open Sans"/>
                <a:cs typeface="Open Sans"/>
                <a:sym typeface="Open Sans"/>
              </a:rPr>
              <a:t>Camillus’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T3.8 Monthly Kids Arts and Crafts Club</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T3.8.1   Work with Docents to come up with arts and crafts connected to objects in collection</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T3.8.2  Jan and Feb sessions delivered,  if feasible will resume in September</a:t>
            </a:r>
            <a:endParaRPr sz="1400">
              <a:solidFill>
                <a:srgbClr val="FF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a:t>
            </a:r>
            <a:r>
              <a:rPr lang="en-GB" sz="1400" strike="sngStrike">
                <a:solidFill>
                  <a:srgbClr val="000000"/>
                </a:solidFill>
                <a:latin typeface="Open Sans"/>
                <a:ea typeface="Open Sans"/>
                <a:cs typeface="Open Sans"/>
                <a:sym typeface="Open Sans"/>
              </a:rPr>
              <a:t>Deliver monthly Sunday session</a:t>
            </a:r>
            <a:r>
              <a:rPr i="1" lang="en-GB" sz="1400" strike="sngStrike">
                <a:solidFill>
                  <a:srgbClr val="000000"/>
                </a:solidFill>
                <a:latin typeface="Open Sans"/>
                <a:ea typeface="Open Sans"/>
                <a:cs typeface="Open Sans"/>
                <a:sym typeface="Open Sans"/>
              </a:rPr>
              <a:t>s Q1-Q4</a:t>
            </a:r>
            <a:endParaRPr i="1" sz="1400" strike="sngStrike">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675" name="Google Shape;675;p9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9"/>
          <p:cNvSpPr txBox="1"/>
          <p:nvPr>
            <p:ph idx="1" type="body"/>
          </p:nvPr>
        </p:nvSpPr>
        <p:spPr>
          <a:xfrm>
            <a:off x="129900" y="6277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strike="sngStrike">
                <a:solidFill>
                  <a:schemeClr val="dk1"/>
                </a:solidFill>
                <a:latin typeface="Open Sans"/>
                <a:ea typeface="Open Sans"/>
                <a:cs typeface="Open Sans"/>
                <a:sym typeface="Open Sans"/>
              </a:rPr>
              <a:t> To be delivered by Joni and docent Moira O’Dwyer.(Create full plan with Docents dates for in-house and Outreach delivery.</a:t>
            </a:r>
            <a:r>
              <a:rPr i="1" lang="en-GB" sz="1400" strike="sngStrike">
                <a:solidFill>
                  <a:schemeClr val="dk1"/>
                </a:solidFill>
                <a:latin typeface="Open Sans"/>
                <a:ea typeface="Open Sans"/>
                <a:cs typeface="Open Sans"/>
                <a:sym typeface="Open Sans"/>
              </a:rPr>
              <a:t>Q1)</a:t>
            </a:r>
            <a:r>
              <a:rPr i="1" lang="en-GB" sz="1400" strike="sngStrike">
                <a:solidFill>
                  <a:schemeClr val="dk1"/>
                </a:solidFill>
                <a:latin typeface="Open Sans"/>
                <a:ea typeface="Open Sans"/>
                <a:cs typeface="Open Sans"/>
                <a:sym typeface="Open Sans"/>
              </a:rPr>
              <a:t> </a:t>
            </a:r>
            <a:endParaRPr sz="1400" strike="sngStrike">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T3.4   Design an information point and display for Dementia programme with Marketing </a:t>
            </a:r>
            <a:r>
              <a:rPr i="1" lang="en-GB" sz="1400">
                <a:solidFill>
                  <a:schemeClr val="dk1"/>
                </a:solidFill>
                <a:latin typeface="Open Sans"/>
                <a:ea typeface="Open Sans"/>
                <a:cs typeface="Open Sans"/>
                <a:sym typeface="Open Sans"/>
              </a:rPr>
              <a:t>by April  2019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T3.5 Training- Moma online course- </a:t>
            </a:r>
            <a:r>
              <a:rPr i="1" lang="en-GB" sz="1400">
                <a:solidFill>
                  <a:schemeClr val="dk1"/>
                </a:solidFill>
                <a:latin typeface="Open Sans"/>
                <a:ea typeface="Open Sans"/>
                <a:cs typeface="Open Sans"/>
                <a:sym typeface="Open Sans"/>
              </a:rPr>
              <a:t>Interactive Strategies for Engaging in Art Q1 &amp; Q2</a:t>
            </a:r>
            <a:r>
              <a:rPr i="1" lang="en-GB" sz="1400">
                <a:solidFill>
                  <a:schemeClr val="dk1"/>
                </a:solidFill>
                <a:latin typeface="Open Sans"/>
                <a:ea typeface="Open Sans"/>
                <a:cs typeface="Open Sans"/>
                <a:sym typeface="Open Sans"/>
              </a:rPr>
              <a:t> </a:t>
            </a:r>
            <a:r>
              <a:rPr b="1" lang="en-GB" sz="1600">
                <a:solidFill>
                  <a:srgbClr val="FF0000"/>
                </a:solidFill>
                <a:latin typeface="Open Sans"/>
                <a:ea typeface="Open Sans"/>
                <a:cs typeface="Open Sans"/>
                <a:sym typeface="Open Sans"/>
              </a:rPr>
              <a:t>⇃</a:t>
            </a:r>
            <a:endParaRPr b="1" sz="1600">
              <a:solidFill>
                <a:srgbClr val="FF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T3.6 </a:t>
            </a:r>
            <a:r>
              <a:rPr lang="en-GB" sz="1400" strike="sngStrike">
                <a:solidFill>
                  <a:schemeClr val="dk1"/>
                </a:solidFill>
                <a:latin typeface="Open Sans"/>
                <a:ea typeface="Open Sans"/>
                <a:cs typeface="Open Sans"/>
                <a:sym typeface="Open Sans"/>
              </a:rPr>
              <a:t>increase cooperation and collaboration with Memory Technology Resource Room, St </a:t>
            </a:r>
            <a:r>
              <a:rPr lang="en-GB" sz="1400">
                <a:solidFill>
                  <a:schemeClr val="dk1"/>
                </a:solidFill>
                <a:latin typeface="Open Sans"/>
                <a:ea typeface="Open Sans"/>
                <a:cs typeface="Open Sans"/>
                <a:sym typeface="Open Sans"/>
              </a:rPr>
              <a:t>Camillus’</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T3.8 Monthly Kids Arts and Crafts Club</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T3.8.1   Work with Docents to come up with arts and crafts connected to objects in collection</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T3.8.2  Jan and Feb sessions delivered,  if feasible will resume in September</a:t>
            </a:r>
            <a:endParaRPr sz="1400">
              <a:solidFill>
                <a:srgbClr val="FF0000"/>
              </a:solidFill>
              <a:latin typeface="Open Sans"/>
              <a:ea typeface="Open Sans"/>
              <a:cs typeface="Open Sans"/>
              <a:sym typeface="Open Sans"/>
            </a:endParaRPr>
          </a:p>
          <a:p>
            <a:pPr indent="0" lvl="0" marL="0" rtl="0" algn="l">
              <a:spcBef>
                <a:spcPts val="1600"/>
              </a:spcBef>
              <a:spcAft>
                <a:spcPts val="0"/>
              </a:spcAft>
              <a:buNone/>
            </a:pPr>
            <a:r>
              <a:rPr lang="en-GB" sz="1400">
                <a:solidFill>
                  <a:schemeClr val="dk1"/>
                </a:solidFill>
                <a:latin typeface="Open Sans"/>
                <a:ea typeface="Open Sans"/>
                <a:cs typeface="Open Sans"/>
                <a:sym typeface="Open Sans"/>
              </a:rPr>
              <a:t> </a:t>
            </a:r>
            <a:r>
              <a:rPr lang="en-GB" sz="1400" strike="sngStrike">
                <a:solidFill>
                  <a:schemeClr val="dk1"/>
                </a:solidFill>
                <a:latin typeface="Open Sans"/>
                <a:ea typeface="Open Sans"/>
                <a:cs typeface="Open Sans"/>
                <a:sym typeface="Open Sans"/>
              </a:rPr>
              <a:t>Deliver monthly Sunday session</a:t>
            </a:r>
            <a:r>
              <a:rPr i="1" lang="en-GB" sz="1400" strike="sngStrike">
                <a:solidFill>
                  <a:schemeClr val="dk1"/>
                </a:solidFill>
                <a:latin typeface="Open Sans"/>
                <a:ea typeface="Open Sans"/>
                <a:cs typeface="Open Sans"/>
                <a:sym typeface="Open Sans"/>
              </a:rPr>
              <a:t>s Q1-Q4</a:t>
            </a:r>
            <a:endParaRPr i="1" sz="1400" strike="sngStrike">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681" name="Google Shape;681;p9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85" name="Shape 685"/>
        <p:cNvGrpSpPr/>
        <p:nvPr/>
      </p:nvGrpSpPr>
      <p:grpSpPr>
        <a:xfrm>
          <a:off x="0" y="0"/>
          <a:ext cx="0" cy="0"/>
          <a:chOff x="0" y="0"/>
          <a:chExt cx="0" cy="0"/>
        </a:xfrm>
      </p:grpSpPr>
      <p:sp>
        <p:nvSpPr>
          <p:cNvPr id="686" name="Google Shape;686;p10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00"/>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Participation</a:t>
            </a:r>
            <a:endParaRPr sz="3000">
              <a:solidFill>
                <a:srgbClr val="BF9000"/>
              </a:solidFill>
              <a:latin typeface="Open Sans"/>
              <a:ea typeface="Open Sans"/>
              <a:cs typeface="Open Sans"/>
              <a:sym typeface="Open Sans"/>
            </a:endParaRPr>
          </a:p>
        </p:txBody>
      </p:sp>
      <p:sp>
        <p:nvSpPr>
          <p:cNvPr id="688" name="Google Shape;688;p100"/>
          <p:cNvSpPr txBox="1"/>
          <p:nvPr/>
        </p:nvSpPr>
        <p:spPr>
          <a:xfrm>
            <a:off x="112125" y="3046425"/>
            <a:ext cx="8724000" cy="339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GB" sz="1800">
                <a:solidFill>
                  <a:srgbClr val="BF9000"/>
                </a:solidFill>
                <a:latin typeface="Open Sans"/>
                <a:ea typeface="Open Sans"/>
                <a:cs typeface="Open Sans"/>
                <a:sym typeface="Open Sans"/>
              </a:rPr>
              <a:t>Action 7: A social media led development of our web presence, where our interactions with our online audiences are vibrant and continuous.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0"/>
              </a:spcAft>
              <a:buClr>
                <a:schemeClr val="dk1"/>
              </a:buClr>
              <a:buSzPts val="1100"/>
              <a:buFont typeface="Arial"/>
              <a:buNone/>
            </a:pPr>
            <a:r>
              <a:rPr lang="en-GB" sz="1800">
                <a:solidFill>
                  <a:srgbClr val="BF9000"/>
                </a:solidFill>
                <a:latin typeface="Open Sans"/>
                <a:ea typeface="Open Sans"/>
                <a:cs typeface="Open Sans"/>
                <a:sym typeface="Open Sans"/>
              </a:rPr>
              <a:t>Action 9: Public participation events to increase our knowledge and improve the description of our Collections on our own websites and in Wikipedia, via Wiki-Editathons etc.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400"/>
              </a:spcAft>
              <a:buClr>
                <a:schemeClr val="dk1"/>
              </a:buClr>
              <a:buSzPts val="1100"/>
              <a:buFont typeface="Arial"/>
              <a:buNone/>
            </a:pPr>
            <a:r>
              <a:rPr lang="en-GB" sz="1800">
                <a:solidFill>
                  <a:srgbClr val="BF9000"/>
                </a:solidFill>
                <a:latin typeface="Open Sans"/>
                <a:ea typeface="Open Sans"/>
                <a:cs typeface="Open Sans"/>
                <a:sym typeface="Open Sans"/>
              </a:rPr>
              <a:t>Action 11: Interactive events such as hackathons, editathons, 3D digitisation and Collection days to give more people the opportunity to contribute to our social and economic impact.</a:t>
            </a:r>
            <a:endParaRPr sz="1800">
              <a:solidFill>
                <a:srgbClr val="BF9000"/>
              </a:solidFill>
              <a:latin typeface="Open Sans"/>
              <a:ea typeface="Open Sans"/>
              <a:cs typeface="Open Sans"/>
              <a:sym typeface="Open Sans"/>
            </a:endParaRPr>
          </a:p>
        </p:txBody>
      </p:sp>
      <p:pic>
        <p:nvPicPr>
          <p:cNvPr id="689" name="Google Shape;689;p100"/>
          <p:cNvPicPr preferRelativeResize="0"/>
          <p:nvPr/>
        </p:nvPicPr>
        <p:blipFill>
          <a:blip r:embed="rId3">
            <a:alphaModFix/>
          </a:blip>
          <a:stretch>
            <a:fillRect/>
          </a:stretch>
        </p:blipFill>
        <p:spPr>
          <a:xfrm>
            <a:off x="6917225" y="1022550"/>
            <a:ext cx="2090325" cy="2023875"/>
          </a:xfrm>
          <a:prstGeom prst="rect">
            <a:avLst/>
          </a:prstGeom>
          <a:noFill/>
          <a:ln>
            <a:noFill/>
          </a:ln>
        </p:spPr>
      </p:pic>
      <p:sp>
        <p:nvSpPr>
          <p:cNvPr id="690" name="Google Shape;690;p10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694" name="Shape 694"/>
        <p:cNvGrpSpPr/>
        <p:nvPr/>
      </p:nvGrpSpPr>
      <p:grpSpPr>
        <a:xfrm>
          <a:off x="0" y="0"/>
          <a:ext cx="0" cy="0"/>
          <a:chOff x="0" y="0"/>
          <a:chExt cx="0" cy="0"/>
        </a:xfrm>
      </p:grpSpPr>
      <p:sp>
        <p:nvSpPr>
          <p:cNvPr id="695" name="Google Shape;695;p10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01"/>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a:t>
            </a:r>
            <a:r>
              <a:rPr lang="en-GB" sz="3000">
                <a:solidFill>
                  <a:srgbClr val="BF9000"/>
                </a:solidFill>
                <a:latin typeface="Open Sans"/>
                <a:ea typeface="Open Sans"/>
                <a:cs typeface="Open Sans"/>
                <a:sym typeface="Open Sans"/>
              </a:rPr>
              <a:t>Public Engagement : Participation</a:t>
            </a:r>
            <a:endParaRPr sz="3000">
              <a:solidFill>
                <a:srgbClr val="BF9000"/>
              </a:solidFill>
              <a:latin typeface="Open Sans"/>
              <a:ea typeface="Open Sans"/>
              <a:cs typeface="Open Sans"/>
              <a:sym typeface="Open Sans"/>
            </a:endParaRPr>
          </a:p>
        </p:txBody>
      </p:sp>
      <p:sp>
        <p:nvSpPr>
          <p:cNvPr id="697" name="Google Shape;697;p101"/>
          <p:cNvSpPr txBox="1"/>
          <p:nvPr/>
        </p:nvSpPr>
        <p:spPr>
          <a:xfrm>
            <a:off x="399275" y="1282400"/>
            <a:ext cx="8132400" cy="5219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chemeClr val="lt1"/>
                </a:solidFill>
                <a:latin typeface="Open Sans"/>
                <a:ea typeface="Open Sans"/>
                <a:cs typeface="Open Sans"/>
                <a:sym typeface="Open Sans"/>
              </a:rPr>
              <a:t>Limerick 3D Project:  </a:t>
            </a:r>
            <a:r>
              <a:rPr lang="en-GB">
                <a:solidFill>
                  <a:schemeClr val="lt1"/>
                </a:solidFill>
                <a:latin typeface="Open Sans"/>
                <a:ea typeface="Open Sans"/>
                <a:cs typeface="Open Sans"/>
                <a:sym typeface="Open Sans"/>
              </a:rPr>
              <a:t>using a group of volunteers to digitise and publish the collection as 3D objects.</a:t>
            </a:r>
            <a:endParaRPr>
              <a:solidFill>
                <a:schemeClr val="lt1"/>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Community Collection Days:</a:t>
            </a:r>
            <a:r>
              <a:rPr lang="en-GB">
                <a:solidFill>
                  <a:srgbClr val="FFFFFF"/>
                </a:solidFill>
                <a:latin typeface="Open Sans"/>
                <a:ea typeface="Open Sans"/>
                <a:cs typeface="Open Sans"/>
                <a:sym typeface="Open Sans"/>
              </a:rPr>
              <a:t> Ardnacrusha / Nights Candles Europe @ Work Community Collection with ESB Archives &amp; Europeana &amp; Europeana Sport under European Expo 2020</a:t>
            </a:r>
            <a:endParaRPr>
              <a:solidFill>
                <a:srgbClr val="FFFFFF"/>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S</a:t>
            </a:r>
            <a:r>
              <a:rPr b="1" lang="en-GB">
                <a:solidFill>
                  <a:srgbClr val="FFFFFF"/>
                </a:solidFill>
                <a:latin typeface="Open Sans"/>
                <a:ea typeface="Open Sans"/>
                <a:cs typeface="Open Sans"/>
                <a:sym typeface="Open Sans"/>
              </a:rPr>
              <a:t>ocial media platforms </a:t>
            </a:r>
            <a:r>
              <a:rPr lang="en-GB">
                <a:solidFill>
                  <a:srgbClr val="FFFFFF"/>
                </a:solidFill>
                <a:latin typeface="Open Sans"/>
                <a:ea typeface="Open Sans"/>
                <a:cs typeface="Open Sans"/>
                <a:sym typeface="Open Sans"/>
              </a:rPr>
              <a:t>development of interaction &amp; participation to increase audience reach and engagement with the Collections and Events</a:t>
            </a:r>
            <a:endParaRPr>
              <a:solidFill>
                <a:srgbClr val="FFFFFF"/>
              </a:solidFill>
              <a:latin typeface="Open Sans"/>
              <a:ea typeface="Open Sans"/>
              <a:cs typeface="Open Sans"/>
              <a:sym typeface="Open Sans"/>
            </a:endParaRPr>
          </a:p>
          <a:p>
            <a:pPr indent="0" lvl="0" marL="9144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lnSpc>
                <a:spcPct val="115000"/>
              </a:lnSpc>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Events: </a:t>
            </a:r>
            <a:r>
              <a:rPr lang="en-GB">
                <a:solidFill>
                  <a:srgbClr val="FFFFFF"/>
                </a:solidFill>
                <a:latin typeface="Open Sans"/>
                <a:ea typeface="Open Sans"/>
                <a:cs typeface="Open Sans"/>
                <a:sym typeface="Open Sans"/>
              </a:rPr>
              <a:t>stage some key events: European Expo &amp; Belonging launch, Film </a:t>
            </a:r>
            <a:r>
              <a:rPr lang="en-GB">
                <a:solidFill>
                  <a:srgbClr val="FFFFFF"/>
                </a:solidFill>
                <a:latin typeface="Open Sans"/>
                <a:ea typeface="Open Sans"/>
                <a:cs typeface="Open Sans"/>
                <a:sym typeface="Open Sans"/>
              </a:rPr>
              <a:t>Quiz</a:t>
            </a:r>
            <a:r>
              <a:rPr lang="en-GB">
                <a:solidFill>
                  <a:srgbClr val="FFFFFF"/>
                </a:solidFill>
                <a:latin typeface="Open Sans"/>
                <a:ea typeface="Open Sans"/>
                <a:cs typeface="Open Sans"/>
                <a:sym typeface="Open Sans"/>
              </a:rPr>
              <a:t> Night, Art &amp; Prosecco, Liberal Arts Programme.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p:txBody>
      </p:sp>
      <p:pic>
        <p:nvPicPr>
          <p:cNvPr id="698" name="Google Shape;698;p101"/>
          <p:cNvPicPr preferRelativeResize="0"/>
          <p:nvPr/>
        </p:nvPicPr>
        <p:blipFill>
          <a:blip r:embed="rId3">
            <a:alphaModFix/>
          </a:blip>
          <a:stretch>
            <a:fillRect/>
          </a:stretch>
        </p:blipFill>
        <p:spPr>
          <a:xfrm>
            <a:off x="6805700" y="4663053"/>
            <a:ext cx="2215450" cy="2145000"/>
          </a:xfrm>
          <a:prstGeom prst="rect">
            <a:avLst/>
          </a:prstGeom>
          <a:noFill/>
          <a:ln>
            <a:noFill/>
          </a:ln>
        </p:spPr>
      </p:pic>
      <p:sp>
        <p:nvSpPr>
          <p:cNvPr id="699" name="Google Shape;699;p10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03" name="Shape 703"/>
        <p:cNvGrpSpPr/>
        <p:nvPr/>
      </p:nvGrpSpPr>
      <p:grpSpPr>
        <a:xfrm>
          <a:off x="0" y="0"/>
          <a:ext cx="0" cy="0"/>
          <a:chOff x="0" y="0"/>
          <a:chExt cx="0" cy="0"/>
        </a:xfrm>
      </p:grpSpPr>
      <p:sp>
        <p:nvSpPr>
          <p:cNvPr id="704" name="Google Shape;704;p102"/>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02"/>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2. Public Engagement : Participation</a:t>
            </a:r>
            <a:endParaRPr sz="3000">
              <a:solidFill>
                <a:srgbClr val="BF9000"/>
              </a:solidFill>
              <a:latin typeface="Open Sans"/>
              <a:ea typeface="Open Sans"/>
              <a:cs typeface="Open Sans"/>
              <a:sym typeface="Open Sans"/>
            </a:endParaRPr>
          </a:p>
        </p:txBody>
      </p:sp>
      <p:sp>
        <p:nvSpPr>
          <p:cNvPr id="706" name="Google Shape;706;p102"/>
          <p:cNvSpPr txBox="1"/>
          <p:nvPr/>
        </p:nvSpPr>
        <p:spPr>
          <a:xfrm>
            <a:off x="422950" y="997925"/>
            <a:ext cx="8132400" cy="521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structuring activities that contribute to curricula and lifelong learning</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Docents: </a:t>
            </a:r>
            <a:r>
              <a:rPr lang="en-GB">
                <a:solidFill>
                  <a:srgbClr val="FFFFFF"/>
                </a:solidFill>
                <a:latin typeface="Open Sans"/>
                <a:ea typeface="Open Sans"/>
                <a:cs typeface="Open Sans"/>
                <a:sym typeface="Open Sans"/>
              </a:rPr>
              <a:t>volunteering and helping where needed</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Friends: </a:t>
            </a:r>
            <a:r>
              <a:rPr lang="en-GB">
                <a:solidFill>
                  <a:srgbClr val="FFFFFF"/>
                </a:solidFill>
                <a:latin typeface="Open Sans"/>
                <a:ea typeface="Open Sans"/>
                <a:cs typeface="Open Sans"/>
                <a:sym typeface="Open Sans"/>
              </a:rPr>
              <a:t>actively promoting and participating in events</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Community: </a:t>
            </a:r>
            <a:r>
              <a:rPr lang="en-GB">
                <a:solidFill>
                  <a:srgbClr val="FFFFFF"/>
                </a:solidFill>
                <a:latin typeface="Open Sans"/>
                <a:ea typeface="Open Sans"/>
                <a:cs typeface="Open Sans"/>
                <a:sym typeface="Open Sans"/>
              </a:rPr>
              <a:t>encouraging a wide range of people to join in and gain from the participation</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promoting all the events to target audiences. </a:t>
            </a:r>
            <a:endParaRPr>
              <a:solidFill>
                <a:srgbClr val="FFFFFF"/>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FFFFFF"/>
              </a:solidFill>
              <a:latin typeface="Open Sans"/>
              <a:ea typeface="Open Sans"/>
              <a:cs typeface="Open Sans"/>
              <a:sym typeface="Open Sans"/>
            </a:endParaRPr>
          </a:p>
        </p:txBody>
      </p:sp>
      <p:pic>
        <p:nvPicPr>
          <p:cNvPr id="707" name="Google Shape;707;p102"/>
          <p:cNvPicPr preferRelativeResize="0"/>
          <p:nvPr/>
        </p:nvPicPr>
        <p:blipFill>
          <a:blip r:embed="rId3">
            <a:alphaModFix/>
          </a:blip>
          <a:stretch>
            <a:fillRect/>
          </a:stretch>
        </p:blipFill>
        <p:spPr>
          <a:xfrm>
            <a:off x="8918725" y="1564800"/>
            <a:ext cx="3071250" cy="2973609"/>
          </a:xfrm>
          <a:prstGeom prst="rect">
            <a:avLst/>
          </a:prstGeom>
          <a:noFill/>
          <a:ln>
            <a:noFill/>
          </a:ln>
        </p:spPr>
      </p:pic>
      <p:sp>
        <p:nvSpPr>
          <p:cNvPr id="708" name="Google Shape;708;p10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03"/>
          <p:cNvSpPr txBox="1"/>
          <p:nvPr>
            <p:ph idx="1" type="body"/>
          </p:nvPr>
        </p:nvSpPr>
        <p:spPr>
          <a:xfrm>
            <a:off x="123000" y="1151400"/>
            <a:ext cx="8827800" cy="5267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 Responsible:  </a:t>
            </a:r>
            <a:r>
              <a:rPr lang="en-GB"/>
              <a:t>Maria</a:t>
            </a:r>
            <a:r>
              <a:rPr b="1" lang="en-GB"/>
              <a:t> Timeline:</a:t>
            </a:r>
            <a:r>
              <a:rPr lang="en-GB" sz="1400">
                <a:solidFill>
                  <a:schemeClr val="dk1"/>
                </a:solidFill>
                <a:latin typeface="Open Sans"/>
                <a:ea typeface="Open Sans"/>
                <a:cs typeface="Open Sans"/>
                <a:sym typeface="Open Sans"/>
              </a:rPr>
              <a:t>:  Q1-Q4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Budget</a:t>
            </a:r>
            <a:endParaRPr sz="1400">
              <a:solidFill>
                <a:schemeClr val="dk1"/>
              </a:solidFill>
              <a:latin typeface="Open Sans"/>
              <a:ea typeface="Open Sans"/>
              <a:cs typeface="Open Sans"/>
              <a:sym typeface="Open Sans"/>
            </a:endParaRPr>
          </a:p>
          <a:p>
            <a:pPr indent="-342900" lvl="0" marL="457200" rtl="0" algn="l">
              <a:lnSpc>
                <a:spcPct val="100000"/>
              </a:lnSpc>
              <a:spcBef>
                <a:spcPts val="1600"/>
              </a:spcBef>
              <a:spcAft>
                <a:spcPts val="0"/>
              </a:spcAft>
              <a:buClr>
                <a:schemeClr val="dk1"/>
              </a:buClr>
              <a:buSzPts val="1800"/>
              <a:buFont typeface="Open Sans"/>
              <a:buAutoNum type="arabicPeriod"/>
            </a:pPr>
            <a:r>
              <a:rPr b="1" lang="en-GB">
                <a:solidFill>
                  <a:schemeClr val="dk1"/>
                </a:solidFill>
                <a:latin typeface="Open Sans"/>
                <a:ea typeface="Open Sans"/>
                <a:cs typeface="Open Sans"/>
                <a:sym typeface="Open Sans"/>
              </a:rPr>
              <a:t>Limerick 3D Project</a:t>
            </a:r>
            <a:endParaRPr b="1">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600">
                <a:solidFill>
                  <a:schemeClr val="dk1"/>
                </a:solidFill>
                <a:latin typeface="Open Sans"/>
                <a:ea typeface="Open Sans"/>
                <a:cs typeface="Open Sans"/>
                <a:sym typeface="Open Sans"/>
              </a:rPr>
              <a:t>T1 Digitisation of the Collection with Volunteers</a:t>
            </a:r>
            <a:endParaRPr sz="1400">
              <a:solidFill>
                <a:schemeClr val="dk1"/>
              </a:solidFill>
              <a:latin typeface="Open Sans"/>
              <a:ea typeface="Open Sans"/>
              <a:cs typeface="Open Sans"/>
              <a:sym typeface="Open Sans"/>
            </a:endParaRPr>
          </a:p>
          <a:p>
            <a:pPr indent="0" lvl="0" marL="45720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T1.1 Reform the Limerick 3D group, encouraging more volunteers, including students from LIT and UL Q1 </a:t>
            </a:r>
            <a:r>
              <a:rPr lang="en-GB" sz="1400">
                <a:solidFill>
                  <a:schemeClr val="dk1"/>
                </a:solidFill>
                <a:latin typeface="Open Sans"/>
                <a:ea typeface="Open Sans"/>
                <a:cs typeface="Open Sans"/>
                <a:sym typeface="Open Sans"/>
              </a:rPr>
              <a:t>✔️</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T1.1.1 Advertise the group </a:t>
            </a:r>
            <a:r>
              <a:rPr lang="en-GB" sz="1400">
                <a:solidFill>
                  <a:schemeClr val="dk1"/>
                </a:solidFill>
                <a:latin typeface="Open Sans"/>
                <a:ea typeface="Open Sans"/>
                <a:cs typeface="Open Sans"/>
                <a:sym typeface="Open Sans"/>
              </a:rPr>
              <a:t>✔️</a:t>
            </a:r>
            <a:endParaRPr sz="1400">
              <a:solidFill>
                <a:schemeClr val="dk1"/>
              </a:solidFill>
              <a:latin typeface="Open Sans"/>
              <a:ea typeface="Open Sans"/>
              <a:cs typeface="Open Sans"/>
              <a:sym typeface="Open Sans"/>
            </a:endParaRPr>
          </a:p>
          <a:p>
            <a:pPr indent="457200" lvl="0" marL="457200" rtl="0" algn="l">
              <a:lnSpc>
                <a:spcPct val="100000"/>
              </a:lnSpc>
              <a:spcBef>
                <a:spcPts val="0"/>
              </a:spcBef>
              <a:spcAft>
                <a:spcPts val="0"/>
              </a:spcAft>
              <a:buNone/>
            </a:pPr>
            <a:r>
              <a:rPr lang="en-GB" sz="1400">
                <a:solidFill>
                  <a:srgbClr val="FF0000"/>
                </a:solidFill>
                <a:latin typeface="Open Sans"/>
                <a:ea typeface="Open Sans"/>
                <a:cs typeface="Open Sans"/>
                <a:sym typeface="Open Sans"/>
              </a:rPr>
              <a:t>T1.1.2 Support the group with Collections</a:t>
            </a:r>
            <a:r>
              <a:rPr lang="en-GB" sz="1400">
                <a:solidFill>
                  <a:srgbClr val="FF0000"/>
                </a:solidFill>
                <a:latin typeface="Open Sans"/>
                <a:ea typeface="Open Sans"/>
                <a:cs typeface="Open Sans"/>
                <a:sym typeface="Open Sans"/>
              </a:rPr>
              <a:t> Deferred to Q3/4</a:t>
            </a:r>
            <a:endParaRPr sz="1400">
              <a:solidFill>
                <a:srgbClr val="FF0000"/>
              </a:solidFill>
              <a:latin typeface="Open Sans"/>
              <a:ea typeface="Open Sans"/>
              <a:cs typeface="Open Sans"/>
              <a:sym typeface="Open Sans"/>
            </a:endParaRPr>
          </a:p>
          <a:p>
            <a:pPr indent="457200" lvl="0" marL="457200" rtl="0" algn="l">
              <a:lnSpc>
                <a:spcPct val="100000"/>
              </a:lnSpc>
              <a:spcBef>
                <a:spcPts val="0"/>
              </a:spcBef>
              <a:spcAft>
                <a:spcPts val="0"/>
              </a:spcAft>
              <a:buNone/>
            </a:pPr>
            <a:r>
              <a:t/>
            </a:r>
            <a:endParaRPr sz="14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r>
              <a:rPr lang="en-GB" sz="1400" strike="sngStrike">
                <a:solidFill>
                  <a:srgbClr val="FF0000"/>
                </a:solidFill>
                <a:latin typeface="Open Sans"/>
                <a:ea typeface="Open Sans"/>
                <a:cs typeface="Open Sans"/>
                <a:sym typeface="Open Sans"/>
              </a:rPr>
              <a:t>T1.2 </a:t>
            </a:r>
            <a:r>
              <a:rPr lang="en-GB" sz="1400" strike="sngStrike">
                <a:solidFill>
                  <a:srgbClr val="FF0000"/>
                </a:solidFill>
                <a:latin typeface="Open Sans"/>
                <a:ea typeface="Open Sans"/>
                <a:cs typeface="Open Sans"/>
                <a:sym typeface="Open Sans"/>
              </a:rPr>
              <a:t>Set up and deliver LIT Game Art &amp; Design placements for Summer 2020. Complete objects left unprocessed by 2019 students. 	</a:t>
            </a:r>
            <a:endParaRPr sz="1400" strike="sngStrike">
              <a:solidFill>
                <a:srgbClr val="FF0000"/>
              </a:solidFill>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T1.2 Investigate support and training opportunities via Europeana Archaeology and Digitisation groups.  </a:t>
            </a:r>
            <a:r>
              <a:rPr lang="en-GB" sz="1400">
                <a:solidFill>
                  <a:schemeClr val="dk1"/>
                </a:solidFill>
                <a:latin typeface="Open Sans"/>
                <a:ea typeface="Open Sans"/>
                <a:cs typeface="Open Sans"/>
                <a:sym typeface="Open Sans"/>
              </a:rPr>
              <a:t>✔️</a:t>
            </a:r>
            <a:r>
              <a:rPr lang="en-GB" sz="1400">
                <a:solidFill>
                  <a:schemeClr val="dk1"/>
                </a:solidFill>
                <a:latin typeface="Open Sans"/>
                <a:ea typeface="Open Sans"/>
                <a:cs typeface="Open Sans"/>
                <a:sym typeface="Open Sans"/>
              </a:rPr>
              <a:t>on-going</a:t>
            </a:r>
            <a:endParaRPr sz="1400">
              <a:solidFill>
                <a:schemeClr val="dk1"/>
              </a:solidFill>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T1.3 Digitise the 100 medieval </a:t>
            </a:r>
            <a:r>
              <a:rPr lang="en-GB" sz="1400">
                <a:solidFill>
                  <a:schemeClr val="dk1"/>
                </a:solidFill>
                <a:latin typeface="Open Sans"/>
                <a:ea typeface="Open Sans"/>
                <a:cs typeface="Open Sans"/>
                <a:sym typeface="Open Sans"/>
              </a:rPr>
              <a:t>objects for 2D &amp; 3D digitisation which are required for Collections and </a:t>
            </a:r>
            <a:r>
              <a:rPr lang="en-GB" sz="1400">
                <a:solidFill>
                  <a:schemeClr val="dk1"/>
                </a:solidFill>
                <a:latin typeface="Open Sans"/>
                <a:ea typeface="Open Sans"/>
                <a:cs typeface="Open Sans"/>
                <a:sym typeface="Open Sans"/>
              </a:rPr>
              <a:t>Education</a:t>
            </a:r>
            <a:r>
              <a:rPr lang="en-GB" sz="1400">
                <a:solidFill>
                  <a:schemeClr val="dk1"/>
                </a:solidFill>
                <a:latin typeface="Open Sans"/>
                <a:ea typeface="Open Sans"/>
                <a:cs typeface="Open Sans"/>
                <a:sym typeface="Open Sans"/>
              </a:rPr>
              <a:t> projects Q1</a:t>
            </a:r>
            <a:r>
              <a:rPr lang="en-GB" sz="1400">
                <a:solidFill>
                  <a:schemeClr val="dk1"/>
                </a:solidFill>
                <a:latin typeface="Open Sans"/>
                <a:ea typeface="Open Sans"/>
                <a:cs typeface="Open Sans"/>
                <a:sym typeface="Open Sans"/>
              </a:rPr>
              <a:t> </a:t>
            </a:r>
            <a:r>
              <a:rPr lang="en-GB" sz="1400">
                <a:solidFill>
                  <a:srgbClr val="FF0000"/>
                </a:solidFill>
                <a:latin typeface="Open Sans"/>
                <a:ea typeface="Open Sans"/>
                <a:cs typeface="Open Sans"/>
                <a:sym typeface="Open Sans"/>
              </a:rPr>
              <a:t>Deferred to Q3/4</a:t>
            </a:r>
            <a:endParaRPr sz="1400">
              <a:solidFill>
                <a:schemeClr val="dk1"/>
              </a:solidFill>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T1.4 Improve data and upload of all 3D objects on:</a:t>
            </a:r>
            <a:endParaRPr sz="1400">
              <a:solidFill>
                <a:schemeClr val="dk1"/>
              </a:solidFill>
              <a:latin typeface="Open Sans"/>
              <a:ea typeface="Open Sans"/>
              <a:cs typeface="Open Sans"/>
              <a:sym typeface="Open Sans"/>
            </a:endParaRPr>
          </a:p>
          <a:p>
            <a:pPr indent="-317500" lvl="0" marL="1371600" rtl="0" algn="l">
              <a:lnSpc>
                <a:spcPct val="100000"/>
              </a:lnSpc>
              <a:spcBef>
                <a:spcPts val="1600"/>
              </a:spcBef>
              <a:spcAft>
                <a:spcPts val="0"/>
              </a:spcAft>
              <a:buClr>
                <a:schemeClr val="dk1"/>
              </a:buClr>
              <a:buSzPts val="1400"/>
              <a:buFont typeface="Open Sans"/>
              <a:buAutoNum type="alphaLcPeriod"/>
            </a:pPr>
            <a:r>
              <a:rPr lang="en-GB" sz="1400">
                <a:solidFill>
                  <a:schemeClr val="dk1"/>
                </a:solidFill>
                <a:latin typeface="Open Sans"/>
                <a:ea typeface="Open Sans"/>
                <a:cs typeface="Open Sans"/>
                <a:sym typeface="Open Sans"/>
              </a:rPr>
              <a:t>Sketchfab 3D object information with CMS information   Q3</a:t>
            </a:r>
            <a:endParaRPr sz="1400">
              <a:solidFill>
                <a:schemeClr val="dk1"/>
              </a:solidFill>
              <a:latin typeface="Open Sans"/>
              <a:ea typeface="Open Sans"/>
              <a:cs typeface="Open Sans"/>
              <a:sym typeface="Open Sans"/>
            </a:endParaRPr>
          </a:p>
          <a:p>
            <a:pPr indent="-317500" lvl="0" marL="1371600" rtl="0" algn="l">
              <a:lnSpc>
                <a:spcPct val="100000"/>
              </a:lnSpc>
              <a:spcBef>
                <a:spcPts val="0"/>
              </a:spcBef>
              <a:spcAft>
                <a:spcPts val="0"/>
              </a:spcAft>
              <a:buClr>
                <a:schemeClr val="dk1"/>
              </a:buClr>
              <a:buSzPts val="1400"/>
              <a:buFont typeface="Open Sans"/>
              <a:buAutoNum type="alphaLcPeriod"/>
            </a:pPr>
            <a:r>
              <a:rPr lang="en-GB" sz="1400">
                <a:solidFill>
                  <a:schemeClr val="dk1"/>
                </a:solidFill>
                <a:latin typeface="Open Sans"/>
                <a:ea typeface="Open Sans"/>
                <a:cs typeface="Open Sans"/>
                <a:sym typeface="Open Sans"/>
              </a:rPr>
              <a:t>Scan the World to reach new audiences   Q-2  </a:t>
            </a:r>
            <a:r>
              <a:rPr lang="en-GB" sz="1400">
                <a:solidFill>
                  <a:srgbClr val="FF0000"/>
                </a:solidFill>
                <a:latin typeface="Open Sans"/>
                <a:ea typeface="Open Sans"/>
                <a:cs typeface="Open Sans"/>
                <a:sym typeface="Open Sans"/>
              </a:rPr>
              <a:t>Deferred to Q3/4</a:t>
            </a:r>
            <a:endParaRPr sz="1400">
              <a:solidFill>
                <a:schemeClr val="dk1"/>
              </a:solidFill>
              <a:latin typeface="Open Sans"/>
              <a:ea typeface="Open Sans"/>
              <a:cs typeface="Open Sans"/>
              <a:sym typeface="Open Sans"/>
            </a:endParaRPr>
          </a:p>
          <a:p>
            <a:pPr indent="0" lvl="0" marL="457200" rtl="0" algn="l">
              <a:lnSpc>
                <a:spcPct val="100000"/>
              </a:lnSpc>
              <a:spcBef>
                <a:spcPts val="1600"/>
              </a:spcBef>
              <a:spcAft>
                <a:spcPts val="1600"/>
              </a:spcAft>
              <a:buNone/>
            </a:pPr>
            <a:r>
              <a:rPr lang="en-GB" sz="1400">
                <a:solidFill>
                  <a:schemeClr val="dk1"/>
                </a:solidFill>
                <a:latin typeface="Open Sans"/>
                <a:ea typeface="Open Sans"/>
                <a:cs typeface="Open Sans"/>
                <a:sym typeface="Open Sans"/>
              </a:rPr>
              <a:t>										</a:t>
            </a:r>
            <a:endParaRPr/>
          </a:p>
        </p:txBody>
      </p:sp>
      <p:sp>
        <p:nvSpPr>
          <p:cNvPr id="714" name="Google Shape;714;p10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715" name="Google Shape;715;p103"/>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Participation</a:t>
            </a:r>
            <a:r>
              <a:rPr lang="en-GB" sz="3000">
                <a:solidFill>
                  <a:srgbClr val="BF9000"/>
                </a:solidFill>
                <a:latin typeface="Open Sans"/>
                <a:ea typeface="Open Sans"/>
                <a:cs typeface="Open Sans"/>
                <a:sym typeface="Open Sans"/>
              </a:rPr>
              <a:t>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104"/>
          <p:cNvSpPr txBox="1"/>
          <p:nvPr>
            <p:ph idx="1" type="body"/>
          </p:nvPr>
        </p:nvSpPr>
        <p:spPr>
          <a:xfrm>
            <a:off x="123000" y="1151400"/>
            <a:ext cx="8827800" cy="5267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 Responsible:  </a:t>
            </a:r>
            <a:r>
              <a:rPr lang="en-GB"/>
              <a:t>Maria</a:t>
            </a:r>
            <a:r>
              <a:rPr b="1" lang="en-GB"/>
              <a:t> Timeline:</a:t>
            </a:r>
            <a:r>
              <a:rPr lang="en-GB" sz="1400">
                <a:solidFill>
                  <a:schemeClr val="dk1"/>
                </a:solidFill>
                <a:latin typeface="Open Sans"/>
                <a:ea typeface="Open Sans"/>
                <a:cs typeface="Open Sans"/>
                <a:sym typeface="Open Sans"/>
              </a:rPr>
              <a:t>:  Q1-Q4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Budget</a:t>
            </a:r>
            <a:endParaRPr>
              <a:solidFill>
                <a:schemeClr val="dk1"/>
              </a:solidFill>
              <a:latin typeface="Open Sans"/>
              <a:ea typeface="Open Sans"/>
              <a:cs typeface="Open Sans"/>
              <a:sym typeface="Open Sans"/>
            </a:endParaRPr>
          </a:p>
          <a:p>
            <a:pPr indent="-342900" lvl="0" marL="457200" rtl="0" algn="l">
              <a:lnSpc>
                <a:spcPct val="100000"/>
              </a:lnSpc>
              <a:spcBef>
                <a:spcPts val="1600"/>
              </a:spcBef>
              <a:spcAft>
                <a:spcPts val="0"/>
              </a:spcAft>
              <a:buClr>
                <a:schemeClr val="dk1"/>
              </a:buClr>
              <a:buSzPts val="1800"/>
              <a:buFont typeface="Open Sans"/>
              <a:buAutoNum type="arabicPeriod"/>
            </a:pPr>
            <a:r>
              <a:rPr b="1" lang="en-GB">
                <a:solidFill>
                  <a:schemeClr val="dk1"/>
                </a:solidFill>
                <a:latin typeface="Open Sans"/>
                <a:ea typeface="Open Sans"/>
                <a:cs typeface="Open Sans"/>
                <a:sym typeface="Open Sans"/>
              </a:rPr>
              <a:t>Limerick 3D Project cont/d</a:t>
            </a:r>
            <a:endParaRPr b="1" sz="1600">
              <a:solidFill>
                <a:schemeClr val="dk1"/>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b="1" lang="en-GB" sz="1600">
                <a:solidFill>
                  <a:schemeClr val="dk1"/>
                </a:solidFill>
                <a:latin typeface="Open Sans"/>
                <a:ea typeface="Open Sans"/>
                <a:cs typeface="Open Sans"/>
                <a:sym typeface="Open Sans"/>
              </a:rPr>
              <a:t>T2 Scope opportunities for 3D printing</a:t>
            </a:r>
            <a:endParaRPr i="1" sz="1400">
              <a:solidFill>
                <a:schemeClr val="dk1"/>
              </a:solidFill>
              <a:latin typeface="Open Sans"/>
              <a:ea typeface="Open Sans"/>
              <a:cs typeface="Open Sans"/>
              <a:sym typeface="Open Sans"/>
            </a:endParaRPr>
          </a:p>
          <a:p>
            <a:pPr indent="0" lvl="0" marL="457200" rtl="0" algn="l">
              <a:lnSpc>
                <a:spcPct val="100000"/>
              </a:lnSpc>
              <a:spcBef>
                <a:spcPts val="1600"/>
              </a:spcBef>
              <a:spcAft>
                <a:spcPts val="0"/>
              </a:spcAft>
              <a:buNone/>
            </a:pPr>
            <a:r>
              <a:rPr lang="en-GB" sz="1400">
                <a:solidFill>
                  <a:schemeClr val="dk1"/>
                </a:solidFill>
                <a:latin typeface="Open Sans"/>
                <a:ea typeface="Open Sans"/>
                <a:cs typeface="Open Sans"/>
                <a:sym typeface="Open Sans"/>
              </a:rPr>
              <a:t>T2.1 Scope opportunities and costs for 3D printing digital models, including liaising with Fab Lab Q1  </a:t>
            </a:r>
            <a:r>
              <a:rPr lang="en-GB" sz="1400">
                <a:solidFill>
                  <a:schemeClr val="dk1"/>
                </a:solidFill>
                <a:latin typeface="Open Sans"/>
                <a:ea typeface="Open Sans"/>
                <a:cs typeface="Open Sans"/>
                <a:sym typeface="Open Sans"/>
              </a:rPr>
              <a:t>✔️</a:t>
            </a:r>
            <a:r>
              <a:rPr lang="en-GB" sz="1400">
                <a:solidFill>
                  <a:schemeClr val="dk1"/>
                </a:solidFill>
                <a:latin typeface="Open Sans"/>
                <a:ea typeface="Open Sans"/>
                <a:cs typeface="Open Sans"/>
                <a:sym typeface="Open Sans"/>
              </a:rPr>
              <a:t> and ongoing</a:t>
            </a:r>
            <a:endParaRPr i="1"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rPr b="1" lang="en-GB" sz="1400">
                <a:solidFill>
                  <a:schemeClr val="dk1"/>
                </a:solidFill>
                <a:latin typeface="Open Sans"/>
                <a:ea typeface="Open Sans"/>
                <a:cs typeface="Open Sans"/>
                <a:sym typeface="Open Sans"/>
              </a:rPr>
              <a:t>T3  Investigate funding for digitisation</a:t>
            </a:r>
            <a:endParaRPr b="1" sz="1400">
              <a:solidFill>
                <a:schemeClr val="dk1"/>
              </a:solidFill>
              <a:latin typeface="Open Sans"/>
              <a:ea typeface="Open Sans"/>
              <a:cs typeface="Open Sans"/>
              <a:sym typeface="Open Sans"/>
            </a:endParaRPr>
          </a:p>
          <a:p>
            <a:pPr indent="457200" lvl="0" marL="0" rtl="0" algn="l">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T3.1 </a:t>
            </a:r>
            <a:r>
              <a:rPr lang="en-GB" sz="1400">
                <a:solidFill>
                  <a:schemeClr val="dk1"/>
                </a:solidFill>
                <a:latin typeface="Open Sans"/>
                <a:ea typeface="Open Sans"/>
                <a:cs typeface="Open Sans"/>
                <a:sym typeface="Open Sans"/>
              </a:rPr>
              <a:t>W</a:t>
            </a:r>
            <a:r>
              <a:rPr lang="en-GB" sz="1400">
                <a:solidFill>
                  <a:schemeClr val="dk1"/>
                </a:solidFill>
                <a:latin typeface="Open Sans"/>
                <a:ea typeface="Open Sans"/>
                <a:cs typeface="Open Sans"/>
                <a:sym typeface="Open Sans"/>
              </a:rPr>
              <a:t>ork on next tranche of funding for the project…. Grant applications or Sponsorship </a:t>
            </a:r>
            <a:endParaRPr sz="1400">
              <a:solidFill>
                <a:schemeClr val="dk1"/>
              </a:solidFill>
              <a:latin typeface="Open Sans"/>
              <a:ea typeface="Open Sans"/>
              <a:cs typeface="Open Sans"/>
              <a:sym typeface="Open Sans"/>
            </a:endParaRPr>
          </a:p>
          <a:p>
            <a:pPr indent="457200" lvl="0" marL="0" rtl="0" algn="r">
              <a:lnSpc>
                <a:spcPct val="100000"/>
              </a:lnSpc>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Q1- 4</a:t>
            </a: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a:t>
            </a:r>
            <a:r>
              <a:rPr lang="en-GB" sz="1400">
                <a:solidFill>
                  <a:schemeClr val="dk1"/>
                </a:solidFill>
                <a:latin typeface="Open Sans"/>
                <a:ea typeface="Open Sans"/>
                <a:cs typeface="Open Sans"/>
                <a:sym typeface="Open Sans"/>
              </a:rPr>
              <a:t> ongoing</a:t>
            </a:r>
            <a:endParaRPr i="1" sz="1400">
              <a:solidFill>
                <a:schemeClr val="dk1"/>
              </a:solidFill>
              <a:latin typeface="Open Sans"/>
              <a:ea typeface="Open Sans"/>
              <a:cs typeface="Open Sans"/>
              <a:sym typeface="Open Sans"/>
            </a:endParaRPr>
          </a:p>
          <a:p>
            <a:pPr indent="0" lvl="0" marL="457200" rtl="0" algn="l">
              <a:spcBef>
                <a:spcPts val="1600"/>
              </a:spcBef>
              <a:spcAft>
                <a:spcPts val="0"/>
              </a:spcAft>
              <a:buNone/>
            </a:pPr>
            <a:r>
              <a:t/>
            </a:r>
            <a:endParaRPr i="1" sz="14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721" name="Google Shape;721;p10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722" name="Google Shape;722;p104"/>
          <p:cNvSpPr txBox="1"/>
          <p:nvPr>
            <p:ph type="title"/>
          </p:nvPr>
        </p:nvSpPr>
        <p:spPr>
          <a:xfrm>
            <a:off x="311700" y="1849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Participation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165825" y="314628"/>
            <a:ext cx="8666400" cy="10422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Platform: Opera, Medieval Quarter &amp; Waterfront Development  </a:t>
            </a:r>
            <a:endParaRPr/>
          </a:p>
        </p:txBody>
      </p:sp>
      <p:sp>
        <p:nvSpPr>
          <p:cNvPr id="196" name="Google Shape;196;p33"/>
          <p:cNvSpPr txBox="1"/>
          <p:nvPr>
            <p:ph idx="1" type="body"/>
          </p:nvPr>
        </p:nvSpPr>
        <p:spPr>
          <a:xfrm>
            <a:off x="311700" y="1536625"/>
            <a:ext cx="8520600" cy="49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Jill </a:t>
            </a:r>
            <a:r>
              <a:rPr lang="en-GB" sz="1400"/>
              <a:t> </a:t>
            </a:r>
            <a:r>
              <a:rPr b="1" lang="en-GB" sz="1400">
                <a:solidFill>
                  <a:schemeClr val="dk1"/>
                </a:solidFill>
                <a:latin typeface="Open Sans"/>
                <a:ea typeface="Open Sans"/>
                <a:cs typeface="Open Sans"/>
                <a:sym typeface="Open Sans"/>
              </a:rPr>
              <a:t>Timeline:</a:t>
            </a:r>
            <a:r>
              <a:rPr lang="en-GB" sz="1400">
                <a:solidFill>
                  <a:schemeClr val="dk1"/>
                </a:solidFill>
                <a:latin typeface="Open Sans"/>
                <a:ea typeface="Open Sans"/>
                <a:cs typeface="Open Sans"/>
                <a:sym typeface="Open Sans"/>
              </a:rPr>
              <a:t> 2020 </a:t>
            </a:r>
            <a:r>
              <a:rPr b="1" lang="en-GB" sz="1400">
                <a:solidFill>
                  <a:schemeClr val="dk1"/>
                </a:solidFill>
                <a:latin typeface="Open Sans"/>
                <a:ea typeface="Open Sans"/>
                <a:cs typeface="Open Sans"/>
                <a:sym typeface="Open Sans"/>
              </a:rPr>
              <a:t>Budget: </a:t>
            </a:r>
            <a:endParaRPr b="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 </a:t>
            </a:r>
            <a:r>
              <a:rPr b="1" lang="en-GB" sz="1400">
                <a:solidFill>
                  <a:srgbClr val="000000"/>
                </a:solidFill>
                <a:latin typeface="Open Sans"/>
                <a:ea typeface="Open Sans"/>
                <a:cs typeface="Open Sans"/>
                <a:sym typeface="Open Sans"/>
              </a:rPr>
              <a:t>Represent the Hunt Museum in planning &amp; development</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T1.1 Attend relevant meetings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T1.2 Make representations to relevant bodies</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T1.3 Safeguard the museums position</a:t>
            </a:r>
            <a:r>
              <a:rPr b="1" lang="en-GB" sz="1400">
                <a:solidFill>
                  <a:srgbClr val="000000"/>
                </a:solidFill>
                <a:latin typeface="Open Sans"/>
                <a:ea typeface="Open Sans"/>
                <a:cs typeface="Open Sans"/>
                <a:sym typeface="Open Sans"/>
              </a:rPr>
              <a:t> </a:t>
            </a:r>
            <a:endParaRPr b="1" sz="1400">
              <a:solidFill>
                <a:srgbClr val="000000"/>
              </a:solidFill>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t/>
            </a:r>
            <a:endParaRPr sz="1400">
              <a:solidFill>
                <a:schemeClr val="dk1"/>
              </a:solidFill>
              <a:latin typeface="Open Sans"/>
              <a:ea typeface="Open Sans"/>
              <a:cs typeface="Open Sans"/>
              <a:sym typeface="Open Sans"/>
            </a:endParaRPr>
          </a:p>
          <a:p>
            <a:pPr indent="0" lvl="0" marL="457200" rtl="0" algn="l">
              <a:spcBef>
                <a:spcPts val="160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197" name="Google Shape;197;p33"/>
          <p:cNvSpPr txBox="1"/>
          <p:nvPr>
            <p:ph idx="12" type="sldNum"/>
          </p:nvPr>
        </p:nvSpPr>
        <p:spPr>
          <a:xfrm>
            <a:off x="8377958" y="6163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05"/>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Participation</a:t>
            </a:r>
            <a:endParaRPr/>
          </a:p>
        </p:txBody>
      </p:sp>
      <p:sp>
        <p:nvSpPr>
          <p:cNvPr id="728" name="Google Shape;728;p10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a:t>Jill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UL, Europeana, ESB</a:t>
            </a:r>
            <a:endParaRPr i="1"/>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T3. Community Collection Days:</a:t>
            </a: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457200" rtl="0" algn="l">
              <a:spcBef>
                <a:spcPts val="0"/>
              </a:spcBef>
              <a:spcAft>
                <a:spcPts val="0"/>
              </a:spcAft>
              <a:buNone/>
            </a:pPr>
            <a:r>
              <a:rPr lang="en-GB" sz="1400">
                <a:solidFill>
                  <a:srgbClr val="000000"/>
                </a:solidFill>
                <a:latin typeface="Open Sans"/>
                <a:ea typeface="Open Sans"/>
                <a:cs typeface="Open Sans"/>
                <a:sym typeface="Open Sans"/>
              </a:rPr>
              <a:t>T3.1 Europe @ Work Community Collection with ESB Archives &amp; Europeana </a:t>
            </a:r>
            <a:endParaRPr sz="1400">
              <a:solidFill>
                <a:srgbClr val="000000"/>
              </a:solidFill>
              <a:latin typeface="Open Sans"/>
              <a:ea typeface="Open Sans"/>
              <a:cs typeface="Open Sans"/>
              <a:sym typeface="Open Sans"/>
            </a:endParaRPr>
          </a:p>
          <a:p>
            <a:pPr indent="0" lvl="0" marL="457200" rtl="0" algn="l">
              <a:spcBef>
                <a:spcPts val="0"/>
              </a:spcBef>
              <a:spcAft>
                <a:spcPts val="0"/>
              </a:spcAft>
              <a:buNone/>
            </a:pPr>
            <a:r>
              <a:rPr lang="en-GB" sz="1400">
                <a:solidFill>
                  <a:srgbClr val="000000"/>
                </a:solidFill>
                <a:latin typeface="Open Sans"/>
                <a:ea typeface="Open Sans"/>
                <a:cs typeface="Open Sans"/>
                <a:sym typeface="Open Sans"/>
              </a:rPr>
              <a:t>	T1.1 Agree a brief with ESB and the National Archives and Europeana Q1? </a:t>
            </a:r>
            <a:r>
              <a:rPr lang="en-GB" sz="1400">
                <a:solidFill>
                  <a:schemeClr val="dk1"/>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rPr b="1" lang="en-GB" sz="1400">
                <a:solidFill>
                  <a:srgbClr val="000000"/>
                </a:solidFill>
                <a:latin typeface="Open Sans"/>
                <a:ea typeface="Open Sans"/>
                <a:cs typeface="Open Sans"/>
                <a:sym typeface="Open Sans"/>
              </a:rPr>
              <a:t>T3.1.2 Run </a:t>
            </a:r>
            <a:r>
              <a:rPr b="1" lang="en-GB" sz="1400" strike="sngStrike">
                <a:solidFill>
                  <a:srgbClr val="000000"/>
                </a:solidFill>
                <a:latin typeface="Open Sans"/>
                <a:ea typeface="Open Sans"/>
                <a:cs typeface="Open Sans"/>
                <a:sym typeface="Open Sans"/>
              </a:rPr>
              <a:t>physical</a:t>
            </a:r>
            <a:r>
              <a:rPr b="1" lang="en-GB" sz="1400">
                <a:solidFill>
                  <a:srgbClr val="000000"/>
                </a:solidFill>
                <a:latin typeface="Open Sans"/>
                <a:ea typeface="Open Sans"/>
                <a:cs typeface="Open Sans"/>
                <a:sym typeface="Open Sans"/>
              </a:rPr>
              <a:t> online collection day and symposium September 25/26</a:t>
            </a:r>
            <a:endParaRPr b="1" sz="1400">
              <a:solidFill>
                <a:srgbClr val="000000"/>
              </a:solidFill>
              <a:latin typeface="Open Sans"/>
              <a:ea typeface="Open Sans"/>
              <a:cs typeface="Open Sans"/>
              <a:sym typeface="Open Sans"/>
            </a:endParaRPr>
          </a:p>
          <a:p>
            <a:pPr indent="0" lvl="0" marL="457200" rtl="0" algn="l">
              <a:spcBef>
                <a:spcPts val="0"/>
              </a:spcBef>
              <a:spcAft>
                <a:spcPts val="0"/>
              </a:spcAft>
              <a:buNone/>
            </a:pPr>
            <a:r>
              <a:rPr lang="en-GB" sz="1400">
                <a:solidFill>
                  <a:srgbClr val="000000"/>
                </a:solidFill>
                <a:latin typeface="Open Sans"/>
                <a:ea typeface="Open Sans"/>
                <a:cs typeface="Open Sans"/>
                <a:sym typeface="Open Sans"/>
              </a:rPr>
              <a:t>	</a:t>
            </a:r>
            <a:r>
              <a:rPr lang="en-GB" sz="1400" strike="sngStrike">
                <a:solidFill>
                  <a:srgbClr val="000000"/>
                </a:solidFill>
                <a:latin typeface="Open Sans"/>
                <a:ea typeface="Open Sans"/>
                <a:cs typeface="Open Sans"/>
                <a:sym typeface="Open Sans"/>
              </a:rPr>
              <a:t>T1.2 Repeat Science of Light workshop </a:t>
            </a:r>
            <a:endParaRPr sz="1400" strike="sngStrike">
              <a:solidFill>
                <a:srgbClr val="000000"/>
              </a:solidFill>
              <a:latin typeface="Open Sans"/>
              <a:ea typeface="Open Sans"/>
              <a:cs typeface="Open Sans"/>
              <a:sym typeface="Open Sans"/>
            </a:endParaRPr>
          </a:p>
          <a:p>
            <a:pPr indent="0" lvl="0" marL="45720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457200" rtl="0" algn="l">
              <a:spcBef>
                <a:spcPts val="0"/>
              </a:spcBef>
              <a:spcAft>
                <a:spcPts val="0"/>
              </a:spcAft>
              <a:buNone/>
            </a:pPr>
            <a:r>
              <a:t/>
            </a:r>
            <a:endParaRPr sz="1400">
              <a:solidFill>
                <a:srgbClr val="000000"/>
              </a:solidFill>
              <a:latin typeface="Open Sans"/>
              <a:ea typeface="Open Sans"/>
              <a:cs typeface="Open Sans"/>
              <a:sym typeface="Open Sans"/>
            </a:endParaRPr>
          </a:p>
          <a:p>
            <a:pPr indent="457200" lvl="0" marL="0" rtl="0" algn="l">
              <a:spcBef>
                <a:spcPts val="0"/>
              </a:spcBef>
              <a:spcAft>
                <a:spcPts val="0"/>
              </a:spcAft>
              <a:buNone/>
            </a:pPr>
            <a:r>
              <a:rPr lang="en-GB" sz="1400">
                <a:solidFill>
                  <a:srgbClr val="000000"/>
                </a:solidFill>
                <a:latin typeface="Open Sans"/>
                <a:ea typeface="Open Sans"/>
                <a:cs typeface="Open Sans"/>
                <a:sym typeface="Open Sans"/>
              </a:rPr>
              <a:t>T3.22 E</a:t>
            </a:r>
            <a:r>
              <a:rPr lang="en-GB" sz="1400">
                <a:solidFill>
                  <a:srgbClr val="000000"/>
                </a:solidFill>
                <a:latin typeface="Open Sans"/>
                <a:ea typeface="Open Sans"/>
                <a:cs typeface="Open Sans"/>
                <a:sym typeface="Open Sans"/>
              </a:rPr>
              <a:t>uropeana Sport under European Expo 2020, with UL &amp; Europeana </a:t>
            </a:r>
            <a:endParaRPr sz="1400">
              <a:solidFill>
                <a:srgbClr val="000000"/>
              </a:solidFill>
              <a:latin typeface="Open Sans"/>
              <a:ea typeface="Open Sans"/>
              <a:cs typeface="Open Sans"/>
              <a:sym typeface="Open Sans"/>
            </a:endParaRPr>
          </a:p>
          <a:p>
            <a:pPr indent="457200" lvl="0" marL="0" rtl="0" algn="l">
              <a:spcBef>
                <a:spcPts val="0"/>
              </a:spcBef>
              <a:spcAft>
                <a:spcPts val="0"/>
              </a:spcAft>
              <a:buNone/>
            </a:pPr>
            <a:r>
              <a:rPr lang="en-GB" sz="1400">
                <a:solidFill>
                  <a:srgbClr val="000000"/>
                </a:solidFill>
                <a:latin typeface="Open Sans"/>
                <a:ea typeface="Open Sans"/>
                <a:cs typeface="Open Sans"/>
                <a:sym typeface="Open Sans"/>
              </a:rPr>
              <a:t>	T2.1 Agree brief with UL and Europeana</a:t>
            </a:r>
            <a:endParaRPr sz="1400">
              <a:solidFill>
                <a:srgbClr val="000000"/>
              </a:solidFill>
              <a:latin typeface="Open Sans"/>
              <a:ea typeface="Open Sans"/>
              <a:cs typeface="Open Sans"/>
              <a:sym typeface="Open Sans"/>
            </a:endParaRPr>
          </a:p>
          <a:p>
            <a:pPr indent="457200" lvl="0" marL="0" rtl="0" algn="l">
              <a:spcBef>
                <a:spcPts val="0"/>
              </a:spcBef>
              <a:spcAft>
                <a:spcPts val="0"/>
              </a:spcAft>
              <a:buNone/>
            </a:pPr>
            <a:r>
              <a:rPr lang="en-GB" sz="1400">
                <a:solidFill>
                  <a:srgbClr val="000000"/>
                </a:solidFill>
                <a:latin typeface="Open Sans"/>
                <a:ea typeface="Open Sans"/>
                <a:cs typeface="Open Sans"/>
                <a:sym typeface="Open Sans"/>
              </a:rPr>
              <a:t>	T2.2 Run event Q2/3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29" name="Google Shape;729;p10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06"/>
          <p:cNvSpPr txBox="1"/>
          <p:nvPr>
            <p:ph type="title"/>
          </p:nvPr>
        </p:nvSpPr>
        <p:spPr>
          <a:xfrm>
            <a:off x="262400" y="1195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Participation</a:t>
            </a:r>
            <a:endParaRPr/>
          </a:p>
        </p:txBody>
      </p:sp>
      <p:sp>
        <p:nvSpPr>
          <p:cNvPr id="735" name="Google Shape;735;p106"/>
          <p:cNvSpPr txBox="1"/>
          <p:nvPr>
            <p:ph idx="1" type="body"/>
          </p:nvPr>
        </p:nvSpPr>
        <p:spPr>
          <a:xfrm>
            <a:off x="213200" y="1107750"/>
            <a:ext cx="8619000" cy="46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a:t>
            </a:r>
            <a:r>
              <a:rPr b="1" lang="en-GB"/>
              <a:t> - </a:t>
            </a:r>
            <a:r>
              <a:rPr lang="en-GB"/>
              <a:t>Alisson </a:t>
            </a:r>
            <a:r>
              <a:rPr b="1" lang="en-GB"/>
              <a:t>Timeline:</a:t>
            </a:r>
            <a:r>
              <a:rPr lang="en-GB" sz="1400">
                <a:solidFill>
                  <a:schemeClr val="dk1"/>
                </a:solidFill>
                <a:latin typeface="Open Sans"/>
                <a:ea typeface="Open Sans"/>
                <a:cs typeface="Open Sans"/>
                <a:sym typeface="Open Sans"/>
              </a:rPr>
              <a:t>:  Q1-Q4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T4. .Social Media Platforms</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T4.1 </a:t>
            </a:r>
            <a:r>
              <a:rPr lang="en-GB" sz="1400">
                <a:solidFill>
                  <a:schemeClr val="dk1"/>
                </a:solidFill>
                <a:latin typeface="Open Sans"/>
                <a:ea typeface="Open Sans"/>
                <a:cs typeface="Open Sans"/>
                <a:sym typeface="Open Sans"/>
              </a:rPr>
              <a:t>Use all social media platforms to increase audience reach and engagement with the Collections and Events</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T4.2.1 Analysis of 2019 use of social media platforms-  </a:t>
            </a:r>
            <a:r>
              <a:rPr i="1" lang="en-GB" sz="1400">
                <a:solidFill>
                  <a:srgbClr val="000000"/>
                </a:solidFill>
                <a:latin typeface="Open Sans"/>
                <a:ea typeface="Open Sans"/>
                <a:cs typeface="Open Sans"/>
                <a:sym typeface="Open Sans"/>
              </a:rPr>
              <a:t>Q1</a:t>
            </a:r>
            <a:endParaRPr i="1" sz="1400">
              <a:solidFill>
                <a:srgbClr val="000000"/>
              </a:solidFill>
              <a:latin typeface="Open Sans"/>
              <a:ea typeface="Open Sans"/>
              <a:cs typeface="Open Sans"/>
              <a:sym typeface="Open Sans"/>
            </a:endParaRPr>
          </a:p>
          <a:p>
            <a:pPr indent="457200" lvl="0" marL="0" rtl="0" algn="l">
              <a:spcBef>
                <a:spcPts val="0"/>
              </a:spcBef>
              <a:spcAft>
                <a:spcPts val="0"/>
              </a:spcAft>
              <a:buNone/>
            </a:pPr>
            <a:r>
              <a:rPr lang="en-GB" sz="1400">
                <a:solidFill>
                  <a:srgbClr val="000000"/>
                </a:solidFill>
                <a:latin typeface="Open Sans"/>
                <a:ea typeface="Open Sans"/>
                <a:cs typeface="Open Sans"/>
                <a:sym typeface="Open Sans"/>
              </a:rPr>
              <a:t>T4.2.2 Create plan for use of social media platforms with targets -</a:t>
            </a:r>
            <a:r>
              <a:rPr i="1" lang="en-GB" sz="1400">
                <a:solidFill>
                  <a:srgbClr val="000000"/>
                </a:solidFill>
                <a:latin typeface="Open Sans"/>
                <a:ea typeface="Open Sans"/>
                <a:cs typeface="Open Sans"/>
                <a:sym typeface="Open Sans"/>
              </a:rPr>
              <a:t> Q1</a:t>
            </a:r>
            <a:endParaRPr i="1" sz="1400">
              <a:solidFill>
                <a:srgbClr val="000000"/>
              </a:solidFill>
              <a:latin typeface="Open Sans"/>
              <a:ea typeface="Open Sans"/>
              <a:cs typeface="Open Sans"/>
              <a:sym typeface="Open Sans"/>
            </a:endParaRPr>
          </a:p>
          <a:p>
            <a:pPr indent="457200" lvl="0" marL="0" rtl="0" algn="l">
              <a:spcBef>
                <a:spcPts val="0"/>
              </a:spcBef>
              <a:spcAft>
                <a:spcPts val="0"/>
              </a:spcAft>
              <a:buNone/>
            </a:pPr>
            <a:r>
              <a:rPr lang="en-GB" sz="1400">
                <a:solidFill>
                  <a:srgbClr val="00FF00"/>
                </a:solidFill>
                <a:latin typeface="Open Sans"/>
                <a:ea typeface="Open Sans"/>
                <a:cs typeface="Open Sans"/>
                <a:sym typeface="Open Sans"/>
              </a:rPr>
              <a:t>T4.2.3 Create RFP for Website</a:t>
            </a:r>
            <a:endParaRPr sz="1400">
              <a:solidFill>
                <a:srgbClr val="00FF00"/>
              </a:solidFill>
              <a:latin typeface="Open Sans"/>
              <a:ea typeface="Open Sans"/>
              <a:cs typeface="Open Sans"/>
              <a:sym typeface="Open Sans"/>
            </a:endParaRPr>
          </a:p>
          <a:p>
            <a:pPr indent="457200" lvl="0" marL="0" rtl="0" algn="l">
              <a:spcBef>
                <a:spcPts val="0"/>
              </a:spcBef>
              <a:spcAft>
                <a:spcPts val="0"/>
              </a:spcAft>
              <a:buNone/>
            </a:pPr>
            <a:r>
              <a:rPr lang="en-GB" sz="1400">
                <a:solidFill>
                  <a:srgbClr val="000000"/>
                </a:solidFill>
                <a:latin typeface="Open Sans"/>
                <a:ea typeface="Open Sans"/>
                <a:cs typeface="Open Sans"/>
                <a:sym typeface="Open Sans"/>
              </a:rPr>
              <a:t>T4.2.4 Execute plan, reporting progress quarterly and adjusting where needed </a:t>
            </a:r>
            <a:r>
              <a:rPr i="1" lang="en-GB" sz="1400">
                <a:solidFill>
                  <a:srgbClr val="000000"/>
                </a:solidFill>
                <a:latin typeface="Open Sans"/>
                <a:ea typeface="Open Sans"/>
                <a:cs typeface="Open Sans"/>
                <a:sym typeface="Open Sans"/>
              </a:rPr>
              <a:t>Q1-Q4</a:t>
            </a:r>
            <a:endParaRPr i="1" sz="1400">
              <a:solidFill>
                <a:srgbClr val="000000"/>
              </a:solidFill>
              <a:latin typeface="Open Sans"/>
              <a:ea typeface="Open Sans"/>
              <a:cs typeface="Open Sans"/>
              <a:sym typeface="Open Sans"/>
            </a:endParaRPr>
          </a:p>
          <a:p>
            <a:pPr indent="457200" lvl="0" marL="0" rtl="0" algn="l">
              <a:spcBef>
                <a:spcPts val="0"/>
              </a:spcBef>
              <a:spcAft>
                <a:spcPts val="0"/>
              </a:spcAft>
              <a:buNone/>
            </a:pPr>
            <a:r>
              <a:t/>
            </a:r>
            <a:endParaRPr i="1" sz="1400">
              <a:solidFill>
                <a:srgbClr val="000000"/>
              </a:solidFill>
              <a:latin typeface="Open Sans"/>
              <a:ea typeface="Open Sans"/>
              <a:cs typeface="Open Sans"/>
              <a:sym typeface="Open Sans"/>
            </a:endParaRPr>
          </a:p>
          <a:p>
            <a:pPr indent="0" lvl="0" marL="0" rtl="0" algn="l">
              <a:spcBef>
                <a:spcPts val="0"/>
              </a:spcBef>
              <a:spcAft>
                <a:spcPts val="0"/>
              </a:spcAft>
              <a:buNone/>
            </a:pPr>
            <a:r>
              <a:rPr b="1" lang="en-GB" sz="1400">
                <a:solidFill>
                  <a:srgbClr val="000000"/>
                </a:solidFill>
                <a:latin typeface="Open Sans"/>
                <a:ea typeface="Open Sans"/>
                <a:cs typeface="Open Sans"/>
                <a:sym typeface="Open Sans"/>
              </a:rPr>
              <a:t>T5 Statistics</a:t>
            </a:r>
            <a:endParaRPr b="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T5.1 Set up a Google sheet based reporting of all museum statistics for completion by relevant colleagues. (Sinead &amp; Hannah) M1</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	Education and Tour Books</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	Admissions</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	Visitors</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	Opening night attendees</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	Web &amp; Social Media stats, including Wikipedia, Sketchfab, Scan the World.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T5.2 Complete Google sheet - monthly</a:t>
            </a:r>
            <a:endParaRPr sz="1400">
              <a:solidFill>
                <a:srgbClr val="000000"/>
              </a:solidFill>
              <a:latin typeface="Open Sans"/>
              <a:ea typeface="Open Sans"/>
              <a:cs typeface="Open Sans"/>
              <a:sym typeface="Open Sans"/>
            </a:endParaRPr>
          </a:p>
          <a:p>
            <a:pPr indent="0" lvl="0" marL="45720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36" name="Google Shape;736;p10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7"/>
          <p:cNvSpPr txBox="1"/>
          <p:nvPr>
            <p:ph type="title"/>
          </p:nvPr>
        </p:nvSpPr>
        <p:spPr>
          <a:xfrm>
            <a:off x="262400" y="119592"/>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2. Public Engagement - Participation</a:t>
            </a:r>
            <a:endParaRPr/>
          </a:p>
        </p:txBody>
      </p:sp>
      <p:sp>
        <p:nvSpPr>
          <p:cNvPr id="742" name="Google Shape;742;p107"/>
          <p:cNvSpPr txBox="1"/>
          <p:nvPr>
            <p:ph idx="1" type="body"/>
          </p:nvPr>
        </p:nvSpPr>
        <p:spPr>
          <a:xfrm>
            <a:off x="213200" y="1107750"/>
            <a:ext cx="8619000" cy="46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 </a:t>
            </a:r>
            <a:r>
              <a:rPr lang="en-GB"/>
              <a:t>Kerri </a:t>
            </a:r>
            <a:r>
              <a:rPr b="1" lang="en-GB"/>
              <a:t>Timeline:</a:t>
            </a:r>
            <a:r>
              <a:rPr lang="en-GB" sz="1400">
                <a:solidFill>
                  <a:schemeClr val="dk1"/>
                </a:solidFill>
                <a:latin typeface="Open Sans"/>
                <a:ea typeface="Open Sans"/>
                <a:cs typeface="Open Sans"/>
                <a:sym typeface="Open Sans"/>
              </a:rPr>
              <a:t>:  Q1-Q4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a:t>
            </a:r>
            <a:endParaRPr sz="14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400">
                <a:solidFill>
                  <a:schemeClr val="dk1"/>
                </a:solidFill>
                <a:latin typeface="Open Sans"/>
                <a:ea typeface="Open Sans"/>
                <a:cs typeface="Open Sans"/>
                <a:sym typeface="Open Sans"/>
              </a:rPr>
              <a:t>T6. Events</a:t>
            </a:r>
            <a:endParaRPr b="1" sz="14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 </a:t>
            </a:r>
            <a:r>
              <a:rPr lang="en-GB" sz="1400">
                <a:solidFill>
                  <a:schemeClr val="dk1"/>
                </a:solidFill>
                <a:latin typeface="Open Sans"/>
                <a:ea typeface="Open Sans"/>
                <a:cs typeface="Open Sans"/>
                <a:sym typeface="Open Sans"/>
              </a:rPr>
              <a:t>Create overall plan of events on Google Spreadsheet - M1</a:t>
            </a:r>
            <a:endParaRPr i="1"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 Create event briefs for specific events such as Film Quiz, Launch of Belonging, Art &amp; Prosecco, Liberal Arts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 </a:t>
            </a:r>
            <a:r>
              <a:rPr lang="en-GB" sz="1400">
                <a:solidFill>
                  <a:schemeClr val="dk1"/>
                </a:solidFill>
                <a:latin typeface="Open Sans"/>
                <a:ea typeface="Open Sans"/>
                <a:cs typeface="Open Sans"/>
                <a:sym typeface="Open Sans"/>
              </a:rPr>
              <a:t>Events -</a:t>
            </a:r>
            <a:r>
              <a:rPr b="1"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Based on intelligence to date create new plan for events, looking at venue hire vs management, simplifying the offering and streamlining admin</a:t>
            </a:r>
            <a:r>
              <a:rPr lang="en-GB" sz="1400">
                <a:solidFill>
                  <a:schemeClr val="dk1"/>
                </a:solidFill>
                <a:latin typeface="Open Sans"/>
                <a:ea typeface="Open Sans"/>
                <a:cs typeface="Open Sans"/>
                <a:sym typeface="Open Sans"/>
              </a:rPr>
              <a:t> etc</a:t>
            </a:r>
            <a:endParaRPr sz="1400">
              <a:solidFill>
                <a:srgbClr val="000000"/>
              </a:solidFill>
              <a:latin typeface="Open Sans"/>
              <a:ea typeface="Open Sans"/>
              <a:cs typeface="Open Sans"/>
              <a:sym typeface="Open Sans"/>
            </a:endParaRPr>
          </a:p>
          <a:p>
            <a:pPr indent="0" lvl="0" marL="457200" rtl="0" algn="l">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43" name="Google Shape;743;p10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47" name="Shape 747"/>
        <p:cNvGrpSpPr/>
        <p:nvPr/>
      </p:nvGrpSpPr>
      <p:grpSpPr>
        <a:xfrm>
          <a:off x="0" y="0"/>
          <a:ext cx="0" cy="0"/>
          <a:chOff x="0" y="0"/>
          <a:chExt cx="0" cy="0"/>
        </a:xfrm>
      </p:grpSpPr>
      <p:sp>
        <p:nvSpPr>
          <p:cNvPr id="748" name="Google Shape;748;p108"/>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08"/>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2. Public Engagement </a:t>
            </a:r>
            <a:endParaRPr sz="3000">
              <a:solidFill>
                <a:srgbClr val="BF9000"/>
              </a:solidFill>
              <a:latin typeface="Open Sans"/>
              <a:ea typeface="Open Sans"/>
              <a:cs typeface="Open Sans"/>
              <a:sym typeface="Open Sans"/>
            </a:endParaRPr>
          </a:p>
        </p:txBody>
      </p:sp>
      <p:sp>
        <p:nvSpPr>
          <p:cNvPr id="750" name="Google Shape;750;p108"/>
          <p:cNvSpPr txBox="1"/>
          <p:nvPr/>
        </p:nvSpPr>
        <p:spPr>
          <a:xfrm>
            <a:off x="404550" y="1698425"/>
            <a:ext cx="5363400" cy="48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Open Sans"/>
                <a:ea typeface="Open Sans"/>
                <a:cs typeface="Open Sans"/>
                <a:sym typeface="Open Sans"/>
              </a:rPr>
              <a:t>Status against Strategic Plan 2025</a:t>
            </a:r>
            <a:endParaRPr sz="1800">
              <a:solidFill>
                <a:srgbClr val="FFFFFF"/>
              </a:solidFill>
              <a:latin typeface="Open Sans"/>
              <a:ea typeface="Open Sans"/>
              <a:cs typeface="Open Sans"/>
              <a:sym typeface="Open Sans"/>
            </a:endParaRPr>
          </a:p>
        </p:txBody>
      </p:sp>
      <p:sp>
        <p:nvSpPr>
          <p:cNvPr id="751" name="Google Shape;751;p108"/>
          <p:cNvSpPr txBox="1"/>
          <p:nvPr/>
        </p:nvSpPr>
        <p:spPr>
          <a:xfrm>
            <a:off x="591600" y="3632750"/>
            <a:ext cx="8608800" cy="26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10 of the 11 </a:t>
            </a:r>
            <a:r>
              <a:rPr lang="en-GB" sz="1800">
                <a:solidFill>
                  <a:srgbClr val="BF9000"/>
                </a:solidFill>
                <a:latin typeface="Open Sans"/>
                <a:ea typeface="Open Sans"/>
                <a:cs typeface="Open Sans"/>
                <a:sym typeface="Open Sans"/>
              </a:rPr>
              <a:t>Key Actions (Business as usual &amp; New horizons) have been commenced between 2019 and 2020.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a:t>
            </a:r>
            <a:r>
              <a:rPr lang="en-GB" sz="1800">
                <a:solidFill>
                  <a:srgbClr val="BF9000"/>
                </a:solidFill>
                <a:latin typeface="Open Sans"/>
                <a:ea typeface="Open Sans"/>
                <a:cs typeface="Open Sans"/>
                <a:sym typeface="Open Sans"/>
              </a:rPr>
              <a:t>10 - use of new technologies to develop artificial intelligence interactions, new applications and games based on Collections - has not been commenced.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400"/>
              </a:spcAft>
              <a:buNone/>
            </a:pPr>
            <a:r>
              <a:t/>
            </a:r>
            <a:endParaRPr sz="1800">
              <a:solidFill>
                <a:srgbClr val="BF9000"/>
              </a:solidFill>
              <a:latin typeface="Open Sans"/>
              <a:ea typeface="Open Sans"/>
              <a:cs typeface="Open Sans"/>
              <a:sym typeface="Open Sans"/>
            </a:endParaRPr>
          </a:p>
        </p:txBody>
      </p:sp>
      <p:sp>
        <p:nvSpPr>
          <p:cNvPr id="752" name="Google Shape;752;p10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pic>
        <p:nvPicPr>
          <p:cNvPr id="753" name="Google Shape;753;p108"/>
          <p:cNvPicPr preferRelativeResize="0"/>
          <p:nvPr/>
        </p:nvPicPr>
        <p:blipFill>
          <a:blip r:embed="rId3">
            <a:alphaModFix/>
          </a:blip>
          <a:stretch>
            <a:fillRect/>
          </a:stretch>
        </p:blipFill>
        <p:spPr>
          <a:xfrm>
            <a:off x="6382125" y="738300"/>
            <a:ext cx="2090325" cy="20238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57" name="Shape 757"/>
        <p:cNvGrpSpPr/>
        <p:nvPr/>
      </p:nvGrpSpPr>
      <p:grpSpPr>
        <a:xfrm>
          <a:off x="0" y="0"/>
          <a:ext cx="0" cy="0"/>
          <a:chOff x="0" y="0"/>
          <a:chExt cx="0" cy="0"/>
        </a:xfrm>
      </p:grpSpPr>
      <p:sp>
        <p:nvSpPr>
          <p:cNvPr id="758" name="Google Shape;758;p10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09"/>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3. 	Innovation : Partnerships &amp; Collaborations &amp; Technology</a:t>
            </a:r>
            <a:endParaRPr sz="3000">
              <a:solidFill>
                <a:srgbClr val="BF9000"/>
              </a:solidFill>
              <a:latin typeface="Open Sans"/>
              <a:ea typeface="Open Sans"/>
              <a:cs typeface="Open Sans"/>
              <a:sym typeface="Open Sans"/>
            </a:endParaRPr>
          </a:p>
        </p:txBody>
      </p:sp>
      <p:sp>
        <p:nvSpPr>
          <p:cNvPr id="760" name="Google Shape;760;p109"/>
          <p:cNvSpPr txBox="1"/>
          <p:nvPr/>
        </p:nvSpPr>
        <p:spPr>
          <a:xfrm>
            <a:off x="280800" y="2005788"/>
            <a:ext cx="8184600" cy="255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1: Work with other Limerick and regional attractions to increase awareness and use of the city’s heritage to the benefit of inward investment and tourism.</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2: Collaborations with University of Limerick, Limerick Institute of Technology and Limerick School of Art and Design.</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rgbClr val="BF9000"/>
                </a:solidFill>
                <a:latin typeface="Open Sans"/>
                <a:ea typeface="Open Sans"/>
                <a:cs typeface="Open Sans"/>
                <a:sym typeface="Open Sans"/>
              </a:rPr>
              <a:t>Action 3: A set of joint museum services in areas of need e.g. education, marketing, finance, research</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4: Collaborate with more cultural organisations to deliver new experiences such as Lightmoves Screen Dance or Crinniù na nOg.</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5: Deliver with other Irish institutions a Digital Cultural Heritage Strategy</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6: Expand our connections with international and local research and technical institutes</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800">
                <a:solidFill>
                  <a:srgbClr val="BF9000"/>
                </a:solidFill>
                <a:latin typeface="Open Sans"/>
                <a:ea typeface="Open Sans"/>
                <a:cs typeface="Open Sans"/>
                <a:sym typeface="Open Sans"/>
              </a:rPr>
              <a:t>Action 7: Acquire new collections and innovate in the sector</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p:txBody>
      </p:sp>
      <p:pic>
        <p:nvPicPr>
          <p:cNvPr id="761" name="Google Shape;761;p109"/>
          <p:cNvPicPr preferRelativeResize="0"/>
          <p:nvPr/>
        </p:nvPicPr>
        <p:blipFill>
          <a:blip r:embed="rId3">
            <a:alphaModFix/>
          </a:blip>
          <a:stretch>
            <a:fillRect/>
          </a:stretch>
        </p:blipFill>
        <p:spPr>
          <a:xfrm>
            <a:off x="7651575" y="-12"/>
            <a:ext cx="1492425" cy="2155125"/>
          </a:xfrm>
          <a:prstGeom prst="rect">
            <a:avLst/>
          </a:prstGeom>
          <a:noFill/>
          <a:ln>
            <a:noFill/>
          </a:ln>
        </p:spPr>
      </p:pic>
      <p:sp>
        <p:nvSpPr>
          <p:cNvPr id="762" name="Google Shape;762;p10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66" name="Shape 766"/>
        <p:cNvGrpSpPr/>
        <p:nvPr/>
      </p:nvGrpSpPr>
      <p:grpSpPr>
        <a:xfrm>
          <a:off x="0" y="0"/>
          <a:ext cx="0" cy="0"/>
          <a:chOff x="0" y="0"/>
          <a:chExt cx="0" cy="0"/>
        </a:xfrm>
      </p:grpSpPr>
      <p:sp>
        <p:nvSpPr>
          <p:cNvPr id="767" name="Google Shape;767;p11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10"/>
          <p:cNvSpPr txBox="1"/>
          <p:nvPr/>
        </p:nvSpPr>
        <p:spPr>
          <a:xfrm>
            <a:off x="330900" y="484100"/>
            <a:ext cx="78237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3. 	Innovation : Partnerships &amp; Collaborations</a:t>
            </a:r>
            <a:endParaRPr sz="3000">
              <a:solidFill>
                <a:srgbClr val="BF9000"/>
              </a:solidFill>
              <a:latin typeface="Open Sans"/>
              <a:ea typeface="Open Sans"/>
              <a:cs typeface="Open Sans"/>
              <a:sym typeface="Open Sans"/>
            </a:endParaRPr>
          </a:p>
        </p:txBody>
      </p:sp>
      <p:pic>
        <p:nvPicPr>
          <p:cNvPr id="769" name="Google Shape;769;p110"/>
          <p:cNvPicPr preferRelativeResize="0"/>
          <p:nvPr/>
        </p:nvPicPr>
        <p:blipFill>
          <a:blip r:embed="rId3">
            <a:alphaModFix/>
          </a:blip>
          <a:stretch>
            <a:fillRect/>
          </a:stretch>
        </p:blipFill>
        <p:spPr>
          <a:xfrm>
            <a:off x="6988300" y="117275"/>
            <a:ext cx="2155700" cy="3112925"/>
          </a:xfrm>
          <a:prstGeom prst="rect">
            <a:avLst/>
          </a:prstGeom>
          <a:noFill/>
          <a:ln>
            <a:noFill/>
          </a:ln>
        </p:spPr>
      </p:pic>
      <p:sp>
        <p:nvSpPr>
          <p:cNvPr id="770" name="Google Shape;770;p110"/>
          <p:cNvSpPr txBox="1"/>
          <p:nvPr/>
        </p:nvSpPr>
        <p:spPr>
          <a:xfrm>
            <a:off x="260575" y="1550775"/>
            <a:ext cx="6867600" cy="4242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Font typeface="Open Sans"/>
              <a:buAutoNum type="arabicPeriod"/>
            </a:pPr>
            <a:r>
              <a:rPr b="1" lang="en-GB">
                <a:solidFill>
                  <a:schemeClr val="lt1"/>
                </a:solidFill>
                <a:latin typeface="Open Sans"/>
                <a:ea typeface="Open Sans"/>
                <a:cs typeface="Open Sans"/>
                <a:sym typeface="Open Sans"/>
              </a:rPr>
              <a:t>Joint Digitisation Project - </a:t>
            </a:r>
            <a:r>
              <a:rPr lang="en-GB">
                <a:solidFill>
                  <a:schemeClr val="lt1"/>
                </a:solidFill>
                <a:latin typeface="Open Sans"/>
                <a:ea typeface="Open Sans"/>
                <a:cs typeface="Open Sans"/>
                <a:sym typeface="Open Sans"/>
              </a:rPr>
              <a:t>with museums of Limerick</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AutoNum type="arabicPeriod"/>
            </a:pPr>
            <a:r>
              <a:rPr b="1" lang="en-GB">
                <a:solidFill>
                  <a:schemeClr val="lt1"/>
                </a:solidFill>
                <a:latin typeface="Open Sans"/>
                <a:ea typeface="Open Sans"/>
                <a:cs typeface="Open Sans"/>
                <a:sym typeface="Open Sans"/>
              </a:rPr>
              <a:t>Garden Project </a:t>
            </a:r>
            <a:r>
              <a:rPr lang="en-GB">
                <a:solidFill>
                  <a:schemeClr val="lt1"/>
                </a:solidFill>
                <a:latin typeface="Open Sans"/>
                <a:ea typeface="Open Sans"/>
                <a:cs typeface="Open Sans"/>
                <a:sym typeface="Open Sans"/>
              </a:rPr>
              <a:t>- with partners: LMHA, Mens Sheds, Arup, LSAD, LImerick Inside Out, TLC </a:t>
            </a:r>
            <a:endParaRPr>
              <a:solidFill>
                <a:schemeClr val="lt1"/>
              </a:solidFill>
              <a:latin typeface="Open Sans"/>
              <a:ea typeface="Open Sans"/>
              <a:cs typeface="Open Sans"/>
              <a:sym typeface="Open Sans"/>
            </a:endParaRPr>
          </a:p>
          <a:p>
            <a:pPr indent="-317500" lvl="0" marL="914400" rtl="0" algn="l">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run community competition for landscape architect and to landscape the garden in 2020</a:t>
            </a:r>
            <a:endParaRPr>
              <a:solidFill>
                <a:schemeClr val="lt1"/>
              </a:solidFill>
              <a:latin typeface="Open Sans"/>
              <a:ea typeface="Open Sans"/>
              <a:cs typeface="Open Sans"/>
              <a:sym typeface="Open Sans"/>
            </a:endParaRPr>
          </a:p>
          <a:p>
            <a:pPr indent="-317500" lvl="0" marL="914400" rtl="0" algn="l">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Project engaging Green schools in the collection &amp; recycling of plastic, to 3D print chess pieces in schools</a:t>
            </a:r>
            <a:endParaRPr>
              <a:solidFill>
                <a:schemeClr val="lt1"/>
              </a:solidFill>
              <a:latin typeface="Open Sans"/>
              <a:ea typeface="Open Sans"/>
              <a:cs typeface="Open Sans"/>
              <a:sym typeface="Open Sans"/>
            </a:endParaRPr>
          </a:p>
          <a:p>
            <a:pPr indent="0" lvl="0" marL="91440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AutoNum type="arabicPeriod"/>
            </a:pPr>
            <a:r>
              <a:rPr b="1" lang="en-GB">
                <a:solidFill>
                  <a:schemeClr val="lt1"/>
                </a:solidFill>
                <a:latin typeface="Open Sans"/>
                <a:ea typeface="Open Sans"/>
                <a:cs typeface="Open Sans"/>
                <a:sym typeface="Open Sans"/>
              </a:rPr>
              <a:t>3D Printing &amp; Supersize Object Rendition - </a:t>
            </a:r>
            <a:r>
              <a:rPr lang="en-GB">
                <a:solidFill>
                  <a:schemeClr val="lt1"/>
                </a:solidFill>
                <a:latin typeface="Open Sans"/>
                <a:ea typeface="Open Sans"/>
                <a:cs typeface="Open Sans"/>
                <a:sym typeface="Open Sans"/>
              </a:rPr>
              <a:t>work with partners </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rPr lang="en-GB">
                <a:solidFill>
                  <a:schemeClr val="lt1"/>
                </a:solidFill>
                <a:latin typeface="Open Sans"/>
                <a:ea typeface="Open Sans"/>
                <a:cs typeface="Open Sans"/>
                <a:sym typeface="Open Sans"/>
              </a:rPr>
              <a:t>create funded research project(s) to realise the development of Hunt Museum objects for use in the Garden, Schools and Public Realm</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Medieval Limerick Tourism Partnership </a:t>
            </a:r>
            <a:r>
              <a:rPr lang="en-GB">
                <a:solidFill>
                  <a:srgbClr val="FFFFFF"/>
                </a:solidFill>
                <a:latin typeface="Open Sans"/>
                <a:ea typeface="Open Sans"/>
                <a:cs typeface="Open Sans"/>
                <a:sym typeface="Open Sans"/>
              </a:rPr>
              <a:t>- work with Medieval Quarter, Failte Ireland and LC&amp;CC </a:t>
            </a:r>
            <a:endParaRPr>
              <a:solidFill>
                <a:srgbClr val="FFFFFF"/>
              </a:solidFill>
              <a:latin typeface="Open Sans"/>
              <a:ea typeface="Open Sans"/>
              <a:cs typeface="Open Sans"/>
              <a:sym typeface="Open Sans"/>
            </a:endParaRPr>
          </a:p>
          <a:p>
            <a:pPr indent="-317500" lvl="0" marL="9144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 improve the offering and promote Limerick’s Medieval credentials</a:t>
            </a:r>
            <a:endParaRPr>
              <a:solidFill>
                <a:srgbClr val="FFFFFF"/>
              </a:solidFill>
              <a:latin typeface="Open Sans"/>
              <a:ea typeface="Open Sans"/>
              <a:cs typeface="Open Sans"/>
              <a:sym typeface="Open Sans"/>
            </a:endParaRPr>
          </a:p>
          <a:p>
            <a:pPr indent="0" lvl="0" marL="457200" rtl="0" algn="l">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GlamWiki and museums partnership </a:t>
            </a:r>
            <a:endParaRPr b="1">
              <a:solidFill>
                <a:srgbClr val="FFFFFF"/>
              </a:solidFill>
              <a:latin typeface="Open Sans"/>
              <a:ea typeface="Open Sans"/>
              <a:cs typeface="Open Sans"/>
              <a:sym typeface="Open Sans"/>
            </a:endParaRPr>
          </a:p>
          <a:p>
            <a:pPr indent="-317500" lvl="0" marL="9144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improve use of wikipedia by Irish Museums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AutoNum type="arabicPeriod"/>
            </a:pPr>
            <a:r>
              <a:rPr b="1" lang="en-GB">
                <a:solidFill>
                  <a:schemeClr val="lt1"/>
                </a:solidFill>
                <a:latin typeface="Open Sans"/>
                <a:ea typeface="Open Sans"/>
                <a:cs typeface="Open Sans"/>
                <a:sym typeface="Open Sans"/>
              </a:rPr>
              <a:t>Framework </a:t>
            </a:r>
            <a:r>
              <a:rPr b="1" lang="en-GB">
                <a:solidFill>
                  <a:schemeClr val="lt1"/>
                </a:solidFill>
                <a:latin typeface="Open Sans"/>
                <a:ea typeface="Open Sans"/>
                <a:cs typeface="Open Sans"/>
                <a:sym typeface="Open Sans"/>
              </a:rPr>
              <a:t>for Digital Cultural Heritage for Ireland. </a:t>
            </a:r>
            <a:endParaRPr b="1">
              <a:solidFill>
                <a:schemeClr val="lt1"/>
              </a:solidFill>
              <a:latin typeface="Open Sans"/>
              <a:ea typeface="Open Sans"/>
              <a:cs typeface="Open Sans"/>
              <a:sym typeface="Open Sans"/>
            </a:endParaRPr>
          </a:p>
          <a:p>
            <a:pPr indent="0" lvl="0" marL="457200" rtl="0" algn="l">
              <a:spcBef>
                <a:spcPts val="0"/>
              </a:spcBef>
              <a:spcAft>
                <a:spcPts val="0"/>
              </a:spcAft>
              <a:buNone/>
            </a:pPr>
            <a:r>
              <a:rPr lang="en-GB">
                <a:solidFill>
                  <a:schemeClr val="lt1"/>
                </a:solidFill>
                <a:latin typeface="Open Sans"/>
                <a:ea typeface="Open Sans"/>
                <a:cs typeface="Open Sans"/>
                <a:sym typeface="Open Sans"/>
              </a:rPr>
              <a:t>Continue work with national and regional cultural heritage institutions and the Dept of Culture, Heritage &amp; the Gaeltacht to create a  Framework</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771" name="Google Shape;771;p1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775" name="Shape 775"/>
        <p:cNvGrpSpPr/>
        <p:nvPr/>
      </p:nvGrpSpPr>
      <p:grpSpPr>
        <a:xfrm>
          <a:off x="0" y="0"/>
          <a:ext cx="0" cy="0"/>
          <a:chOff x="0" y="0"/>
          <a:chExt cx="0" cy="0"/>
        </a:xfrm>
      </p:grpSpPr>
      <p:sp>
        <p:nvSpPr>
          <p:cNvPr id="776" name="Google Shape;776;p11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11"/>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3. 	Innovation : Technology</a:t>
            </a:r>
            <a:endParaRPr sz="3000">
              <a:solidFill>
                <a:srgbClr val="BF9000"/>
              </a:solidFill>
              <a:latin typeface="Open Sans"/>
              <a:ea typeface="Open Sans"/>
              <a:cs typeface="Open Sans"/>
              <a:sym typeface="Open Sans"/>
            </a:endParaRPr>
          </a:p>
        </p:txBody>
      </p:sp>
      <p:pic>
        <p:nvPicPr>
          <p:cNvPr id="778" name="Google Shape;778;p111"/>
          <p:cNvPicPr preferRelativeResize="0"/>
          <p:nvPr/>
        </p:nvPicPr>
        <p:blipFill>
          <a:blip r:embed="rId3">
            <a:alphaModFix/>
          </a:blip>
          <a:stretch>
            <a:fillRect/>
          </a:stretch>
        </p:blipFill>
        <p:spPr>
          <a:xfrm>
            <a:off x="7308100" y="117275"/>
            <a:ext cx="1835900" cy="2651125"/>
          </a:xfrm>
          <a:prstGeom prst="rect">
            <a:avLst/>
          </a:prstGeom>
          <a:noFill/>
          <a:ln>
            <a:noFill/>
          </a:ln>
        </p:spPr>
      </p:pic>
      <p:sp>
        <p:nvSpPr>
          <p:cNvPr id="779" name="Google Shape;779;p111"/>
          <p:cNvSpPr txBox="1"/>
          <p:nvPr/>
        </p:nvSpPr>
        <p:spPr>
          <a:xfrm>
            <a:off x="485000" y="1230975"/>
            <a:ext cx="5792700" cy="42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Supported by:</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Collections: </a:t>
            </a:r>
            <a:r>
              <a:rPr lang="en-GB">
                <a:solidFill>
                  <a:srgbClr val="FFFFFF"/>
                </a:solidFill>
                <a:latin typeface="Open Sans"/>
                <a:ea typeface="Open Sans"/>
                <a:cs typeface="Open Sans"/>
                <a:sym typeface="Open Sans"/>
              </a:rPr>
              <a:t>identifying the relevant objects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Education: </a:t>
            </a:r>
            <a:r>
              <a:rPr lang="en-GB">
                <a:solidFill>
                  <a:srgbClr val="FFFFFF"/>
                </a:solidFill>
                <a:latin typeface="Open Sans"/>
                <a:ea typeface="Open Sans"/>
                <a:cs typeface="Open Sans"/>
                <a:sym typeface="Open Sans"/>
              </a:rPr>
              <a:t>helping with access to schools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Community:  </a:t>
            </a:r>
            <a:r>
              <a:rPr lang="en-GB">
                <a:solidFill>
                  <a:srgbClr val="FFFFFF"/>
                </a:solidFill>
                <a:latin typeface="Open Sans"/>
                <a:ea typeface="Open Sans"/>
                <a:cs typeface="Open Sans"/>
                <a:sym typeface="Open Sans"/>
              </a:rPr>
              <a:t>TLC &amp; LIO running the Garden project</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Marketing: </a:t>
            </a:r>
            <a:r>
              <a:rPr lang="en-GB">
                <a:solidFill>
                  <a:srgbClr val="FFFFFF"/>
                </a:solidFill>
                <a:latin typeface="Open Sans"/>
                <a:ea typeface="Open Sans"/>
                <a:cs typeface="Open Sans"/>
                <a:sym typeface="Open Sans"/>
              </a:rPr>
              <a:t>to promote activities and results and </a:t>
            </a:r>
            <a:r>
              <a:rPr lang="en-GB">
                <a:solidFill>
                  <a:schemeClr val="lt1"/>
                </a:solidFill>
                <a:latin typeface="Open Sans"/>
                <a:ea typeface="Open Sans"/>
                <a:cs typeface="Open Sans"/>
                <a:sym typeface="Open Sans"/>
              </a:rPr>
              <a:t>working with Tourism platforms and Failte Ireland to promote medieval trail and the connection to the Museum.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b="1" lang="en-GB">
                <a:solidFill>
                  <a:srgbClr val="FFFFFF"/>
                </a:solidFill>
                <a:latin typeface="Open Sans"/>
                <a:ea typeface="Open Sans"/>
                <a:cs typeface="Open Sans"/>
                <a:sym typeface="Open Sans"/>
              </a:rPr>
              <a:t>Funding:  </a:t>
            </a:r>
            <a:r>
              <a:rPr lang="en-GB">
                <a:solidFill>
                  <a:srgbClr val="FFFFFF"/>
                </a:solidFill>
                <a:latin typeface="Open Sans"/>
                <a:ea typeface="Open Sans"/>
                <a:cs typeface="Open Sans"/>
                <a:sym typeface="Open Sans"/>
              </a:rPr>
              <a:t>raising funds for 3D digitisation &amp; printing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780" name="Google Shape;780;p1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12"/>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786" name="Google Shape;786;p11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Responsible:  </a:t>
            </a:r>
            <a:r>
              <a:rPr lang="en-GB"/>
              <a:t>Jill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and other Stakeholders</a:t>
            </a:r>
            <a:endParaRPr b="1" i="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T1 Joint Digitisation with other Limerick Museums </a:t>
            </a:r>
            <a:endParaRPr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T1.1   Investigate feasibility of joint project for the digitisation of  Limerick Museums Objects </a:t>
            </a:r>
            <a:endParaRPr sz="1400">
              <a:solidFill>
                <a:srgbClr val="000000"/>
              </a:solidFill>
              <a:latin typeface="Open Sans"/>
              <a:ea typeface="Open Sans"/>
              <a:cs typeface="Open Sans"/>
              <a:sym typeface="Open Sans"/>
            </a:endParaRPr>
          </a:p>
          <a:p>
            <a:pPr indent="457200" lvl="0" marL="457200" rtl="0" algn="l">
              <a:spcBef>
                <a:spcPts val="1600"/>
              </a:spcBef>
              <a:spcAft>
                <a:spcPts val="0"/>
              </a:spcAft>
              <a:buNone/>
            </a:pPr>
            <a:r>
              <a:rPr lang="en-GB" sz="1400">
                <a:solidFill>
                  <a:srgbClr val="000000"/>
                </a:solidFill>
                <a:latin typeface="Open Sans"/>
                <a:ea typeface="Open Sans"/>
                <a:cs typeface="Open Sans"/>
                <a:sym typeface="Open Sans"/>
              </a:rPr>
              <a:t>T1.1.1 Cost Project and Equipment purchase with partners Q1  ✔️</a:t>
            </a:r>
            <a:endParaRPr i="1" sz="1400">
              <a:solidFill>
                <a:srgbClr val="000000"/>
              </a:solidFill>
              <a:latin typeface="Open Sans"/>
              <a:ea typeface="Open Sans"/>
              <a:cs typeface="Open Sans"/>
              <a:sym typeface="Open Sans"/>
            </a:endParaRPr>
          </a:p>
          <a:p>
            <a:pPr indent="457200" lvl="0" marL="457200" rtl="0" algn="l">
              <a:spcBef>
                <a:spcPts val="1600"/>
              </a:spcBef>
              <a:spcAft>
                <a:spcPts val="0"/>
              </a:spcAft>
              <a:buNone/>
            </a:pPr>
            <a:r>
              <a:rPr lang="en-GB" sz="1400">
                <a:solidFill>
                  <a:srgbClr val="000000"/>
                </a:solidFill>
                <a:latin typeface="Open Sans"/>
                <a:ea typeface="Open Sans"/>
                <a:cs typeface="Open Sans"/>
                <a:sym typeface="Open Sans"/>
              </a:rPr>
              <a:t>T1.1.2     Execute Plan Q3 </a:t>
            </a:r>
            <a:endParaRPr i="1" sz="1400">
              <a:solidFill>
                <a:srgbClr val="000000"/>
              </a:solidFill>
              <a:latin typeface="Open Sans"/>
              <a:ea typeface="Open Sans"/>
              <a:cs typeface="Open Sans"/>
              <a:sym typeface="Open Sans"/>
            </a:endParaRPr>
          </a:p>
          <a:p>
            <a:pPr indent="457200" lvl="0" marL="457200" rtl="0" algn="l">
              <a:spcBef>
                <a:spcPts val="1600"/>
              </a:spcBef>
              <a:spcAft>
                <a:spcPts val="0"/>
              </a:spcAft>
              <a:buNone/>
            </a:pPr>
            <a:r>
              <a:rPr lang="en-GB" sz="1400">
                <a:solidFill>
                  <a:srgbClr val="000000"/>
                </a:solidFill>
                <a:latin typeface="Open Sans"/>
                <a:ea typeface="Open Sans"/>
                <a:cs typeface="Open Sans"/>
                <a:sym typeface="Open Sans"/>
              </a:rPr>
              <a:t>T1.1.3     Evaluate results and moderate for 2021 Q4 	</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787" name="Google Shape;787;p1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13"/>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793" name="Google Shape;793;p11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Rosemarie </a:t>
            </a:r>
            <a:r>
              <a:rPr b="1" lang="en-GB"/>
              <a:t>Accountable</a:t>
            </a:r>
            <a:r>
              <a:rPr lang="en-GB" sz="1400"/>
              <a:t>: Jill</a:t>
            </a:r>
            <a:r>
              <a:rPr lang="en-GB" sz="1400"/>
              <a:t>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and sponsorships</a:t>
            </a:r>
            <a:endParaRPr b="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T2  </a:t>
            </a:r>
            <a:r>
              <a:rPr lang="en-GB" sz="1400">
                <a:solidFill>
                  <a:srgbClr val="000000"/>
                </a:solidFill>
                <a:latin typeface="Open Sans"/>
                <a:ea typeface="Open Sans"/>
                <a:cs typeface="Open Sans"/>
                <a:sym typeface="Open Sans"/>
              </a:rPr>
              <a:t>Develop the Garden Project with partners: LMHA, Mens Sheds, Arup, LSAD, LImerick Inside Out, Team Limerick Clean up</a:t>
            </a:r>
            <a:endParaRPr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T2.1  Launch Garden competition</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T2.1.1 Judge Phase 1 		Q1</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T2.1.2 Judge Phase 2		Q2</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T2.2  Funding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JP McManus funding 		Q1</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Sponsorships			Q2</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T2.3 LIO / Green Schools &amp; TLC Garden Chess Set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T2.3.1 Project Plan 		Q1</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T2.3.2 Execute Plan		Q1-2</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T2.4  Garden landscaped</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T2.4.1 Plans agreed with competition winner Q2</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T2.4.2  Launch of Museum in a garden Q3/4</a:t>
            </a:r>
            <a:endParaRPr sz="1400">
              <a:solidFill>
                <a:srgbClr val="000000"/>
              </a:solidFill>
              <a:latin typeface="Open Sans"/>
              <a:ea typeface="Open Sans"/>
              <a:cs typeface="Open Sans"/>
              <a:sym typeface="Open Sans"/>
            </a:endParaRPr>
          </a:p>
          <a:p>
            <a:pPr indent="0" lvl="0" marL="0" rtl="0" algn="l">
              <a:spcBef>
                <a:spcPts val="0"/>
              </a:spcBef>
              <a:spcAft>
                <a:spcPts val="1600"/>
              </a:spcAft>
              <a:buNone/>
            </a:pPr>
            <a:r>
              <a:t/>
            </a:r>
            <a:endParaRPr b="1" i="1"/>
          </a:p>
        </p:txBody>
      </p:sp>
      <p:sp>
        <p:nvSpPr>
          <p:cNvPr id="794" name="Google Shape;794;p1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14"/>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800" name="Google Shape;800;p11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 </a:t>
            </a:r>
            <a:r>
              <a:rPr lang="en-GB" sz="1400"/>
              <a:t>Rosemarie </a:t>
            </a:r>
            <a:r>
              <a:rPr b="1" lang="en-GB"/>
              <a:t>Accountable</a:t>
            </a:r>
            <a:r>
              <a:rPr lang="en-GB" sz="1400"/>
              <a:t>: Jill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and sponsorships</a:t>
            </a:r>
            <a:endParaRPr b="1"/>
          </a:p>
          <a:p>
            <a:pPr indent="0" lvl="0" marL="0" rtl="0" algn="l">
              <a:spcBef>
                <a:spcPts val="1600"/>
              </a:spcBef>
              <a:spcAft>
                <a:spcPts val="0"/>
              </a:spcAft>
              <a:buNone/>
            </a:pPr>
            <a:r>
              <a:rPr b="1" lang="en-GB" sz="1400">
                <a:solidFill>
                  <a:srgbClr val="000000"/>
                </a:solidFill>
                <a:latin typeface="Open Sans"/>
                <a:ea typeface="Open Sans"/>
                <a:cs typeface="Open Sans"/>
                <a:sym typeface="Open Sans"/>
              </a:rPr>
              <a:t>T3  3D supersize objects printed. </a:t>
            </a:r>
            <a:endParaRPr b="1" sz="1400">
              <a:solidFill>
                <a:srgbClr val="000000"/>
              </a:solidFill>
              <a:latin typeface="Open Sans"/>
              <a:ea typeface="Open Sans"/>
              <a:cs typeface="Open Sans"/>
              <a:sym typeface="Open Sans"/>
            </a:endParaRPr>
          </a:p>
          <a:p>
            <a:pPr indent="0" lvl="0" marL="0" rtl="0" algn="l">
              <a:lnSpc>
                <a:spcPct val="100000"/>
              </a:lnSpc>
              <a:spcBef>
                <a:spcPts val="1600"/>
              </a:spcBef>
              <a:spcAft>
                <a:spcPts val="0"/>
              </a:spcAft>
              <a:buNone/>
            </a:pPr>
            <a:r>
              <a:rPr lang="en-GB" sz="1400">
                <a:solidFill>
                  <a:srgbClr val="000000"/>
                </a:solidFill>
                <a:latin typeface="Open Sans"/>
                <a:ea typeface="Open Sans"/>
                <a:cs typeface="Open Sans"/>
                <a:sym typeface="Open Sans"/>
              </a:rPr>
              <a:t>T3.1  Project Development with potential partners LIT, UL, Arup, Scan the World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T3.1.1 Find a research question for a university linked project		Q1</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T3.1.2 Find a sponsor for the project.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1600"/>
              </a:spcAft>
              <a:buNone/>
            </a:pPr>
            <a:r>
              <a:t/>
            </a:r>
            <a:endParaRPr b="1" i="1"/>
          </a:p>
        </p:txBody>
      </p:sp>
      <p:sp>
        <p:nvSpPr>
          <p:cNvPr id="801" name="Google Shape;801;p1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01" name="Shape 201"/>
        <p:cNvGrpSpPr/>
        <p:nvPr/>
      </p:nvGrpSpPr>
      <p:grpSpPr>
        <a:xfrm>
          <a:off x="0" y="0"/>
          <a:ext cx="0" cy="0"/>
          <a:chOff x="0" y="0"/>
          <a:chExt cx="0" cy="0"/>
        </a:xfrm>
      </p:grpSpPr>
      <p:sp>
        <p:nvSpPr>
          <p:cNvPr id="202" name="Google Shape;202;p34"/>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4"/>
          <p:cNvSpPr txBox="1"/>
          <p:nvPr/>
        </p:nvSpPr>
        <p:spPr>
          <a:xfrm>
            <a:off x="714700" y="437025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KPI’s for 2020 </a:t>
            </a:r>
            <a:endParaRPr sz="3000">
              <a:solidFill>
                <a:srgbClr val="BF9000"/>
              </a:solidFill>
              <a:latin typeface="Open Sans"/>
              <a:ea typeface="Open Sans"/>
              <a:cs typeface="Open Sans"/>
              <a:sym typeface="Open Sans"/>
            </a:endParaRPr>
          </a:p>
        </p:txBody>
      </p:sp>
      <p:sp>
        <p:nvSpPr>
          <p:cNvPr id="204" name="Google Shape;204;p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pic>
        <p:nvPicPr>
          <p:cNvPr id="205" name="Google Shape;205;p34"/>
          <p:cNvPicPr preferRelativeResize="0"/>
          <p:nvPr/>
        </p:nvPicPr>
        <p:blipFill>
          <a:blip r:embed="rId3">
            <a:alphaModFix/>
          </a:blip>
          <a:stretch>
            <a:fillRect/>
          </a:stretch>
        </p:blipFill>
        <p:spPr>
          <a:xfrm>
            <a:off x="3175451" y="152400"/>
            <a:ext cx="4983899" cy="38639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15"/>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807" name="Google Shape;807;p11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Responsible:  </a:t>
            </a:r>
            <a:r>
              <a:rPr lang="en-GB"/>
              <a:t>Jill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and other Stakeholders</a:t>
            </a:r>
            <a:endParaRPr b="1" i="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 4. Develop Medieval Tourism Partnership</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T4.1 </a:t>
            </a:r>
            <a:r>
              <a:rPr lang="en-GB" sz="1400">
                <a:solidFill>
                  <a:srgbClr val="000000"/>
                </a:solidFill>
                <a:latin typeface="Open Sans"/>
                <a:ea typeface="Open Sans"/>
                <a:cs typeface="Open Sans"/>
                <a:sym typeface="Open Sans"/>
              </a:rPr>
              <a:t>Co-Create and execute plan with partners and stakeholders on how to promote Medieval Limerick &amp; our collections.  - </a:t>
            </a:r>
            <a:r>
              <a:rPr b="1" lang="en-GB" sz="1400">
                <a:solidFill>
                  <a:srgbClr val="000000"/>
                </a:solidFill>
                <a:latin typeface="Open Sans"/>
                <a:ea typeface="Open Sans"/>
                <a:cs typeface="Open Sans"/>
                <a:sym typeface="Open Sans"/>
              </a:rPr>
              <a:t> initial work underway as part of Heritage Week 2020</a:t>
            </a:r>
            <a:endParaRPr b="1" i="1" sz="1400">
              <a:solidFill>
                <a:schemeClr val="dk1"/>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T4.6.1   Create Project Group with stakeholders l </a:t>
            </a:r>
            <a:r>
              <a:rPr i="1" lang="en-GB" sz="1400">
                <a:solidFill>
                  <a:srgbClr val="000000"/>
                </a:solidFill>
                <a:latin typeface="Open Sans"/>
                <a:ea typeface="Open Sans"/>
                <a:cs typeface="Open Sans"/>
                <a:sym typeface="Open Sans"/>
              </a:rPr>
              <a:t>Q2</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T4.6.</a:t>
            </a:r>
            <a:r>
              <a:rPr lang="en-GB" sz="1400">
                <a:solidFill>
                  <a:srgbClr val="000000"/>
                </a:solidFill>
                <a:latin typeface="Open Sans"/>
                <a:ea typeface="Open Sans"/>
                <a:cs typeface="Open Sans"/>
                <a:sym typeface="Open Sans"/>
              </a:rPr>
              <a:t>2    Complete a co-created action plan, with measurable KPI’s </a:t>
            </a:r>
            <a:r>
              <a:rPr i="1" lang="en-GB" sz="1400">
                <a:solidFill>
                  <a:srgbClr val="000000"/>
                </a:solidFill>
                <a:latin typeface="Open Sans"/>
                <a:ea typeface="Open Sans"/>
                <a:cs typeface="Open Sans"/>
                <a:sym typeface="Open Sans"/>
              </a:rPr>
              <a:t> Q3</a:t>
            </a:r>
            <a:endParaRPr i="1" sz="1400">
              <a:solidFill>
                <a:srgbClr val="000000"/>
              </a:solidFill>
              <a:latin typeface="Open Sans"/>
              <a:ea typeface="Open Sans"/>
              <a:cs typeface="Open Sans"/>
              <a:sym typeface="Open Sans"/>
            </a:endParaRPr>
          </a:p>
          <a:p>
            <a:pPr indent="457200" lvl="0" marL="0" rtl="0" algn="l">
              <a:spcBef>
                <a:spcPts val="1600"/>
              </a:spcBef>
              <a:spcAft>
                <a:spcPts val="0"/>
              </a:spcAft>
              <a:buNone/>
            </a:pPr>
            <a:r>
              <a:rPr lang="en-GB" sz="1400">
                <a:solidFill>
                  <a:srgbClr val="000000"/>
                </a:solidFill>
                <a:latin typeface="Open Sans"/>
                <a:ea typeface="Open Sans"/>
                <a:cs typeface="Open Sans"/>
                <a:sym typeface="Open Sans"/>
              </a:rPr>
              <a:t>T4.6.3     Execute Plan Q2 and Q3 </a:t>
            </a:r>
            <a:endParaRPr i="1" sz="1400">
              <a:solidFill>
                <a:srgbClr val="000000"/>
              </a:solidFill>
              <a:latin typeface="Open Sans"/>
              <a:ea typeface="Open Sans"/>
              <a:cs typeface="Open Sans"/>
              <a:sym typeface="Open Sans"/>
            </a:endParaRPr>
          </a:p>
          <a:p>
            <a:pPr indent="0" lvl="0" marL="457200" rtl="0" algn="l">
              <a:spcBef>
                <a:spcPts val="1600"/>
              </a:spcBef>
              <a:spcAft>
                <a:spcPts val="0"/>
              </a:spcAft>
              <a:buNone/>
            </a:pPr>
            <a:r>
              <a:rPr lang="en-GB" sz="1400">
                <a:solidFill>
                  <a:srgbClr val="000000"/>
                </a:solidFill>
                <a:latin typeface="Open Sans"/>
                <a:ea typeface="Open Sans"/>
                <a:cs typeface="Open Sans"/>
                <a:sym typeface="Open Sans"/>
              </a:rPr>
              <a:t>T4.6.4     Evaluate results and moderate for 2021 Q4 </a:t>
            </a: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808" name="Google Shape;808;p1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16"/>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814" name="Google Shape;814;p11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Responsible:</a:t>
            </a:r>
            <a:r>
              <a:rPr b="1" lang="en-GB"/>
              <a:t> </a:t>
            </a:r>
            <a:r>
              <a:rPr lang="en-GB" sz="1400"/>
              <a:t>Jill/Maria </a:t>
            </a:r>
            <a:r>
              <a:rPr b="1" lang="en-GB"/>
              <a:t>Timeline:</a:t>
            </a:r>
            <a:r>
              <a:rPr lang="en-GB" sz="1400">
                <a:solidFill>
                  <a:schemeClr val="dk1"/>
                </a:solidFill>
                <a:latin typeface="Open Sans"/>
                <a:ea typeface="Open Sans"/>
                <a:cs typeface="Open Sans"/>
                <a:sym typeface="Open Sans"/>
              </a:rPr>
              <a:t>:  Q2-3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Museum </a:t>
            </a:r>
            <a:endParaRPr b="1" i="1"/>
          </a:p>
          <a:p>
            <a:pPr indent="0" lvl="0" marL="0" rtl="0" algn="l">
              <a:spcBef>
                <a:spcPts val="1600"/>
              </a:spcBef>
              <a:spcAft>
                <a:spcPts val="0"/>
              </a:spcAft>
              <a:buNone/>
            </a:pPr>
            <a:r>
              <a:t/>
            </a:r>
            <a:endParaRPr b="1"/>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T5.1 	Glamwiki partnership - holding the Celtic Knot in Limerick </a:t>
            </a:r>
            <a:r>
              <a:rPr lang="en-GB" sz="1400">
                <a:solidFill>
                  <a:srgbClr val="000000"/>
                </a:solidFill>
                <a:latin typeface="Open Sans"/>
                <a:ea typeface="Open Sans"/>
                <a:cs typeface="Open Sans"/>
                <a:sym typeface="Open Sans"/>
              </a:rPr>
              <a:t>Q2✔️</a:t>
            </a:r>
            <a:endParaRPr sz="1400">
              <a:solidFill>
                <a:srgbClr val="000000"/>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T5.1.1 - Increase the amount of Irish content in Wikipedia</a:t>
            </a:r>
            <a:endParaRPr sz="1400">
              <a:solidFill>
                <a:schemeClr val="dk1"/>
              </a:solidFill>
              <a:latin typeface="Open Sans"/>
              <a:ea typeface="Open Sans"/>
              <a:cs typeface="Open Sans"/>
              <a:sym typeface="Open Sans"/>
            </a:endParaRPr>
          </a:p>
          <a:p>
            <a:pPr indent="457200" lvl="0" marL="0" rtl="0" algn="l">
              <a:spcBef>
                <a:spcPts val="160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T5.1.2 - Help Irish Wikipedian promote use of wikipedia to Irish Museums</a:t>
            </a:r>
            <a:endParaRPr sz="1400">
              <a:solidFill>
                <a:schemeClr val="dk1"/>
              </a:solidFill>
              <a:latin typeface="Open Sans"/>
              <a:ea typeface="Open Sans"/>
              <a:cs typeface="Open Sans"/>
              <a:sym typeface="Open Sans"/>
            </a:endParaRPr>
          </a:p>
          <a:p>
            <a:pPr indent="0" lvl="0" marL="0" rtl="0" algn="l">
              <a:lnSpc>
                <a:spcPct val="100000"/>
              </a:lnSpc>
              <a:spcBef>
                <a:spcPts val="160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lang="en-GB" sz="1400">
                <a:solidFill>
                  <a:srgbClr val="000000"/>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317500" lvl="0" marL="457200" rtl="0" algn="l">
              <a:spcBef>
                <a:spcPts val="1600"/>
              </a:spcBef>
              <a:spcAft>
                <a:spcPts val="0"/>
              </a:spcAft>
              <a:buClr>
                <a:srgbClr val="000000"/>
              </a:buClr>
              <a:buSzPts val="1400"/>
              <a:buFont typeface="Open Sans"/>
              <a:buChar char="●"/>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815" name="Google Shape;815;p1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17"/>
          <p:cNvSpPr txBox="1"/>
          <p:nvPr>
            <p:ph type="title"/>
          </p:nvPr>
        </p:nvSpPr>
        <p:spPr>
          <a:xfrm>
            <a:off x="311700" y="59336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3. Innovation - Partnerships</a:t>
            </a:r>
            <a:endParaRPr/>
          </a:p>
        </p:txBody>
      </p:sp>
      <p:sp>
        <p:nvSpPr>
          <p:cNvPr id="821" name="Google Shape;821;p11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Responsible: </a:t>
            </a:r>
            <a:r>
              <a:rPr lang="en-GB" sz="1400"/>
              <a:t>Jill  </a:t>
            </a:r>
            <a:r>
              <a:rPr b="1" lang="en-GB"/>
              <a:t>Timeline:</a:t>
            </a:r>
            <a:r>
              <a:rPr lang="en-GB" sz="1400">
                <a:solidFill>
                  <a:schemeClr val="dk1"/>
                </a:solidFill>
                <a:latin typeface="Open Sans"/>
                <a:ea typeface="Open Sans"/>
                <a:cs typeface="Open Sans"/>
                <a:sym typeface="Open Sans"/>
              </a:rPr>
              <a:t>:  Q1   </a:t>
            </a:r>
            <a:r>
              <a:rPr b="1" lang="en-GB" sz="1400">
                <a:solidFill>
                  <a:schemeClr val="dk1"/>
                </a:solidFill>
                <a:latin typeface="Open Sans"/>
                <a:ea typeface="Open Sans"/>
                <a:cs typeface="Open Sans"/>
                <a:sym typeface="Open Sans"/>
              </a:rPr>
              <a:t>Budget:</a:t>
            </a:r>
            <a:r>
              <a:rPr lang="en-GB" sz="1400">
                <a:solidFill>
                  <a:schemeClr val="dk1"/>
                </a:solidFill>
                <a:latin typeface="Open Sans"/>
                <a:ea typeface="Open Sans"/>
                <a:cs typeface="Open Sans"/>
                <a:sym typeface="Open Sans"/>
              </a:rPr>
              <a:t> DCHG tbc</a:t>
            </a:r>
            <a:endParaRPr b="1" i="1">
              <a:solidFill>
                <a:srgbClr val="FF0000"/>
              </a:solidFill>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T6 Continue to w</a:t>
            </a:r>
            <a:r>
              <a:rPr lang="en-GB" sz="1400">
                <a:solidFill>
                  <a:srgbClr val="000000"/>
                </a:solidFill>
                <a:latin typeface="Open Sans"/>
                <a:ea typeface="Open Sans"/>
                <a:cs typeface="Open Sans"/>
                <a:sym typeface="Open Sans"/>
              </a:rPr>
              <a:t>ork with national and regional cultural heritage institutions and the Dept of Culture, Heritage &amp; the Gaeltacht to create a Framework for Digital Cultural Heritage for Ireland. </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T6.1  Obtain buy-in and financing for the proposal from DCHG</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rPr lang="en-GB" sz="1400">
                <a:solidFill>
                  <a:srgbClr val="000000"/>
                </a:solidFill>
                <a:latin typeface="Open Sans"/>
                <a:ea typeface="Open Sans"/>
                <a:cs typeface="Open Sans"/>
                <a:sym typeface="Open Sans"/>
              </a:rPr>
              <a:t>.</a:t>
            </a:r>
            <a:endParaRPr sz="1400">
              <a:solidFill>
                <a:srgbClr val="000000"/>
              </a:solidFill>
              <a:latin typeface="Open Sans"/>
              <a:ea typeface="Open Sans"/>
              <a:cs typeface="Open Sans"/>
              <a:sym typeface="Open Sans"/>
            </a:endParaRPr>
          </a:p>
          <a:p>
            <a:pPr indent="0" lvl="0" marL="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457200" rtl="0" algn="l">
              <a:spcBef>
                <a:spcPts val="1600"/>
              </a:spcBef>
              <a:spcAft>
                <a:spcPts val="0"/>
              </a:spcAft>
              <a:buNone/>
            </a:pPr>
            <a:r>
              <a:t/>
            </a:r>
            <a:endParaRPr sz="1400">
              <a:solidFill>
                <a:srgbClr val="000000"/>
              </a:solidFill>
              <a:latin typeface="Open Sans"/>
              <a:ea typeface="Open Sans"/>
              <a:cs typeface="Open Sans"/>
              <a:sym typeface="Open Sans"/>
            </a:endParaRPr>
          </a:p>
          <a:p>
            <a:pPr indent="0" lvl="0" marL="0" rtl="0" algn="l">
              <a:spcBef>
                <a:spcPts val="0"/>
              </a:spcBef>
              <a:spcAft>
                <a:spcPts val="0"/>
              </a:spcAft>
              <a:buNone/>
            </a:pPr>
            <a:r>
              <a:rPr b="1" i="1" lang="en-GB">
                <a:solidFill>
                  <a:srgbClr val="000000"/>
                </a:solidFill>
              </a:rPr>
              <a:t>  </a:t>
            </a:r>
            <a:endParaRPr b="1" i="1">
              <a:solidFill>
                <a:srgbClr val="000000"/>
              </a:solidFill>
            </a:endParaRPr>
          </a:p>
          <a:p>
            <a:pPr indent="0" lvl="0" marL="0" rtl="0" algn="l">
              <a:spcBef>
                <a:spcPts val="1600"/>
              </a:spcBef>
              <a:spcAft>
                <a:spcPts val="1600"/>
              </a:spcAft>
              <a:buNone/>
            </a:pPr>
            <a:r>
              <a:t/>
            </a:r>
            <a:endParaRPr b="1" i="1"/>
          </a:p>
        </p:txBody>
      </p:sp>
      <p:sp>
        <p:nvSpPr>
          <p:cNvPr id="822" name="Google Shape;822;p1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26" name="Shape 826"/>
        <p:cNvGrpSpPr/>
        <p:nvPr/>
      </p:nvGrpSpPr>
      <p:grpSpPr>
        <a:xfrm>
          <a:off x="0" y="0"/>
          <a:ext cx="0" cy="0"/>
          <a:chOff x="0" y="0"/>
          <a:chExt cx="0" cy="0"/>
        </a:xfrm>
      </p:grpSpPr>
      <p:sp>
        <p:nvSpPr>
          <p:cNvPr id="827" name="Google Shape;827;p118"/>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8"/>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3</a:t>
            </a:r>
            <a:r>
              <a:rPr lang="en-GB" sz="3000">
                <a:solidFill>
                  <a:srgbClr val="BF9000"/>
                </a:solidFill>
                <a:latin typeface="Open Sans"/>
                <a:ea typeface="Open Sans"/>
                <a:cs typeface="Open Sans"/>
                <a:sym typeface="Open Sans"/>
              </a:rPr>
              <a:t>. Innovation</a:t>
            </a:r>
            <a:endParaRPr sz="3000">
              <a:solidFill>
                <a:srgbClr val="BF9000"/>
              </a:solidFill>
              <a:latin typeface="Open Sans"/>
              <a:ea typeface="Open Sans"/>
              <a:cs typeface="Open Sans"/>
              <a:sym typeface="Open Sans"/>
            </a:endParaRPr>
          </a:p>
        </p:txBody>
      </p:sp>
      <p:sp>
        <p:nvSpPr>
          <p:cNvPr id="829" name="Google Shape;829;p118"/>
          <p:cNvSpPr txBox="1"/>
          <p:nvPr/>
        </p:nvSpPr>
        <p:spPr>
          <a:xfrm>
            <a:off x="404550" y="1698425"/>
            <a:ext cx="5363400" cy="48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Open Sans"/>
                <a:ea typeface="Open Sans"/>
                <a:cs typeface="Open Sans"/>
                <a:sym typeface="Open Sans"/>
              </a:rPr>
              <a:t>Status against Strategic Plan 2025</a:t>
            </a:r>
            <a:endParaRPr sz="1800">
              <a:solidFill>
                <a:srgbClr val="FFFFFF"/>
              </a:solidFill>
              <a:latin typeface="Open Sans"/>
              <a:ea typeface="Open Sans"/>
              <a:cs typeface="Open Sans"/>
              <a:sym typeface="Open Sans"/>
            </a:endParaRPr>
          </a:p>
        </p:txBody>
      </p:sp>
      <p:sp>
        <p:nvSpPr>
          <p:cNvPr id="830" name="Google Shape;830;p118"/>
          <p:cNvSpPr txBox="1"/>
          <p:nvPr/>
        </p:nvSpPr>
        <p:spPr>
          <a:xfrm>
            <a:off x="591600" y="3632750"/>
            <a:ext cx="8608800" cy="26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All </a:t>
            </a:r>
            <a:r>
              <a:rPr lang="en-GB" sz="1800">
                <a:solidFill>
                  <a:srgbClr val="BF9000"/>
                </a:solidFill>
                <a:latin typeface="Open Sans"/>
                <a:ea typeface="Open Sans"/>
                <a:cs typeface="Open Sans"/>
                <a:sym typeface="Open Sans"/>
              </a:rPr>
              <a:t>Key Actions (Business as usual &amp; New horizons) have been commenced between 2019 and 2020.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400"/>
              </a:spcAft>
              <a:buNone/>
            </a:pPr>
            <a:r>
              <a:t/>
            </a:r>
            <a:endParaRPr sz="1800">
              <a:solidFill>
                <a:srgbClr val="BF9000"/>
              </a:solidFill>
              <a:latin typeface="Open Sans"/>
              <a:ea typeface="Open Sans"/>
              <a:cs typeface="Open Sans"/>
              <a:sym typeface="Open Sans"/>
            </a:endParaRPr>
          </a:p>
        </p:txBody>
      </p:sp>
      <p:sp>
        <p:nvSpPr>
          <p:cNvPr id="831" name="Google Shape;831;p1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pic>
        <p:nvPicPr>
          <p:cNvPr id="832" name="Google Shape;832;p118"/>
          <p:cNvPicPr preferRelativeResize="0"/>
          <p:nvPr/>
        </p:nvPicPr>
        <p:blipFill>
          <a:blip r:embed="rId3">
            <a:alphaModFix/>
          </a:blip>
          <a:stretch>
            <a:fillRect/>
          </a:stretch>
        </p:blipFill>
        <p:spPr>
          <a:xfrm>
            <a:off x="6382125" y="738300"/>
            <a:ext cx="2090325" cy="202387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36" name="Shape 836"/>
        <p:cNvGrpSpPr/>
        <p:nvPr/>
      </p:nvGrpSpPr>
      <p:grpSpPr>
        <a:xfrm>
          <a:off x="0" y="0"/>
          <a:ext cx="0" cy="0"/>
          <a:chOff x="0" y="0"/>
          <a:chExt cx="0" cy="0"/>
        </a:xfrm>
      </p:grpSpPr>
      <p:sp>
        <p:nvSpPr>
          <p:cNvPr id="837" name="Google Shape;837;p119"/>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19"/>
          <p:cNvSpPr txBox="1"/>
          <p:nvPr/>
        </p:nvSpPr>
        <p:spPr>
          <a:xfrm>
            <a:off x="558400" y="268225"/>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4. Funding</a:t>
            </a:r>
            <a:endParaRPr sz="3000">
              <a:solidFill>
                <a:srgbClr val="BF9000"/>
              </a:solidFill>
              <a:latin typeface="Open Sans"/>
              <a:ea typeface="Open Sans"/>
              <a:cs typeface="Open Sans"/>
              <a:sym typeface="Open Sans"/>
            </a:endParaRPr>
          </a:p>
        </p:txBody>
      </p:sp>
      <p:pic>
        <p:nvPicPr>
          <p:cNvPr id="839" name="Google Shape;839;p119"/>
          <p:cNvPicPr preferRelativeResize="0"/>
          <p:nvPr/>
        </p:nvPicPr>
        <p:blipFill>
          <a:blip r:embed="rId3">
            <a:alphaModFix/>
          </a:blip>
          <a:stretch>
            <a:fillRect/>
          </a:stretch>
        </p:blipFill>
        <p:spPr>
          <a:xfrm>
            <a:off x="7071200" y="151050"/>
            <a:ext cx="1893050" cy="2379200"/>
          </a:xfrm>
          <a:prstGeom prst="rect">
            <a:avLst/>
          </a:prstGeom>
          <a:noFill/>
          <a:ln>
            <a:noFill/>
          </a:ln>
        </p:spPr>
      </p:pic>
      <p:sp>
        <p:nvSpPr>
          <p:cNvPr id="840" name="Google Shape;840;p119"/>
          <p:cNvSpPr txBox="1"/>
          <p:nvPr/>
        </p:nvSpPr>
        <p:spPr>
          <a:xfrm>
            <a:off x="330900" y="2819875"/>
            <a:ext cx="8517000" cy="204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Actions 1-5 Public &amp; Private funding streams accessed and nurtured</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5. A new corporate events programme of workshops and tours for company away-days.</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6. Re-invigorate patronage of the museum, through private events and branding opportunities, working with the Limerick Chamber of Commerce Marketing Collective.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7. A Friends driven set of activities to increase support across all age groups.</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Action 8. Build strong relationships with potential overseas funders</a:t>
            </a:r>
            <a:endParaRPr sz="1800">
              <a:solidFill>
                <a:srgbClr val="BF9000"/>
              </a:solidFill>
              <a:latin typeface="Open Sans"/>
              <a:ea typeface="Open Sans"/>
              <a:cs typeface="Open Sans"/>
              <a:sym typeface="Open Sans"/>
            </a:endParaRPr>
          </a:p>
        </p:txBody>
      </p:sp>
      <p:sp>
        <p:nvSpPr>
          <p:cNvPr id="841" name="Google Shape;841;p1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45" name="Shape 845"/>
        <p:cNvGrpSpPr/>
        <p:nvPr/>
      </p:nvGrpSpPr>
      <p:grpSpPr>
        <a:xfrm>
          <a:off x="0" y="0"/>
          <a:ext cx="0" cy="0"/>
          <a:chOff x="0" y="0"/>
          <a:chExt cx="0" cy="0"/>
        </a:xfrm>
      </p:grpSpPr>
      <p:sp>
        <p:nvSpPr>
          <p:cNvPr id="846" name="Google Shape;846;p120"/>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20"/>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4 Funding KPI’s</a:t>
            </a:r>
            <a:endParaRPr sz="3000">
              <a:solidFill>
                <a:srgbClr val="BF9000"/>
              </a:solidFill>
              <a:latin typeface="Open Sans"/>
              <a:ea typeface="Open Sans"/>
              <a:cs typeface="Open Sans"/>
              <a:sym typeface="Open Sans"/>
            </a:endParaRPr>
          </a:p>
        </p:txBody>
      </p:sp>
      <p:sp>
        <p:nvSpPr>
          <p:cNvPr id="848" name="Google Shape;848;p120"/>
          <p:cNvSpPr txBox="1"/>
          <p:nvPr/>
        </p:nvSpPr>
        <p:spPr>
          <a:xfrm>
            <a:off x="330900" y="1129800"/>
            <a:ext cx="8426100" cy="52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rPr lang="en-GB" sz="1800">
                <a:solidFill>
                  <a:schemeClr val="lt1"/>
                </a:solidFill>
                <a:latin typeface="Open Sans"/>
                <a:ea typeface="Open Sans"/>
                <a:cs typeface="Open Sans"/>
                <a:sym typeface="Open Sans"/>
              </a:rPr>
              <a:t>260K raised from additional grants, foundations and sponsors</a:t>
            </a:r>
            <a:endParaRPr>
              <a:solidFill>
                <a:srgbClr val="FFFFFF"/>
              </a:solidFill>
            </a:endParaRPr>
          </a:p>
          <a:p>
            <a:pPr indent="45720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45720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849" name="Google Shape;849;p1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53" name="Shape 853"/>
        <p:cNvGrpSpPr/>
        <p:nvPr/>
      </p:nvGrpSpPr>
      <p:grpSpPr>
        <a:xfrm>
          <a:off x="0" y="0"/>
          <a:ext cx="0" cy="0"/>
          <a:chOff x="0" y="0"/>
          <a:chExt cx="0" cy="0"/>
        </a:xfrm>
      </p:grpSpPr>
      <p:sp>
        <p:nvSpPr>
          <p:cNvPr id="854" name="Google Shape;854;p121"/>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21"/>
          <p:cNvSpPr txBox="1"/>
          <p:nvPr/>
        </p:nvSpPr>
        <p:spPr>
          <a:xfrm>
            <a:off x="558400" y="268225"/>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4. Funding</a:t>
            </a:r>
            <a:endParaRPr sz="3000">
              <a:solidFill>
                <a:srgbClr val="BF9000"/>
              </a:solidFill>
              <a:latin typeface="Open Sans"/>
              <a:ea typeface="Open Sans"/>
              <a:cs typeface="Open Sans"/>
              <a:sym typeface="Open Sans"/>
            </a:endParaRPr>
          </a:p>
        </p:txBody>
      </p:sp>
      <p:sp>
        <p:nvSpPr>
          <p:cNvPr id="856" name="Google Shape;856;p121"/>
          <p:cNvSpPr txBox="1"/>
          <p:nvPr/>
        </p:nvSpPr>
        <p:spPr>
          <a:xfrm>
            <a:off x="172500" y="669950"/>
            <a:ext cx="6484200" cy="32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Three to five year funding strategy</a:t>
            </a:r>
            <a:endParaRPr b="1">
              <a:solidFill>
                <a:srgbClr val="FFFFFF"/>
              </a:solidFill>
              <a:latin typeface="Open Sans"/>
              <a:ea typeface="Open Sans"/>
              <a:cs typeface="Open Sans"/>
              <a:sym typeface="Open Sans"/>
            </a:endParaRPr>
          </a:p>
          <a:p>
            <a:pPr indent="0" lvl="0" marL="457200" rtl="0" algn="l">
              <a:spcBef>
                <a:spcPts val="0"/>
              </a:spcBef>
              <a:spcAft>
                <a:spcPts val="0"/>
              </a:spcAft>
              <a:buNone/>
            </a:pPr>
            <a:r>
              <a:rPr b="1" lang="en-GB">
                <a:solidFill>
                  <a:srgbClr val="FFFFFF"/>
                </a:solidFill>
                <a:latin typeface="Open Sans"/>
                <a:ea typeface="Open Sans"/>
                <a:cs typeface="Open Sans"/>
                <a:sym typeface="Open Sans"/>
              </a:rPr>
              <a:t> </a:t>
            </a:r>
            <a:endParaRPr b="1">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AutoNum type="arabicPeriod"/>
            </a:pPr>
            <a:r>
              <a:rPr b="1" lang="en-GB">
                <a:solidFill>
                  <a:srgbClr val="FFFFFF"/>
                </a:solidFill>
                <a:latin typeface="Open Sans"/>
                <a:ea typeface="Open Sans"/>
                <a:cs typeface="Open Sans"/>
                <a:sym typeface="Open Sans"/>
              </a:rPr>
              <a:t>Action plan to achieve 260K </a:t>
            </a:r>
            <a:r>
              <a:rPr b="1" lang="en-GB">
                <a:solidFill>
                  <a:srgbClr val="FFFFFF"/>
                </a:solidFill>
                <a:latin typeface="Open Sans"/>
                <a:ea typeface="Open Sans"/>
                <a:cs typeface="Open Sans"/>
                <a:sym typeface="Open Sans"/>
              </a:rPr>
              <a:t>for 2020</a:t>
            </a:r>
            <a:r>
              <a:rPr lang="en-GB">
                <a:solidFill>
                  <a:srgbClr val="FFFFFF"/>
                </a:solidFill>
                <a:latin typeface="Open Sans"/>
                <a:ea typeface="Open Sans"/>
                <a:cs typeface="Open Sans"/>
                <a:sym typeface="Open Sans"/>
              </a:rPr>
              <a:t> </a:t>
            </a:r>
            <a:r>
              <a:rPr lang="en-GB">
                <a:solidFill>
                  <a:srgbClr val="FFFFFF"/>
                </a:solidFill>
                <a:latin typeface="Open Sans"/>
                <a:ea typeface="Open Sans"/>
                <a:cs typeface="Open Sans"/>
                <a:sym typeface="Open Sans"/>
              </a:rPr>
              <a:t>incorporating </a:t>
            </a:r>
            <a:r>
              <a:rPr b="1" lang="en-GB">
                <a:solidFill>
                  <a:srgbClr val="FFFFFF"/>
                </a:solidFill>
                <a:latin typeface="Open Sans"/>
                <a:ea typeface="Open Sans"/>
                <a:cs typeface="Open Sans"/>
                <a:sym typeface="Open Sans"/>
              </a:rPr>
              <a:t>Corporate funding &amp; Membership, Foundation funding </a:t>
            </a:r>
            <a:r>
              <a:rPr lang="en-GB">
                <a:solidFill>
                  <a:srgbClr val="FFFFFF"/>
                </a:solidFill>
                <a:latin typeface="Open Sans"/>
                <a:ea typeface="Open Sans"/>
                <a:cs typeface="Open Sans"/>
                <a:sym typeface="Open Sans"/>
              </a:rPr>
              <a:t>(€130K),</a:t>
            </a:r>
            <a:r>
              <a:rPr b="1" lang="en-GB">
                <a:solidFill>
                  <a:srgbClr val="FFFFFF"/>
                </a:solidFill>
                <a:latin typeface="Open Sans"/>
                <a:ea typeface="Open Sans"/>
                <a:cs typeface="Open Sans"/>
                <a:sym typeface="Open Sans"/>
              </a:rPr>
              <a:t> </a:t>
            </a:r>
            <a:r>
              <a:rPr lang="en-GB">
                <a:solidFill>
                  <a:srgbClr val="FFFFFF"/>
                </a:solidFill>
                <a:latin typeface="Open Sans"/>
                <a:ea typeface="Open Sans"/>
                <a:cs typeface="Open Sans"/>
                <a:sym typeface="Open Sans"/>
              </a:rPr>
              <a:t>and </a:t>
            </a:r>
            <a:r>
              <a:rPr b="1" lang="en-GB">
                <a:solidFill>
                  <a:srgbClr val="FFFFFF"/>
                </a:solidFill>
                <a:latin typeface="Open Sans"/>
                <a:ea typeface="Open Sans"/>
                <a:cs typeface="Open Sans"/>
                <a:sym typeface="Open Sans"/>
              </a:rPr>
              <a:t>Public Grant funding </a:t>
            </a:r>
            <a:r>
              <a:rPr lang="en-GB">
                <a:solidFill>
                  <a:srgbClr val="FFFFFF"/>
                </a:solidFill>
                <a:latin typeface="Open Sans"/>
                <a:ea typeface="Open Sans"/>
                <a:cs typeface="Open Sans"/>
                <a:sym typeface="Open Sans"/>
              </a:rPr>
              <a:t>(€130K) </a:t>
            </a:r>
            <a:r>
              <a:rPr lang="en-GB">
                <a:solidFill>
                  <a:schemeClr val="lt1"/>
                </a:solidFill>
                <a:latin typeface="Open Sans"/>
                <a:ea typeface="Open Sans"/>
                <a:cs typeface="Open Sans"/>
                <a:sym typeface="Open Sans"/>
              </a:rPr>
              <a:t>from public sources, national, regional and European sources.</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AutoNum type="arabicPeriod"/>
            </a:pPr>
            <a:r>
              <a:rPr b="1" lang="en-GB">
                <a:solidFill>
                  <a:schemeClr val="lt1"/>
                </a:solidFill>
                <a:latin typeface="Open Sans"/>
                <a:ea typeface="Open Sans"/>
                <a:cs typeface="Open Sans"/>
                <a:sym typeface="Open Sans"/>
              </a:rPr>
              <a:t>Tactical funding plan</a:t>
            </a:r>
            <a:r>
              <a:rPr lang="en-GB">
                <a:solidFill>
                  <a:schemeClr val="lt1"/>
                </a:solidFill>
                <a:latin typeface="Open Sans"/>
                <a:ea typeface="Open Sans"/>
                <a:cs typeface="Open Sans"/>
                <a:sym typeface="Open Sans"/>
              </a:rPr>
              <a:t> for each project create under Event Brief</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AutoNum type="arabicPeriod"/>
            </a:pPr>
            <a:r>
              <a:rPr b="1" lang="en-GB">
                <a:solidFill>
                  <a:schemeClr val="lt1"/>
                </a:solidFill>
                <a:latin typeface="Open Sans"/>
                <a:ea typeface="Open Sans"/>
                <a:cs typeface="Open Sans"/>
                <a:sym typeface="Open Sans"/>
              </a:rPr>
              <a:t>Retail plan </a:t>
            </a:r>
            <a:r>
              <a:rPr lang="en-GB">
                <a:solidFill>
                  <a:schemeClr val="lt1"/>
                </a:solidFill>
                <a:latin typeface="Open Sans"/>
                <a:ea typeface="Open Sans"/>
                <a:cs typeface="Open Sans"/>
                <a:sym typeface="Open Sans"/>
              </a:rPr>
              <a:t>based on analysis of sales and visitor behaviour</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General Project  are: </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Education programmes including joint programme - 30K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A showcase gallery and new display cases - 15K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Community Coordinator continuation - 20K</a:t>
            </a:r>
            <a:endParaRPr>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GB">
                <a:solidFill>
                  <a:srgbClr val="FFFFFF"/>
                </a:solidFill>
                <a:latin typeface="Open Sans"/>
                <a:ea typeface="Open Sans"/>
                <a:cs typeface="Open Sans"/>
                <a:sym typeface="Open Sans"/>
              </a:rPr>
              <a:t>Specific Projects are: </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chemeClr val="lt1"/>
                </a:solidFill>
                <a:latin typeface="Open Sans"/>
                <a:ea typeface="Open Sans"/>
                <a:cs typeface="Open Sans"/>
                <a:sym typeface="Open Sans"/>
              </a:rPr>
              <a:t>ICAP &amp; Belonging exhibitions 50K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Garden Landscaping €30K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Garden 3D Printing €40K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3D Printers for Schools  €5K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Interactive display screens €5K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Jewelry exhibition/symposium NY €15K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Sybil Connolly conservation  15K</a:t>
            </a:r>
            <a:endParaRPr>
              <a:solidFill>
                <a:srgbClr val="FFFFFF"/>
              </a:solidFill>
              <a:latin typeface="Open Sans"/>
              <a:ea typeface="Open Sans"/>
              <a:cs typeface="Open Sans"/>
              <a:sym typeface="Open Sans"/>
            </a:endParaRPr>
          </a:p>
          <a:p>
            <a:pPr indent="-317500" lvl="0" marL="457200" rtl="0" algn="l">
              <a:spcBef>
                <a:spcPts val="0"/>
              </a:spcBef>
              <a:spcAft>
                <a:spcPts val="0"/>
              </a:spcAft>
              <a:buClr>
                <a:srgbClr val="FFFFFF"/>
              </a:buClr>
              <a:buSzPts val="1400"/>
              <a:buFont typeface="Open Sans"/>
              <a:buChar char="●"/>
            </a:pPr>
            <a:r>
              <a:rPr lang="en-GB">
                <a:solidFill>
                  <a:srgbClr val="FFFFFF"/>
                </a:solidFill>
                <a:latin typeface="Open Sans"/>
                <a:ea typeface="Open Sans"/>
                <a:cs typeface="Open Sans"/>
                <a:sym typeface="Open Sans"/>
              </a:rPr>
              <a:t>Sybil Connolly exhibition 2021 €35K</a:t>
            </a:r>
            <a:endParaRPr>
              <a:solidFill>
                <a:schemeClr val="lt1"/>
              </a:solidFill>
              <a:latin typeface="Open Sans"/>
              <a:ea typeface="Open Sans"/>
              <a:cs typeface="Open Sans"/>
              <a:sym typeface="Open Sans"/>
            </a:endParaRPr>
          </a:p>
        </p:txBody>
      </p:sp>
      <p:pic>
        <p:nvPicPr>
          <p:cNvPr id="857" name="Google Shape;857;p121"/>
          <p:cNvPicPr preferRelativeResize="0"/>
          <p:nvPr/>
        </p:nvPicPr>
        <p:blipFill>
          <a:blip r:embed="rId4">
            <a:alphaModFix/>
          </a:blip>
          <a:stretch>
            <a:fillRect/>
          </a:stretch>
        </p:blipFill>
        <p:spPr>
          <a:xfrm>
            <a:off x="7071200" y="151050"/>
            <a:ext cx="1893050" cy="2379200"/>
          </a:xfrm>
          <a:prstGeom prst="rect">
            <a:avLst/>
          </a:prstGeom>
          <a:noFill/>
          <a:ln>
            <a:noFill/>
          </a:ln>
        </p:spPr>
      </p:pic>
      <p:sp>
        <p:nvSpPr>
          <p:cNvPr id="858" name="Google Shape;858;p1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62" name="Shape 862"/>
        <p:cNvGrpSpPr/>
        <p:nvPr/>
      </p:nvGrpSpPr>
      <p:grpSpPr>
        <a:xfrm>
          <a:off x="0" y="0"/>
          <a:ext cx="0" cy="0"/>
          <a:chOff x="0" y="0"/>
          <a:chExt cx="0" cy="0"/>
        </a:xfrm>
      </p:grpSpPr>
      <p:sp>
        <p:nvSpPr>
          <p:cNvPr id="863" name="Google Shape;863;p122"/>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22"/>
          <p:cNvSpPr txBox="1"/>
          <p:nvPr/>
        </p:nvSpPr>
        <p:spPr>
          <a:xfrm>
            <a:off x="558400" y="268225"/>
            <a:ext cx="7563000" cy="798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rgbClr val="BF9000"/>
                </a:solidFill>
                <a:latin typeface="Open Sans"/>
                <a:ea typeface="Open Sans"/>
                <a:cs typeface="Open Sans"/>
                <a:sym typeface="Open Sans"/>
              </a:rPr>
              <a:t>4. Funding</a:t>
            </a:r>
            <a:endParaRPr sz="3000">
              <a:solidFill>
                <a:srgbClr val="BF9000"/>
              </a:solidFill>
              <a:latin typeface="Open Sans"/>
              <a:ea typeface="Open Sans"/>
              <a:cs typeface="Open Sans"/>
              <a:sym typeface="Open Sans"/>
            </a:endParaRPr>
          </a:p>
        </p:txBody>
      </p:sp>
      <p:pic>
        <p:nvPicPr>
          <p:cNvPr id="865" name="Google Shape;865;p122"/>
          <p:cNvPicPr preferRelativeResize="0"/>
          <p:nvPr/>
        </p:nvPicPr>
        <p:blipFill>
          <a:blip r:embed="rId3">
            <a:alphaModFix/>
          </a:blip>
          <a:stretch>
            <a:fillRect/>
          </a:stretch>
        </p:blipFill>
        <p:spPr>
          <a:xfrm>
            <a:off x="6644800" y="352425"/>
            <a:ext cx="2106250" cy="2647150"/>
          </a:xfrm>
          <a:prstGeom prst="rect">
            <a:avLst/>
          </a:prstGeom>
          <a:noFill/>
          <a:ln>
            <a:noFill/>
          </a:ln>
        </p:spPr>
      </p:pic>
      <p:sp>
        <p:nvSpPr>
          <p:cNvPr id="866" name="Google Shape;866;p1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
        <p:nvSpPr>
          <p:cNvPr id="867" name="Google Shape;867;p122"/>
          <p:cNvSpPr txBox="1"/>
          <p:nvPr/>
        </p:nvSpPr>
        <p:spPr>
          <a:xfrm>
            <a:off x="5372250" y="5616900"/>
            <a:ext cx="4239600" cy="1241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t/>
            </a:r>
            <a:endParaRPr>
              <a:solidFill>
                <a:srgbClr val="FFFFFF"/>
              </a:solidFill>
            </a:endParaRPr>
          </a:p>
        </p:txBody>
      </p:sp>
      <p:sp>
        <p:nvSpPr>
          <p:cNvPr id="868" name="Google Shape;868;p122"/>
          <p:cNvSpPr txBox="1"/>
          <p:nvPr/>
        </p:nvSpPr>
        <p:spPr>
          <a:xfrm>
            <a:off x="259825" y="971275"/>
            <a:ext cx="6065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5.	Friends</a:t>
            </a: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GoFundMe project for Art Therapy position €35K</a:t>
            </a:r>
            <a:r>
              <a:rPr lang="en-GB">
                <a:solidFill>
                  <a:schemeClr val="lt1"/>
                </a:solidFill>
                <a:latin typeface="Open Sans"/>
                <a:ea typeface="Open Sans"/>
                <a:cs typeface="Open Sans"/>
                <a:sym typeface="Open Sans"/>
              </a:rPr>
              <a:t>, with LMHA</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6.	Retail </a:t>
            </a:r>
            <a:r>
              <a:rPr lang="en-GB">
                <a:solidFill>
                  <a:schemeClr val="lt1"/>
                </a:solidFill>
                <a:latin typeface="Open Sans"/>
                <a:ea typeface="Open Sans"/>
                <a:cs typeface="Open Sans"/>
                <a:sym typeface="Open Sans"/>
              </a:rPr>
              <a:t>Increase Retail revenues by 10% </a:t>
            </a:r>
            <a:endParaRPr b="1">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analysis of sales and visitor needs </a:t>
            </a:r>
            <a:endParaRPr>
              <a:solidFill>
                <a:schemeClr val="lt1"/>
              </a:solidFill>
              <a:latin typeface="Open Sans"/>
              <a:ea typeface="Open Sans"/>
              <a:cs typeface="Open Sans"/>
              <a:sym typeface="Open Sans"/>
            </a:endParaRPr>
          </a:p>
          <a:p>
            <a:pPr indent="-317500" lvl="0" marL="457200" rtl="0" algn="l">
              <a:spcBef>
                <a:spcPts val="0"/>
              </a:spcBef>
              <a:spcAft>
                <a:spcPts val="0"/>
              </a:spcAft>
              <a:buClr>
                <a:schemeClr val="lt1"/>
              </a:buClr>
              <a:buSzPts val="1400"/>
              <a:buFont typeface="Open Sans"/>
              <a:buChar char="●"/>
            </a:pPr>
            <a:r>
              <a:rPr lang="en-GB">
                <a:solidFill>
                  <a:schemeClr val="lt1"/>
                </a:solidFill>
                <a:latin typeface="Open Sans"/>
                <a:ea typeface="Open Sans"/>
                <a:cs typeface="Open Sans"/>
                <a:sym typeface="Open Sans"/>
              </a:rPr>
              <a:t>Increase marketing and promotion of shop &amp; cafe</a:t>
            </a:r>
            <a:endParaRPr>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GB">
                <a:solidFill>
                  <a:schemeClr val="lt1"/>
                </a:solidFill>
                <a:latin typeface="Open Sans"/>
                <a:ea typeface="Open Sans"/>
                <a:cs typeface="Open Sans"/>
                <a:sym typeface="Open Sans"/>
              </a:rPr>
              <a:t>Supported by:</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Collections: </a:t>
            </a:r>
            <a:r>
              <a:rPr lang="en-GB">
                <a:solidFill>
                  <a:schemeClr val="lt1"/>
                </a:solidFill>
                <a:latin typeface="Open Sans"/>
                <a:ea typeface="Open Sans"/>
                <a:cs typeface="Open Sans"/>
                <a:sym typeface="Open Sans"/>
              </a:rPr>
              <a:t>for NY exhibition/symposium, requirements for display and showrooms and digital displays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Exhibitions: </a:t>
            </a:r>
            <a:r>
              <a:rPr lang="en-GB">
                <a:solidFill>
                  <a:schemeClr val="lt1"/>
                </a:solidFill>
                <a:latin typeface="Open Sans"/>
                <a:ea typeface="Open Sans"/>
                <a:cs typeface="Open Sans"/>
                <a:sym typeface="Open Sans"/>
              </a:rPr>
              <a:t>for complete event briefs and confirmed timelines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Education:  </a:t>
            </a:r>
            <a:r>
              <a:rPr lang="en-GB">
                <a:solidFill>
                  <a:schemeClr val="lt1"/>
                </a:solidFill>
                <a:latin typeface="Open Sans"/>
                <a:ea typeface="Open Sans"/>
                <a:cs typeface="Open Sans"/>
                <a:sym typeface="Open Sans"/>
              </a:rPr>
              <a:t>on programmes and requirements such as buses or programme materials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Community: </a:t>
            </a:r>
            <a:r>
              <a:rPr lang="en-GB">
                <a:solidFill>
                  <a:schemeClr val="lt1"/>
                </a:solidFill>
                <a:latin typeface="Open Sans"/>
                <a:ea typeface="Open Sans"/>
                <a:cs typeface="Open Sans"/>
                <a:sym typeface="Open Sans"/>
              </a:rPr>
              <a:t>for programmes, projects &amp; requirements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Participation:</a:t>
            </a:r>
            <a:r>
              <a:rPr lang="en-GB">
                <a:solidFill>
                  <a:schemeClr val="lt1"/>
                </a:solidFill>
                <a:latin typeface="Open Sans"/>
                <a:ea typeface="Open Sans"/>
                <a:cs typeface="Open Sans"/>
                <a:sym typeface="Open Sans"/>
              </a:rPr>
              <a:t> for programmes, projects &amp; requirements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Innovation: </a:t>
            </a:r>
            <a:r>
              <a:rPr lang="en-GB">
                <a:solidFill>
                  <a:schemeClr val="lt1"/>
                </a:solidFill>
                <a:latin typeface="Open Sans"/>
                <a:ea typeface="Open Sans"/>
                <a:cs typeface="Open Sans"/>
                <a:sym typeface="Open Sans"/>
              </a:rPr>
              <a:t>for new ideas for sponsorship and grants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Marketing: </a:t>
            </a:r>
            <a:r>
              <a:rPr lang="en-GB">
                <a:solidFill>
                  <a:schemeClr val="lt1"/>
                </a:solidFill>
                <a:latin typeface="Open Sans"/>
                <a:ea typeface="Open Sans"/>
                <a:cs typeface="Open Sans"/>
                <a:sym typeface="Open Sans"/>
              </a:rPr>
              <a:t>for any collateral needed and promotion of sponsors</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b="1" lang="en-GB">
                <a:solidFill>
                  <a:schemeClr val="lt1"/>
                </a:solidFill>
                <a:latin typeface="Open Sans"/>
                <a:ea typeface="Open Sans"/>
                <a:cs typeface="Open Sans"/>
                <a:sym typeface="Open Sans"/>
              </a:rPr>
              <a:t>Friends: </a:t>
            </a:r>
            <a:r>
              <a:rPr lang="en-GB">
                <a:solidFill>
                  <a:schemeClr val="lt1"/>
                </a:solidFill>
                <a:latin typeface="Open Sans"/>
                <a:ea typeface="Open Sans"/>
                <a:cs typeface="Open Sans"/>
                <a:sym typeface="Open Sans"/>
              </a:rPr>
              <a:t>to liaise with LMHA and joint fundraising </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a:solidFill>
                <a:schemeClr val="lt1"/>
              </a:solidFill>
              <a:latin typeface="Open Sans"/>
              <a:ea typeface="Open Sans"/>
              <a:cs typeface="Open Sans"/>
              <a:sym typeface="Open Sans"/>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872" name="Shape 872"/>
        <p:cNvGrpSpPr/>
        <p:nvPr/>
      </p:nvGrpSpPr>
      <p:grpSpPr>
        <a:xfrm>
          <a:off x="0" y="0"/>
          <a:ext cx="0" cy="0"/>
          <a:chOff x="0" y="0"/>
          <a:chExt cx="0" cy="0"/>
        </a:xfrm>
      </p:grpSpPr>
      <p:sp>
        <p:nvSpPr>
          <p:cNvPr id="873" name="Google Shape;873;p123"/>
          <p:cNvSpPr txBox="1"/>
          <p:nvPr/>
        </p:nvSpPr>
        <p:spPr>
          <a:xfrm>
            <a:off x="330900" y="484100"/>
            <a:ext cx="4081200" cy="9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23"/>
          <p:cNvSpPr txBox="1"/>
          <p:nvPr/>
        </p:nvSpPr>
        <p:spPr>
          <a:xfrm>
            <a:off x="591600" y="484100"/>
            <a:ext cx="75630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4. Funding</a:t>
            </a:r>
            <a:endParaRPr sz="3000">
              <a:solidFill>
                <a:srgbClr val="BF9000"/>
              </a:solidFill>
              <a:latin typeface="Open Sans"/>
              <a:ea typeface="Open Sans"/>
              <a:cs typeface="Open Sans"/>
              <a:sym typeface="Open Sans"/>
            </a:endParaRPr>
          </a:p>
        </p:txBody>
      </p:sp>
      <p:sp>
        <p:nvSpPr>
          <p:cNvPr id="875" name="Google Shape;875;p123"/>
          <p:cNvSpPr txBox="1"/>
          <p:nvPr/>
        </p:nvSpPr>
        <p:spPr>
          <a:xfrm>
            <a:off x="404550" y="1698425"/>
            <a:ext cx="5363400" cy="48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Open Sans"/>
                <a:ea typeface="Open Sans"/>
                <a:cs typeface="Open Sans"/>
                <a:sym typeface="Open Sans"/>
              </a:rPr>
              <a:t>Status against Strategic Plan 2025</a:t>
            </a:r>
            <a:endParaRPr sz="1800">
              <a:solidFill>
                <a:srgbClr val="FFFFFF"/>
              </a:solidFill>
              <a:latin typeface="Open Sans"/>
              <a:ea typeface="Open Sans"/>
              <a:cs typeface="Open Sans"/>
              <a:sym typeface="Open Sans"/>
            </a:endParaRPr>
          </a:p>
        </p:txBody>
      </p:sp>
      <p:sp>
        <p:nvSpPr>
          <p:cNvPr id="876" name="Google Shape;876;p123"/>
          <p:cNvSpPr txBox="1"/>
          <p:nvPr/>
        </p:nvSpPr>
        <p:spPr>
          <a:xfrm>
            <a:off x="591600" y="3632750"/>
            <a:ext cx="8608800" cy="26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BF9000"/>
                </a:solidFill>
                <a:latin typeface="Open Sans"/>
                <a:ea typeface="Open Sans"/>
                <a:cs typeface="Open Sans"/>
                <a:sym typeface="Open Sans"/>
              </a:rPr>
              <a:t>All Key Actions (Business as usual &amp; New horizons) have been commenced between 2019 and 2020.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rgbClr val="BF9000"/>
              </a:solidFill>
              <a:latin typeface="Open Sans"/>
              <a:ea typeface="Open Sans"/>
              <a:cs typeface="Open Sans"/>
              <a:sym typeface="Open Sans"/>
            </a:endParaRPr>
          </a:p>
          <a:p>
            <a:pPr indent="0" lvl="0" marL="0" rtl="0" algn="l">
              <a:lnSpc>
                <a:spcPct val="115000"/>
              </a:lnSpc>
              <a:spcBef>
                <a:spcPts val="1400"/>
              </a:spcBef>
              <a:spcAft>
                <a:spcPts val="400"/>
              </a:spcAft>
              <a:buNone/>
            </a:pPr>
            <a:r>
              <a:t/>
            </a:r>
            <a:endParaRPr sz="1800">
              <a:solidFill>
                <a:srgbClr val="BF9000"/>
              </a:solidFill>
              <a:latin typeface="Open Sans"/>
              <a:ea typeface="Open Sans"/>
              <a:cs typeface="Open Sans"/>
              <a:sym typeface="Open Sans"/>
            </a:endParaRPr>
          </a:p>
        </p:txBody>
      </p:sp>
      <p:sp>
        <p:nvSpPr>
          <p:cNvPr id="877" name="Google Shape;877;p1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pic>
        <p:nvPicPr>
          <p:cNvPr id="878" name="Google Shape;878;p123"/>
          <p:cNvPicPr preferRelativeResize="0"/>
          <p:nvPr/>
        </p:nvPicPr>
        <p:blipFill>
          <a:blip r:embed="rId3">
            <a:alphaModFix/>
          </a:blip>
          <a:stretch>
            <a:fillRect/>
          </a:stretch>
        </p:blipFill>
        <p:spPr>
          <a:xfrm>
            <a:off x="6382125" y="738300"/>
            <a:ext cx="2090325" cy="20238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24"/>
          <p:cNvSpPr txBox="1"/>
          <p:nvPr>
            <p:ph type="title"/>
          </p:nvPr>
        </p:nvSpPr>
        <p:spPr>
          <a:xfrm>
            <a:off x="243400" y="78217"/>
            <a:ext cx="8520600" cy="763500"/>
          </a:xfrm>
          <a:prstGeom prst="rect">
            <a:avLst/>
          </a:prstGeom>
          <a:solidFill>
            <a:srgbClr val="1C4587"/>
          </a:solidFill>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BF9000"/>
                </a:solidFill>
                <a:latin typeface="Open Sans"/>
                <a:ea typeface="Open Sans"/>
                <a:cs typeface="Open Sans"/>
                <a:sym typeface="Open Sans"/>
              </a:rPr>
              <a:t>Priority 4. Funding</a:t>
            </a:r>
            <a:endParaRPr/>
          </a:p>
        </p:txBody>
      </p:sp>
      <p:sp>
        <p:nvSpPr>
          <p:cNvPr id="884" name="Google Shape;884;p124"/>
          <p:cNvSpPr txBox="1"/>
          <p:nvPr>
            <p:ph idx="1" type="body"/>
          </p:nvPr>
        </p:nvSpPr>
        <p:spPr>
          <a:xfrm>
            <a:off x="121650" y="956900"/>
            <a:ext cx="89007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R</a:t>
            </a:r>
            <a:r>
              <a:rPr b="1" lang="en-GB">
                <a:solidFill>
                  <a:srgbClr val="000000"/>
                </a:solidFill>
              </a:rPr>
              <a:t>esponsible: </a:t>
            </a:r>
            <a:r>
              <a:rPr lang="en-GB" sz="1400">
                <a:solidFill>
                  <a:srgbClr val="000000"/>
                </a:solidFill>
              </a:rPr>
              <a:t>Rosemarie  </a:t>
            </a:r>
            <a:r>
              <a:rPr b="1" lang="en-GB">
                <a:solidFill>
                  <a:srgbClr val="000000"/>
                </a:solidFill>
              </a:rPr>
              <a:t>Timeline:</a:t>
            </a:r>
            <a:r>
              <a:rPr lang="en-GB" sz="1400">
                <a:solidFill>
                  <a:srgbClr val="000000"/>
                </a:solidFill>
                <a:latin typeface="Open Sans"/>
                <a:ea typeface="Open Sans"/>
                <a:cs typeface="Open Sans"/>
                <a:sym typeface="Open Sans"/>
              </a:rPr>
              <a:t>:   </a:t>
            </a:r>
            <a:r>
              <a:rPr b="1" lang="en-GB" sz="1400">
                <a:solidFill>
                  <a:srgbClr val="000000"/>
                </a:solidFill>
                <a:latin typeface="Open Sans"/>
                <a:ea typeface="Open Sans"/>
                <a:cs typeface="Open Sans"/>
                <a:sym typeface="Open Sans"/>
              </a:rPr>
              <a:t>Budget:</a:t>
            </a:r>
            <a:r>
              <a:rPr lang="en-GB" sz="1400">
                <a:solidFill>
                  <a:srgbClr val="000000"/>
                </a:solidFill>
                <a:latin typeface="Open Sans"/>
                <a:ea typeface="Open Sans"/>
                <a:cs typeface="Open Sans"/>
                <a:sym typeface="Open Sans"/>
              </a:rPr>
              <a:t> </a:t>
            </a:r>
            <a:endParaRPr b="1" i="1">
              <a:solidFill>
                <a:srgbClr val="000000"/>
              </a:solidFill>
            </a:endParaRPr>
          </a:p>
          <a:p>
            <a:pPr indent="0" lvl="0" marL="0" rtl="0" algn="l">
              <a:spcBef>
                <a:spcPts val="1600"/>
              </a:spcBef>
              <a:spcAft>
                <a:spcPts val="0"/>
              </a:spcAft>
              <a:buClr>
                <a:schemeClr val="dk1"/>
              </a:buClr>
              <a:buSzPts val="1100"/>
              <a:buFont typeface="Arial"/>
              <a:buNone/>
            </a:pPr>
            <a:r>
              <a:rPr b="1" lang="en-GB" sz="1400">
                <a:solidFill>
                  <a:srgbClr val="000000"/>
                </a:solidFill>
                <a:latin typeface="Open Sans"/>
                <a:ea typeface="Open Sans"/>
                <a:cs typeface="Open Sans"/>
                <a:sym typeface="Open Sans"/>
              </a:rPr>
              <a:t>T1 Three - five year fundraising strategy</a:t>
            </a:r>
            <a:r>
              <a:rPr lang="en-GB" sz="1400">
                <a:solidFill>
                  <a:srgbClr val="000000"/>
                </a:solidFill>
                <a:latin typeface="Open Sans"/>
                <a:ea typeface="Open Sans"/>
                <a:cs typeface="Open Sans"/>
                <a:sym typeface="Open Sans"/>
              </a:rPr>
              <a:t> written and agreed to support the Museum’s longer term </a:t>
            </a:r>
            <a:r>
              <a:rPr lang="en-GB" sz="1400">
                <a:solidFill>
                  <a:srgbClr val="000000"/>
                </a:solidFill>
                <a:latin typeface="Open Sans"/>
                <a:ea typeface="Open Sans"/>
                <a:cs typeface="Open Sans"/>
                <a:sym typeface="Open Sans"/>
              </a:rPr>
              <a:t>plans, distinguishing programming from capital development.   The plan will incorporate known and likely future funding needs and a subplan of approach for each of the funding types with timings and the means of approach by organisation. M1</a:t>
            </a:r>
            <a:endParaRPr sz="1400">
              <a:solidFill>
                <a:srgbClr val="000000"/>
              </a:solidFill>
              <a:latin typeface="Open Sans"/>
              <a:ea typeface="Open Sans"/>
              <a:cs typeface="Open Sans"/>
              <a:sym typeface="Open Sans"/>
            </a:endParaRPr>
          </a:p>
          <a:p>
            <a:pPr indent="0" lvl="0" marL="457200" rtl="0" algn="l">
              <a:lnSpc>
                <a:spcPct val="100000"/>
              </a:lnSpc>
              <a:spcBef>
                <a:spcPts val="160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T1.1 Set up Fundraising SubCommittee Q1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T2 </a:t>
            </a:r>
            <a:r>
              <a:rPr b="1" lang="en-GB" sz="1400">
                <a:solidFill>
                  <a:srgbClr val="000000"/>
                </a:solidFill>
                <a:latin typeface="Open Sans"/>
                <a:ea typeface="Open Sans"/>
                <a:cs typeface="Open Sans"/>
                <a:sym typeface="Open Sans"/>
              </a:rPr>
              <a:t>Action plan for 2020</a:t>
            </a:r>
            <a:r>
              <a:rPr lang="en-GB" sz="1400">
                <a:solidFill>
                  <a:srgbClr val="000000"/>
                </a:solidFill>
                <a:latin typeface="Open Sans"/>
                <a:ea typeface="Open Sans"/>
                <a:cs typeface="Open Sans"/>
                <a:sym typeface="Open Sans"/>
              </a:rPr>
              <a:t>, which target gets funded via each of the following funding streams M1 </a:t>
            </a:r>
            <a:endParaRPr sz="1400">
              <a:solidFill>
                <a:srgbClr val="000000"/>
              </a:solidFill>
              <a:latin typeface="Open Sans"/>
              <a:ea typeface="Open Sans"/>
              <a:cs typeface="Open Sans"/>
              <a:sym typeface="Open Sans"/>
            </a:endParaRPr>
          </a:p>
          <a:p>
            <a:pPr indent="457200"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	T2.1 	</a:t>
            </a:r>
            <a:r>
              <a:rPr lang="en-GB" sz="1400">
                <a:solidFill>
                  <a:srgbClr val="000000"/>
                </a:solidFill>
                <a:latin typeface="Open Sans"/>
                <a:ea typeface="Open Sans"/>
                <a:cs typeface="Open Sans"/>
                <a:sym typeface="Open Sans"/>
              </a:rPr>
              <a:t>	Create tactical plans under Event/Project Briefs for each project in need of funding  </a:t>
            </a:r>
            <a:endParaRPr sz="1400">
              <a:solidFill>
                <a:srgbClr val="000000"/>
              </a:solidFill>
              <a:latin typeface="Open Sans"/>
              <a:ea typeface="Open Sans"/>
              <a:cs typeface="Open Sans"/>
              <a:sym typeface="Open Sans"/>
            </a:endParaRPr>
          </a:p>
          <a:p>
            <a:pPr indent="457200" lvl="0" marL="13716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Q1-Q4</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		</a:t>
            </a:r>
            <a:r>
              <a:rPr lang="en-GB" sz="1400">
                <a:solidFill>
                  <a:srgbClr val="000000"/>
                </a:solidFill>
                <a:latin typeface="Open Sans"/>
                <a:ea typeface="Open Sans"/>
                <a:cs typeface="Open Sans"/>
                <a:sym typeface="Open Sans"/>
              </a:rPr>
              <a:t>T2.1.1 	Execute tactical plans</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		T2.2. 		</a:t>
            </a:r>
            <a:r>
              <a:rPr lang="en-GB" sz="1400">
                <a:solidFill>
                  <a:srgbClr val="000000"/>
                </a:solidFill>
                <a:latin typeface="Open Sans"/>
                <a:ea typeface="Open Sans"/>
                <a:cs typeface="Open Sans"/>
                <a:sym typeface="Open Sans"/>
              </a:rPr>
              <a:t>Create and</a:t>
            </a:r>
            <a:r>
              <a:rPr lang="en-GB" sz="1400">
                <a:solidFill>
                  <a:srgbClr val="000000"/>
                </a:solidFill>
                <a:latin typeface="Open Sans"/>
                <a:ea typeface="Open Sans"/>
                <a:cs typeface="Open Sans"/>
                <a:sym typeface="Open Sans"/>
              </a:rPr>
              <a:t> maintain overview spreadsheet for all grant funding deadlines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		</a:t>
            </a:r>
            <a:endParaRPr sz="14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         </a:t>
            </a:r>
            <a:r>
              <a:rPr b="1" lang="en-GB" sz="1400">
                <a:solidFill>
                  <a:srgbClr val="000000"/>
                </a:solidFill>
                <a:latin typeface="Open Sans"/>
                <a:ea typeface="Open Sans"/>
                <a:cs typeface="Open Sans"/>
                <a:sym typeface="Open Sans"/>
              </a:rPr>
              <a:t> T3 Corporate Funding</a:t>
            </a:r>
            <a:endParaRPr b="1" sz="1400">
              <a:solidFill>
                <a:srgbClr val="000000"/>
              </a:solidFill>
              <a:latin typeface="Open Sans"/>
              <a:ea typeface="Open Sans"/>
              <a:cs typeface="Open Sans"/>
              <a:sym typeface="Open Sans"/>
            </a:endParaRPr>
          </a:p>
          <a:p>
            <a:pPr indent="0" lvl="0" marL="899999"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T3.1 		Design a targeted corporate strategy focusing on multi-year corporate programme  </a:t>
            </a:r>
            <a:endParaRPr sz="1400">
              <a:solidFill>
                <a:srgbClr val="000000"/>
              </a:solidFill>
              <a:latin typeface="Open Sans"/>
              <a:ea typeface="Open Sans"/>
              <a:cs typeface="Open Sans"/>
              <a:sym typeface="Open Sans"/>
            </a:endParaRPr>
          </a:p>
          <a:p>
            <a:pPr indent="14400" lvl="0" marL="1814399"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sponsorships with high potential corporates, using intelligence gathered in 2019. M2</a:t>
            </a:r>
            <a:endParaRPr sz="1400">
              <a:solidFill>
                <a:srgbClr val="000000"/>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T3.1.1 		Prospect pipeline -Tie prospects to programmes and exhibitions and campaign 1.5 to 2 years out.</a:t>
            </a:r>
            <a:r>
              <a:rPr lang="en-GB" sz="1400">
                <a:solidFill>
                  <a:srgbClr val="000000"/>
                </a:solidFill>
                <a:latin typeface="Open Sans"/>
                <a:ea typeface="Open Sans"/>
                <a:cs typeface="Open Sans"/>
                <a:sym typeface="Open Sans"/>
              </a:rPr>
              <a:t> M2</a:t>
            </a:r>
            <a:endParaRPr sz="1400">
              <a:solidFill>
                <a:srgbClr val="000000"/>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rPr lang="en-GB" sz="1400">
                <a:solidFill>
                  <a:srgbClr val="000000"/>
                </a:solidFill>
                <a:latin typeface="Open Sans"/>
                <a:ea typeface="Open Sans"/>
                <a:cs typeface="Open Sans"/>
                <a:sym typeface="Open Sans"/>
              </a:rPr>
              <a:t>T3.1.2 		2020 specific programmes and exhibitions Tactical Plans for funding . M1 </a:t>
            </a:r>
            <a:endParaRPr sz="1400">
              <a:solidFill>
                <a:srgbClr val="000000"/>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T3.3  		</a:t>
            </a:r>
            <a:r>
              <a:rPr b="1" lang="en-GB" sz="1400">
                <a:solidFill>
                  <a:schemeClr val="dk1"/>
                </a:solidFill>
                <a:latin typeface="Open Sans"/>
                <a:ea typeface="Open Sans"/>
                <a:cs typeface="Open Sans"/>
                <a:sym typeface="Open Sans"/>
              </a:rPr>
              <a:t>International Fundraising - </a:t>
            </a:r>
            <a:r>
              <a:rPr lang="en-GB" sz="1400">
                <a:solidFill>
                  <a:schemeClr val="dk1"/>
                </a:solidFill>
                <a:latin typeface="Open Sans"/>
                <a:ea typeface="Open Sans"/>
                <a:cs typeface="Open Sans"/>
                <a:sym typeface="Open Sans"/>
              </a:rPr>
              <a:t>Devise strategy for developing international friends of </a:t>
            </a:r>
            <a:endParaRPr sz="1400">
              <a:solidFill>
                <a:schemeClr val="dk1"/>
              </a:solidFill>
              <a:latin typeface="Open Sans"/>
              <a:ea typeface="Open Sans"/>
              <a:cs typeface="Open Sans"/>
              <a:sym typeface="Open Sans"/>
            </a:endParaRPr>
          </a:p>
          <a:p>
            <a:pPr indent="457200" lvl="0" marL="1371600" rtl="0" algn="l">
              <a:lnSpc>
                <a:spcPct val="100000"/>
              </a:lnSpc>
              <a:spcBef>
                <a:spcPts val="0"/>
              </a:spcBef>
              <a:spcAft>
                <a:spcPts val="0"/>
              </a:spcAft>
              <a:buClr>
                <a:schemeClr val="dk1"/>
              </a:buClr>
              <a:buSzPts val="1100"/>
              <a:buFont typeface="Arial"/>
              <a:buNone/>
            </a:pPr>
            <a:r>
              <a:rPr lang="en-GB" sz="1400">
                <a:solidFill>
                  <a:schemeClr val="dk1"/>
                </a:solidFill>
                <a:latin typeface="Open Sans"/>
                <a:ea typeface="Open Sans"/>
                <a:cs typeface="Open Sans"/>
                <a:sym typeface="Open Sans"/>
              </a:rPr>
              <a:t>the Hunt,  targeting one  specific location initially.  M3</a:t>
            </a:r>
            <a:endParaRPr sz="1400">
              <a:solidFill>
                <a:schemeClr val="dk1"/>
              </a:solidFill>
              <a:latin typeface="Open Sans"/>
              <a:ea typeface="Open Sans"/>
              <a:cs typeface="Open Sans"/>
              <a:sym typeface="Open Sans"/>
            </a:endParaRPr>
          </a:p>
          <a:p>
            <a:pPr indent="0" lvl="0" marL="450000" rtl="0" algn="l">
              <a:lnSpc>
                <a:spcPct val="100000"/>
              </a:lnSpc>
              <a:spcBef>
                <a:spcPts val="0"/>
              </a:spcBef>
              <a:spcAft>
                <a:spcPts val="0"/>
              </a:spcAft>
              <a:buNone/>
            </a:pPr>
            <a:r>
              <a:rPr lang="en-GB" sz="1400">
                <a:solidFill>
                  <a:schemeClr val="dk1"/>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	T3.3.1</a:t>
            </a:r>
            <a:r>
              <a:rPr lang="en-GB" sz="1400">
                <a:solidFill>
                  <a:schemeClr val="dk1"/>
                </a:solidFill>
                <a:latin typeface="Open Sans"/>
                <a:ea typeface="Open Sans"/>
                <a:cs typeface="Open Sans"/>
                <a:sym typeface="Open Sans"/>
              </a:rPr>
              <a:t>Use the Jewellery exhibition as a platform to engage friends of the Hunt in NYC.</a:t>
            </a:r>
            <a:r>
              <a:rPr lang="en-GB" sz="1400">
                <a:solidFill>
                  <a:schemeClr val="dk1"/>
                </a:solidFill>
                <a:latin typeface="Open Sans"/>
                <a:ea typeface="Open Sans"/>
                <a:cs typeface="Open Sans"/>
                <a:sym typeface="Open Sans"/>
              </a:rPr>
              <a:t> Q4</a:t>
            </a:r>
            <a:endParaRPr sz="1400">
              <a:solidFill>
                <a:srgbClr val="000000"/>
              </a:solidFill>
              <a:latin typeface="Open Sans"/>
              <a:ea typeface="Open Sans"/>
              <a:cs typeface="Open Sans"/>
              <a:sym typeface="Open Sans"/>
            </a:endParaRPr>
          </a:p>
          <a:p>
            <a:pPr indent="0" lvl="0" marL="914400" rtl="0" algn="l">
              <a:lnSpc>
                <a:spcPct val="100000"/>
              </a:lnSpc>
              <a:spcBef>
                <a:spcPts val="0"/>
              </a:spcBef>
              <a:spcAft>
                <a:spcPts val="0"/>
              </a:spcAft>
              <a:buClr>
                <a:schemeClr val="dk1"/>
              </a:buClr>
              <a:buSzPts val="1100"/>
              <a:buFont typeface="Arial"/>
              <a:buNone/>
            </a:pPr>
            <a:r>
              <a:t/>
            </a:r>
            <a:endParaRPr sz="1400">
              <a:solidFill>
                <a:srgbClr val="000000"/>
              </a:solidFill>
              <a:latin typeface="Open Sans"/>
              <a:ea typeface="Open Sans"/>
              <a:cs typeface="Open Sans"/>
              <a:sym typeface="Open Sans"/>
            </a:endParaRPr>
          </a:p>
          <a:p>
            <a:pPr indent="0" lvl="0" marL="0" rtl="0" algn="l">
              <a:spcBef>
                <a:spcPts val="0"/>
              </a:spcBef>
              <a:spcAft>
                <a:spcPts val="1600"/>
              </a:spcAft>
              <a:buNone/>
            </a:pPr>
            <a:r>
              <a:t/>
            </a:r>
            <a:endParaRPr b="1" i="1">
              <a:solidFill>
                <a:srgbClr val="000000"/>
              </a:solidFill>
            </a:endParaRPr>
          </a:p>
        </p:txBody>
      </p:sp>
      <p:sp>
        <p:nvSpPr>
          <p:cNvPr id="885" name="Google Shape;885;p1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